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1" r:id="rId2"/>
    <p:sldMasterId id="2147483694" r:id="rId3"/>
  </p:sldMasterIdLst>
  <p:notesMasterIdLst>
    <p:notesMasterId r:id="rId52"/>
  </p:notesMasterIdLst>
  <p:handoutMasterIdLst>
    <p:handoutMasterId r:id="rId53"/>
  </p:handoutMasterIdLst>
  <p:sldIdLst>
    <p:sldId id="422" r:id="rId4"/>
    <p:sldId id="423" r:id="rId5"/>
    <p:sldId id="424" r:id="rId6"/>
    <p:sldId id="468" r:id="rId7"/>
    <p:sldId id="469" r:id="rId8"/>
    <p:sldId id="464" r:id="rId9"/>
    <p:sldId id="465" r:id="rId10"/>
    <p:sldId id="466" r:id="rId11"/>
    <p:sldId id="467" r:id="rId12"/>
    <p:sldId id="425" r:id="rId13"/>
    <p:sldId id="440" r:id="rId14"/>
    <p:sldId id="441" r:id="rId15"/>
    <p:sldId id="442" r:id="rId16"/>
    <p:sldId id="443" r:id="rId17"/>
    <p:sldId id="444" r:id="rId18"/>
    <p:sldId id="445" r:id="rId19"/>
    <p:sldId id="446" r:id="rId20"/>
    <p:sldId id="447" r:id="rId21"/>
    <p:sldId id="448" r:id="rId22"/>
    <p:sldId id="426" r:id="rId23"/>
    <p:sldId id="427" r:id="rId24"/>
    <p:sldId id="428" r:id="rId25"/>
    <p:sldId id="449" r:id="rId26"/>
    <p:sldId id="450" r:id="rId27"/>
    <p:sldId id="451" r:id="rId28"/>
    <p:sldId id="452" r:id="rId29"/>
    <p:sldId id="453" r:id="rId30"/>
    <p:sldId id="454" r:id="rId31"/>
    <p:sldId id="455" r:id="rId32"/>
    <p:sldId id="456" r:id="rId33"/>
    <p:sldId id="457" r:id="rId34"/>
    <p:sldId id="458" r:id="rId35"/>
    <p:sldId id="459" r:id="rId36"/>
    <p:sldId id="429" r:id="rId37"/>
    <p:sldId id="430" r:id="rId38"/>
    <p:sldId id="431" r:id="rId39"/>
    <p:sldId id="432" r:id="rId40"/>
    <p:sldId id="433" r:id="rId41"/>
    <p:sldId id="434" r:id="rId42"/>
    <p:sldId id="435" r:id="rId43"/>
    <p:sldId id="436" r:id="rId44"/>
    <p:sldId id="437" r:id="rId45"/>
    <p:sldId id="438" r:id="rId46"/>
    <p:sldId id="439" r:id="rId47"/>
    <p:sldId id="460" r:id="rId48"/>
    <p:sldId id="461" r:id="rId49"/>
    <p:sldId id="462" r:id="rId50"/>
    <p:sldId id="463" r:id="rId51"/>
  </p:sldIdLst>
  <p:sldSz cx="9144000" cy="6858000" type="screen4x3"/>
  <p:notesSz cx="6858000" cy="9144000"/>
  <p:custDataLst>
    <p:tags r:id="rId54"/>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E11F0616-2740-4103-A4CE-445C5E9B1C52}">
          <p14:sldIdLst>
            <p14:sldId id="422"/>
            <p14:sldId id="423"/>
            <p14:sldId id="424"/>
            <p14:sldId id="468"/>
            <p14:sldId id="469"/>
          </p14:sldIdLst>
        </p14:section>
        <p14:section name="HCC" id="{C7509A64-E545-474F-955A-64E0584E98A7}">
          <p14:sldIdLst>
            <p14:sldId id="464"/>
            <p14:sldId id="465"/>
            <p14:sldId id="466"/>
            <p14:sldId id="467"/>
          </p14:sldIdLst>
        </p14:section>
        <p14:section name="Oesophageal/GC" id="{448EF8CA-0200-4E29-A7A3-147B397A1579}">
          <p14:sldIdLst>
            <p14:sldId id="425"/>
            <p14:sldId id="440"/>
            <p14:sldId id="441"/>
            <p14:sldId id="442"/>
            <p14:sldId id="443"/>
            <p14:sldId id="444"/>
            <p14:sldId id="445"/>
            <p14:sldId id="446"/>
            <p14:sldId id="447"/>
            <p14:sldId id="448"/>
            <p14:sldId id="426"/>
            <p14:sldId id="427"/>
            <p14:sldId id="428"/>
            <p14:sldId id="449"/>
            <p14:sldId id="450"/>
            <p14:sldId id="451"/>
            <p14:sldId id="452"/>
            <p14:sldId id="453"/>
            <p14:sldId id="454"/>
            <p14:sldId id="455"/>
            <p14:sldId id="456"/>
            <p14:sldId id="457"/>
            <p14:sldId id="458"/>
            <p14:sldId id="459"/>
          </p14:sldIdLst>
        </p14:section>
        <p14:section name="Anal cancer" id="{AA2F0465-7BEB-4CE3-BD8B-2C0FDCDAB4A9}">
          <p14:sldIdLst>
            <p14:sldId id="429"/>
            <p14:sldId id="430"/>
            <p14:sldId id="431"/>
            <p14:sldId id="432"/>
          </p14:sldIdLst>
        </p14:section>
        <p14:section name="NET" id="{6E708943-E0C9-4DB5-9B52-FB557468FED3}">
          <p14:sldIdLst>
            <p14:sldId id="433"/>
            <p14:sldId id="434"/>
            <p14:sldId id="435"/>
            <p14:sldId id="436"/>
            <p14:sldId id="437"/>
            <p14:sldId id="438"/>
            <p14:sldId id="439"/>
          </p14:sldIdLst>
        </p14:section>
        <p14:section name="Peritoneal carcinomatosis" id="{1E4310EC-C7FC-4FEE-A12F-508CD26F2D75}">
          <p14:sldIdLst>
            <p14:sldId id="460"/>
            <p14:sldId id="461"/>
            <p14:sldId id="462"/>
            <p14:sldId id="463"/>
          </p14:sldIdLst>
        </p14:section>
      </p14:sectionLst>
    </p:ex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F0F0"/>
    <a:srgbClr val="F5F5F5"/>
    <a:srgbClr val="E2E2E2"/>
    <a:srgbClr val="FDFDFD"/>
    <a:srgbClr val="B2C0EC"/>
    <a:srgbClr val="B60D27"/>
    <a:srgbClr val="043882"/>
    <a:srgbClr val="DDDDDD"/>
    <a:srgbClr val="4D4D4D"/>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9" autoAdjust="0"/>
    <p:restoredTop sz="98224" autoAdjust="0"/>
  </p:normalViewPr>
  <p:slideViewPr>
    <p:cSldViewPr snapToGrid="0" showGuides="1">
      <p:cViewPr varScale="1">
        <p:scale>
          <a:sx n="114" d="100"/>
          <a:sy n="114" d="100"/>
        </p:scale>
        <p:origin x="-1884" y="-108"/>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Arbeitsblat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Arbeitsblat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Arbeitsblat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Arbeitsblatt7.xlsx"/></Relationships>
</file>

<file path=ppt/charts/chart1.xml><?xml version="1.0" encoding="utf-8"?>
<c:chartSpace xmlns:c="http://schemas.openxmlformats.org/drawingml/2006/chart" xmlns:a="http://schemas.openxmlformats.org/drawingml/2006/main" xmlns:r="http://schemas.openxmlformats.org/officeDocument/2006/relationships">
  <c:lang val="de-DE"/>
  <c:chart>
    <c:plotArea>
      <c:layout/>
      <c:barChart>
        <c:barDir val="col"/>
        <c:grouping val="clustered"/>
        <c:ser>
          <c:idx val="0"/>
          <c:order val="0"/>
          <c:spPr>
            <a:solidFill>
              <a:schemeClr val="accent3"/>
            </a:solidFill>
          </c:spPr>
          <c:dPt>
            <c:idx val="0"/>
            <c:spPr>
              <a:solidFill>
                <a:schemeClr val="accent1"/>
              </a:solidFill>
            </c:spPr>
          </c:dPt>
          <c:dPt>
            <c:idx val="1"/>
          </c:dPt>
          <c:dPt>
            <c:idx val="2"/>
            <c:spPr>
              <a:solidFill>
                <a:srgbClr val="B2C0EC"/>
              </a:solidFill>
            </c:spPr>
          </c:dPt>
          <c:dLbls>
            <c:txPr>
              <a:bodyPr/>
              <a:lstStyle/>
              <a:p>
                <a:pPr>
                  <a:defRPr sz="1050">
                    <a:solidFill>
                      <a:schemeClr val="tx1"/>
                    </a:solidFill>
                  </a:defRPr>
                </a:pPr>
                <a:endParaRPr lang="de-DE"/>
              </a:p>
            </c:txPr>
            <c:showVal val="1"/>
          </c:dLbls>
          <c:cat>
            <c:strRef>
              <c:f>Auswertung!$M$417:$O$417</c:f>
              <c:strCache>
                <c:ptCount val="3"/>
                <c:pt idx="0">
                  <c:v>intestinal (N=112)</c:v>
                </c:pt>
                <c:pt idx="1">
                  <c:v>mixed (N=18)</c:v>
                </c:pt>
                <c:pt idx="2">
                  <c:v>diffuse (N=73)</c:v>
                </c:pt>
              </c:strCache>
            </c:strRef>
          </c:cat>
          <c:val>
            <c:numRef>
              <c:f>Auswertung!$M$418:$O$418</c:f>
              <c:numCache>
                <c:formatCode>General</c:formatCode>
                <c:ptCount val="3"/>
                <c:pt idx="0">
                  <c:v>16.100000000000001</c:v>
                </c:pt>
                <c:pt idx="1">
                  <c:v>5.6</c:v>
                </c:pt>
                <c:pt idx="2">
                  <c:v>2.7</c:v>
                </c:pt>
              </c:numCache>
            </c:numRef>
          </c:val>
        </c:ser>
        <c:dLbls/>
        <c:gapWidth val="75"/>
        <c:axId val="91268224"/>
        <c:axId val="91270144"/>
      </c:barChart>
      <c:catAx>
        <c:axId val="91268224"/>
        <c:scaling>
          <c:orientation val="minMax"/>
        </c:scaling>
        <c:axPos val="b"/>
        <c:title>
          <c:tx>
            <c:rich>
              <a:bodyPr/>
              <a:lstStyle/>
              <a:p>
                <a:pPr>
                  <a:defRPr sz="1400" b="1" i="0" u="none" strike="noStrike" baseline="0">
                    <a:solidFill>
                      <a:schemeClr val="tx1"/>
                    </a:solidFill>
                    <a:latin typeface="+mn-lt"/>
                    <a:ea typeface="Calibri"/>
                    <a:cs typeface="Calibri"/>
                  </a:defRPr>
                </a:pPr>
                <a:r>
                  <a:rPr lang="en-GB" sz="1400">
                    <a:solidFill>
                      <a:schemeClr val="tx1"/>
                    </a:solidFill>
                    <a:latin typeface="+mn-lt"/>
                  </a:rPr>
                  <a:t>Lauren Classification</a:t>
                </a:r>
              </a:p>
            </c:rich>
          </c:tx>
          <c:layout/>
        </c:title>
        <c:numFmt formatCode="General" sourceLinked="1"/>
        <c:majorTickMark val="none"/>
        <c:tickLblPos val="nextTo"/>
        <c:spPr>
          <a:ln>
            <a:solidFill>
              <a:schemeClr val="tx1"/>
            </a:solidFill>
          </a:ln>
        </c:spPr>
        <c:txPr>
          <a:bodyPr/>
          <a:lstStyle/>
          <a:p>
            <a:pPr>
              <a:defRPr sz="1210">
                <a:solidFill>
                  <a:schemeClr val="tx1"/>
                </a:solidFill>
              </a:defRPr>
            </a:pPr>
            <a:endParaRPr lang="de-DE"/>
          </a:p>
        </c:txPr>
        <c:crossAx val="91270144"/>
        <c:crosses val="autoZero"/>
        <c:auto val="1"/>
        <c:lblAlgn val="ctr"/>
        <c:lblOffset val="100"/>
      </c:catAx>
      <c:valAx>
        <c:axId val="91270144"/>
        <c:scaling>
          <c:orientation val="minMax"/>
          <c:max val="25"/>
        </c:scaling>
        <c:axPos val="l"/>
        <c:title>
          <c:tx>
            <c:rich>
              <a:bodyPr/>
              <a:lstStyle/>
              <a:p>
                <a:pPr>
                  <a:defRPr sz="1093" b="1" i="0" u="none" strike="noStrike" baseline="0">
                    <a:solidFill>
                      <a:schemeClr val="tx1"/>
                    </a:solidFill>
                    <a:latin typeface="+mn-lt"/>
                    <a:ea typeface="Calibri"/>
                    <a:cs typeface="Calibri"/>
                  </a:defRPr>
                </a:pPr>
                <a:r>
                  <a:rPr lang="en-GB" dirty="0">
                    <a:solidFill>
                      <a:schemeClr val="tx1"/>
                    </a:solidFill>
                    <a:latin typeface="+mn-lt"/>
                  </a:rPr>
                  <a:t>% patients with </a:t>
                </a:r>
                <a:r>
                  <a:rPr lang="en-GB" dirty="0" err="1">
                    <a:solidFill>
                      <a:schemeClr val="tx1"/>
                    </a:solidFill>
                    <a:latin typeface="+mn-lt"/>
                  </a:rPr>
                  <a:t>pCR</a:t>
                </a:r>
                <a:endParaRPr lang="en-GB" dirty="0">
                  <a:solidFill>
                    <a:schemeClr val="tx1"/>
                  </a:solidFill>
                  <a:latin typeface="+mn-lt"/>
                </a:endParaRPr>
              </a:p>
            </c:rich>
          </c:tx>
          <c:layout>
            <c:manualLayout>
              <c:xMode val="edge"/>
              <c:yMode val="edge"/>
              <c:x val="2.4590171869811498E-2"/>
              <c:y val="6.0240992430031525E-4"/>
            </c:manualLayout>
          </c:layout>
        </c:title>
        <c:numFmt formatCode="General" sourceLinked="1"/>
        <c:tickLblPos val="nextTo"/>
        <c:spPr>
          <a:ln>
            <a:solidFill>
              <a:schemeClr val="tx1"/>
            </a:solidFill>
          </a:ln>
        </c:spPr>
        <c:txPr>
          <a:bodyPr/>
          <a:lstStyle/>
          <a:p>
            <a:pPr>
              <a:defRPr sz="1210">
                <a:solidFill>
                  <a:schemeClr val="tx1"/>
                </a:solidFill>
              </a:defRPr>
            </a:pPr>
            <a:endParaRPr lang="de-DE"/>
          </a:p>
        </c:txPr>
        <c:crossAx val="91268224"/>
        <c:crosses val="autoZero"/>
        <c:crossBetween val="between"/>
      </c:valAx>
      <c:spPr>
        <a:noFill/>
        <a:ln w="23132">
          <a:noFill/>
        </a:ln>
      </c:spPr>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title>
      <c:tx>
        <c:rich>
          <a:bodyPr/>
          <a:lstStyle/>
          <a:p>
            <a:pPr>
              <a:defRPr sz="1400">
                <a:solidFill>
                  <a:schemeClr val="tx1"/>
                </a:solidFill>
              </a:defRPr>
            </a:pPr>
            <a:r>
              <a:rPr lang="en-US" sz="1400">
                <a:solidFill>
                  <a:schemeClr val="tx1"/>
                </a:solidFill>
              </a:rPr>
              <a:t>FLOT</a:t>
            </a:r>
          </a:p>
        </c:rich>
      </c:tx>
      <c:layout>
        <c:manualLayout>
          <c:xMode val="edge"/>
          <c:yMode val="edge"/>
          <c:x val="0.50651882800364223"/>
          <c:y val="3.3076946462773252E-4"/>
        </c:manualLayout>
      </c:layout>
      <c:overlay val="1"/>
    </c:title>
    <c:plotArea>
      <c:layout/>
      <c:barChart>
        <c:barDir val="col"/>
        <c:grouping val="clustered"/>
        <c:ser>
          <c:idx val="0"/>
          <c:order val="0"/>
          <c:spPr>
            <a:solidFill>
              <a:schemeClr val="accent3"/>
            </a:solidFill>
          </c:spPr>
          <c:dPt>
            <c:idx val="0"/>
            <c:spPr>
              <a:solidFill>
                <a:schemeClr val="accent1"/>
              </a:solidFill>
            </c:spPr>
          </c:dPt>
          <c:dPt>
            <c:idx val="2"/>
            <c:spPr>
              <a:solidFill>
                <a:srgbClr val="B2C0EC"/>
              </a:solidFill>
            </c:spPr>
          </c:dPt>
          <c:dLbls>
            <c:txPr>
              <a:bodyPr/>
              <a:lstStyle/>
              <a:p>
                <a:pPr>
                  <a:defRPr sz="1050">
                    <a:solidFill>
                      <a:schemeClr val="tx1"/>
                    </a:solidFill>
                  </a:defRPr>
                </a:pPr>
                <a:endParaRPr lang="de-DE"/>
              </a:p>
            </c:txPr>
            <c:showVal val="1"/>
          </c:dLbls>
          <c:cat>
            <c:strRef>
              <c:f>Auswertung!$O$436:$Q$436</c:f>
              <c:strCache>
                <c:ptCount val="3"/>
                <c:pt idx="0">
                  <c:v>intestinal (N=52)</c:v>
                </c:pt>
                <c:pt idx="1">
                  <c:v>mixed (N=11)</c:v>
                </c:pt>
                <c:pt idx="2">
                  <c:v>diffuse (N=34)</c:v>
                </c:pt>
              </c:strCache>
            </c:strRef>
          </c:cat>
          <c:val>
            <c:numRef>
              <c:f>Auswertung!$O$438:$Q$438</c:f>
              <c:numCache>
                <c:formatCode>0.0</c:formatCode>
                <c:ptCount val="3"/>
                <c:pt idx="0">
                  <c:v>23.076923076923073</c:v>
                </c:pt>
                <c:pt idx="1">
                  <c:v>0</c:v>
                </c:pt>
                <c:pt idx="2">
                  <c:v>2.9411764705882351</c:v>
                </c:pt>
              </c:numCache>
            </c:numRef>
          </c:val>
        </c:ser>
        <c:dLbls/>
        <c:axId val="93891968"/>
        <c:axId val="93894144"/>
      </c:barChart>
      <c:catAx>
        <c:axId val="93891968"/>
        <c:scaling>
          <c:orientation val="minMax"/>
        </c:scaling>
        <c:axPos val="b"/>
        <c:title>
          <c:tx>
            <c:rich>
              <a:bodyPr/>
              <a:lstStyle/>
              <a:p>
                <a:pPr>
                  <a:defRPr sz="1400" b="1" i="0" u="none" strike="noStrike" baseline="0">
                    <a:solidFill>
                      <a:schemeClr val="tx1"/>
                    </a:solidFill>
                    <a:latin typeface="+mn-lt"/>
                    <a:ea typeface="Calibri"/>
                    <a:cs typeface="Calibri"/>
                  </a:defRPr>
                </a:pPr>
                <a:r>
                  <a:rPr lang="en-GB" sz="1400">
                    <a:solidFill>
                      <a:schemeClr val="tx1"/>
                    </a:solidFill>
                    <a:latin typeface="+mn-lt"/>
                  </a:rPr>
                  <a:t>Lauren Classification</a:t>
                </a:r>
              </a:p>
            </c:rich>
          </c:tx>
          <c:layout/>
        </c:title>
        <c:numFmt formatCode="General" sourceLinked="1"/>
        <c:majorTickMark val="none"/>
        <c:tickLblPos val="nextTo"/>
        <c:spPr>
          <a:ln>
            <a:solidFill>
              <a:schemeClr val="tx1"/>
            </a:solidFill>
          </a:ln>
        </c:spPr>
        <c:txPr>
          <a:bodyPr/>
          <a:lstStyle/>
          <a:p>
            <a:pPr>
              <a:defRPr sz="1208">
                <a:solidFill>
                  <a:schemeClr val="tx1"/>
                </a:solidFill>
              </a:defRPr>
            </a:pPr>
            <a:endParaRPr lang="de-DE"/>
          </a:p>
        </c:txPr>
        <c:crossAx val="93894144"/>
        <c:crosses val="autoZero"/>
        <c:auto val="1"/>
        <c:lblAlgn val="ctr"/>
        <c:lblOffset val="100"/>
      </c:catAx>
      <c:valAx>
        <c:axId val="93894144"/>
        <c:scaling>
          <c:orientation val="minMax"/>
        </c:scaling>
        <c:axPos val="l"/>
        <c:title>
          <c:tx>
            <c:rich>
              <a:bodyPr/>
              <a:lstStyle/>
              <a:p>
                <a:pPr>
                  <a:defRPr sz="1090" b="0" i="0" u="none" strike="noStrike" baseline="0">
                    <a:solidFill>
                      <a:schemeClr val="tx1"/>
                    </a:solidFill>
                    <a:latin typeface="+mn-lt"/>
                    <a:ea typeface="Calibri"/>
                    <a:cs typeface="Calibri"/>
                  </a:defRPr>
                </a:pPr>
                <a:r>
                  <a:rPr lang="en-GB" sz="1090" b="1" i="0" u="none" strike="noStrike" baseline="0">
                    <a:solidFill>
                      <a:schemeClr val="tx1"/>
                    </a:solidFill>
                    <a:latin typeface="+mn-lt"/>
                  </a:rPr>
                  <a:t>% patients with pCR</a:t>
                </a:r>
              </a:p>
            </c:rich>
          </c:tx>
          <c:layout>
            <c:manualLayout>
              <c:xMode val="edge"/>
              <c:yMode val="edge"/>
              <c:x val="2.6119402985074633E-2"/>
              <c:y val="4.5028934636182506E-3"/>
            </c:manualLayout>
          </c:layout>
        </c:title>
        <c:numFmt formatCode="0" sourceLinked="0"/>
        <c:tickLblPos val="nextTo"/>
        <c:spPr>
          <a:ln>
            <a:solidFill>
              <a:schemeClr val="tx1"/>
            </a:solidFill>
          </a:ln>
        </c:spPr>
        <c:txPr>
          <a:bodyPr/>
          <a:lstStyle/>
          <a:p>
            <a:pPr>
              <a:defRPr sz="1208">
                <a:solidFill>
                  <a:schemeClr val="tx1"/>
                </a:solidFill>
              </a:defRPr>
            </a:pPr>
            <a:endParaRPr lang="de-DE"/>
          </a:p>
        </c:txPr>
        <c:crossAx val="93891968"/>
        <c:crosses val="autoZero"/>
        <c:crossBetween val="between"/>
      </c:valAx>
      <c:spPr>
        <a:noFill/>
        <a:ln w="21921">
          <a:noFill/>
        </a:ln>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e-DE"/>
  <c:chart>
    <c:title>
      <c:tx>
        <c:rich>
          <a:bodyPr/>
          <a:lstStyle/>
          <a:p>
            <a:pPr>
              <a:defRPr sz="1400">
                <a:solidFill>
                  <a:schemeClr val="tx1"/>
                </a:solidFill>
              </a:defRPr>
            </a:pPr>
            <a:r>
              <a:rPr lang="en-US" sz="1400">
                <a:solidFill>
                  <a:schemeClr val="tx1"/>
                </a:solidFill>
              </a:rPr>
              <a:t>ECF</a:t>
            </a:r>
          </a:p>
        </c:rich>
      </c:tx>
      <c:layout>
        <c:manualLayout>
          <c:xMode val="edge"/>
          <c:yMode val="edge"/>
          <c:x val="0.51582728059269589"/>
          <c:y val="7.0474459923278833E-3"/>
        </c:manualLayout>
      </c:layout>
      <c:overlay val="1"/>
    </c:title>
    <c:plotArea>
      <c:layout/>
      <c:barChart>
        <c:barDir val="col"/>
        <c:grouping val="clustered"/>
        <c:ser>
          <c:idx val="0"/>
          <c:order val="0"/>
          <c:spPr>
            <a:solidFill>
              <a:schemeClr val="accent3"/>
            </a:solidFill>
          </c:spPr>
          <c:dPt>
            <c:idx val="0"/>
            <c:spPr>
              <a:solidFill>
                <a:schemeClr val="accent1"/>
              </a:solidFill>
            </c:spPr>
          </c:dPt>
          <c:dPt>
            <c:idx val="1"/>
          </c:dPt>
          <c:dPt>
            <c:idx val="2"/>
            <c:spPr>
              <a:solidFill>
                <a:srgbClr val="B2C0EC"/>
              </a:solidFill>
            </c:spPr>
          </c:dPt>
          <c:dLbls>
            <c:dLbl>
              <c:idx val="0"/>
              <c:layout/>
              <c:tx>
                <c:rich>
                  <a:bodyPr/>
                  <a:lstStyle/>
                  <a:p>
                    <a:r>
                      <a:rPr lang="en-US" sz="1050" dirty="0" smtClean="0">
                        <a:solidFill>
                          <a:schemeClr val="tx1"/>
                        </a:solidFill>
                      </a:rPr>
                      <a:t>10.0</a:t>
                    </a:r>
                    <a:endParaRPr lang="en-US" dirty="0" smtClean="0"/>
                  </a:p>
                </c:rich>
              </c:tx>
            </c:dLbl>
            <c:txPr>
              <a:bodyPr/>
              <a:lstStyle/>
              <a:p>
                <a:pPr>
                  <a:defRPr sz="1050">
                    <a:solidFill>
                      <a:schemeClr val="tx1"/>
                    </a:solidFill>
                  </a:defRPr>
                </a:pPr>
                <a:endParaRPr lang="de-DE"/>
              </a:p>
            </c:txPr>
            <c:showVal val="1"/>
          </c:dLbls>
          <c:cat>
            <c:strRef>
              <c:f>Auswertung!$O$439:$Q$439</c:f>
              <c:strCache>
                <c:ptCount val="3"/>
                <c:pt idx="0">
                  <c:v>intestinal (N=60)</c:v>
                </c:pt>
                <c:pt idx="1">
                  <c:v>mixed (N=7)</c:v>
                </c:pt>
                <c:pt idx="2">
                  <c:v>diffuse (N=39)</c:v>
                </c:pt>
              </c:strCache>
            </c:strRef>
          </c:cat>
          <c:val>
            <c:numRef>
              <c:f>Auswertung!$O$441:$Q$441</c:f>
              <c:numCache>
                <c:formatCode>0.0</c:formatCode>
                <c:ptCount val="3"/>
                <c:pt idx="0" formatCode="General">
                  <c:v>10</c:v>
                </c:pt>
                <c:pt idx="1">
                  <c:v>14.285714285714286</c:v>
                </c:pt>
                <c:pt idx="2">
                  <c:v>2.5641025641025648</c:v>
                </c:pt>
              </c:numCache>
            </c:numRef>
          </c:val>
        </c:ser>
        <c:dLbls/>
        <c:axId val="96430336"/>
        <c:axId val="96440704"/>
      </c:barChart>
      <c:catAx>
        <c:axId val="96430336"/>
        <c:scaling>
          <c:orientation val="minMax"/>
        </c:scaling>
        <c:axPos val="b"/>
        <c:title>
          <c:tx>
            <c:rich>
              <a:bodyPr/>
              <a:lstStyle/>
              <a:p>
                <a:pPr>
                  <a:defRPr sz="1400" b="1" i="0" u="none" strike="noStrike" baseline="0">
                    <a:solidFill>
                      <a:schemeClr val="tx1"/>
                    </a:solidFill>
                    <a:latin typeface="+mn-lt"/>
                    <a:ea typeface="Calibri"/>
                    <a:cs typeface="Calibri"/>
                  </a:defRPr>
                </a:pPr>
                <a:r>
                  <a:rPr lang="en-GB" sz="1400">
                    <a:solidFill>
                      <a:schemeClr val="tx1"/>
                    </a:solidFill>
                    <a:latin typeface="+mn-lt"/>
                  </a:rPr>
                  <a:t>Lauren Classification</a:t>
                </a:r>
              </a:p>
            </c:rich>
          </c:tx>
          <c:layout/>
        </c:title>
        <c:numFmt formatCode="General" sourceLinked="1"/>
        <c:majorTickMark val="none"/>
        <c:tickLblPos val="nextTo"/>
        <c:spPr>
          <a:ln>
            <a:solidFill>
              <a:schemeClr val="tx1"/>
            </a:solidFill>
          </a:ln>
        </c:spPr>
        <c:txPr>
          <a:bodyPr/>
          <a:lstStyle/>
          <a:p>
            <a:pPr>
              <a:defRPr sz="1210">
                <a:solidFill>
                  <a:schemeClr val="tx1"/>
                </a:solidFill>
              </a:defRPr>
            </a:pPr>
            <a:endParaRPr lang="de-DE"/>
          </a:p>
        </c:txPr>
        <c:crossAx val="96440704"/>
        <c:crosses val="autoZero"/>
        <c:auto val="1"/>
        <c:lblAlgn val="ctr"/>
        <c:lblOffset val="100"/>
      </c:catAx>
      <c:valAx>
        <c:axId val="96440704"/>
        <c:scaling>
          <c:orientation val="minMax"/>
          <c:max val="25"/>
        </c:scaling>
        <c:axPos val="l"/>
        <c:title>
          <c:tx>
            <c:rich>
              <a:bodyPr/>
              <a:lstStyle/>
              <a:p>
                <a:pPr>
                  <a:defRPr sz="1090" b="0" i="0" u="none" strike="noStrike" baseline="0">
                    <a:solidFill>
                      <a:schemeClr val="tx1"/>
                    </a:solidFill>
                    <a:latin typeface="+mn-lt"/>
                    <a:ea typeface="Calibri"/>
                    <a:cs typeface="Calibri"/>
                  </a:defRPr>
                </a:pPr>
                <a:r>
                  <a:rPr lang="en-GB" sz="1090" b="1" i="0" u="none" strike="noStrike" baseline="0">
                    <a:solidFill>
                      <a:schemeClr val="tx1"/>
                    </a:solidFill>
                    <a:latin typeface="+mn-lt"/>
                  </a:rPr>
                  <a:t>% patients with pCR</a:t>
                </a:r>
              </a:p>
            </c:rich>
          </c:tx>
          <c:layout>
            <c:manualLayout>
              <c:xMode val="edge"/>
              <c:yMode val="edge"/>
              <c:x val="3.3898305084745776E-2"/>
              <c:y val="5.3566305278345966E-3"/>
            </c:manualLayout>
          </c:layout>
        </c:title>
        <c:numFmt formatCode="General" sourceLinked="1"/>
        <c:tickLblPos val="nextTo"/>
        <c:spPr>
          <a:ln>
            <a:solidFill>
              <a:schemeClr val="tx1"/>
            </a:solidFill>
          </a:ln>
        </c:spPr>
        <c:txPr>
          <a:bodyPr/>
          <a:lstStyle/>
          <a:p>
            <a:pPr>
              <a:defRPr sz="1210">
                <a:solidFill>
                  <a:schemeClr val="tx1"/>
                </a:solidFill>
              </a:defRPr>
            </a:pPr>
            <a:endParaRPr lang="de-DE"/>
          </a:p>
        </c:txPr>
        <c:crossAx val="96430336"/>
        <c:crosses val="autoZero"/>
        <c:crossBetween val="between"/>
      </c:valAx>
      <c:spPr>
        <a:noFill/>
        <a:ln w="22442">
          <a:noFill/>
        </a:ln>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de-DE"/>
  <c:chart>
    <c:plotArea>
      <c:layout/>
      <c:barChart>
        <c:barDir val="col"/>
        <c:grouping val="clustered"/>
        <c:ser>
          <c:idx val="0"/>
          <c:order val="0"/>
          <c:tx>
            <c:strRef>
              <c:f>Sheet1!$B$1</c:f>
              <c:strCache>
                <c:ptCount val="1"/>
                <c:pt idx="0">
                  <c:v>Baseline</c:v>
                </c:pt>
              </c:strCache>
            </c:strRef>
          </c:tx>
          <c:spPr>
            <a:solidFill>
              <a:schemeClr val="bg1"/>
            </a:solidFill>
          </c:spPr>
          <c:dLbls>
            <c:txPr>
              <a:bodyPr/>
              <a:lstStyle/>
              <a:p>
                <a:pPr>
                  <a:defRPr sz="1000">
                    <a:solidFill>
                      <a:schemeClr val="tx2"/>
                    </a:solidFill>
                  </a:defRPr>
                </a:pPr>
                <a:endParaRPr lang="de-DE"/>
              </a:p>
            </c:txPr>
            <c:dLblPos val="inEnd"/>
            <c:showVal val="1"/>
          </c:dLbls>
          <c:cat>
            <c:strRef>
              <c:f>Sheet1!$A$2:$A$4</c:f>
              <c:strCache>
                <c:ptCount val="3"/>
                <c:pt idx="0">
                  <c:v>Placebo 
(n=35)</c:v>
                </c:pt>
                <c:pt idx="1">
                  <c:v>Telotristat etiprate 
250 mg (n=36)</c:v>
                </c:pt>
                <c:pt idx="2">
                  <c:v>Telotristat etiprate 
500 mg (n=37)</c:v>
                </c:pt>
              </c:strCache>
            </c:strRef>
          </c:cat>
          <c:val>
            <c:numRef>
              <c:f>Sheet1!$B$2:$B$4</c:f>
              <c:numCache>
                <c:formatCode>General</c:formatCode>
                <c:ptCount val="3"/>
                <c:pt idx="0">
                  <c:v>5.21</c:v>
                </c:pt>
                <c:pt idx="1">
                  <c:v>5.95</c:v>
                </c:pt>
                <c:pt idx="2">
                  <c:v>5.94</c:v>
                </c:pt>
              </c:numCache>
            </c:numRef>
          </c:val>
        </c:ser>
        <c:ser>
          <c:idx val="1"/>
          <c:order val="1"/>
          <c:tx>
            <c:strRef>
              <c:f>Sheet1!$C$1</c:f>
              <c:strCache>
                <c:ptCount val="1"/>
                <c:pt idx="0">
                  <c:v>Week 12</c:v>
                </c:pt>
              </c:strCache>
            </c:strRef>
          </c:tx>
          <c:spPr>
            <a:solidFill>
              <a:schemeClr val="accent3"/>
            </a:solidFill>
          </c:spPr>
          <c:dLbls>
            <c:txPr>
              <a:bodyPr/>
              <a:lstStyle/>
              <a:p>
                <a:pPr>
                  <a:defRPr sz="1000">
                    <a:solidFill>
                      <a:schemeClr val="tx2"/>
                    </a:solidFill>
                  </a:defRPr>
                </a:pPr>
                <a:endParaRPr lang="de-DE"/>
              </a:p>
            </c:txPr>
            <c:dLblPos val="inEnd"/>
            <c:showVal val="1"/>
          </c:dLbls>
          <c:cat>
            <c:strRef>
              <c:f>Sheet1!$A$2:$A$4</c:f>
              <c:strCache>
                <c:ptCount val="3"/>
                <c:pt idx="0">
                  <c:v>Placebo 
(n=35)</c:v>
                </c:pt>
                <c:pt idx="1">
                  <c:v>Telotristat etiprate 
250 mg (n=36)</c:v>
                </c:pt>
                <c:pt idx="2">
                  <c:v>Telotristat etiprate 
500 mg (n=37)</c:v>
                </c:pt>
              </c:strCache>
            </c:strRef>
          </c:cat>
          <c:val>
            <c:numRef>
              <c:f>Sheet1!$C$2:$C$4</c:f>
              <c:numCache>
                <c:formatCode>General</c:formatCode>
                <c:ptCount val="3"/>
                <c:pt idx="0">
                  <c:v>4.34</c:v>
                </c:pt>
                <c:pt idx="1">
                  <c:v>4.24</c:v>
                </c:pt>
                <c:pt idx="2">
                  <c:v>3.8299999999999996</c:v>
                </c:pt>
              </c:numCache>
            </c:numRef>
          </c:val>
        </c:ser>
        <c:dLbls/>
        <c:axId val="97143040"/>
        <c:axId val="97148928"/>
      </c:barChart>
      <c:catAx>
        <c:axId val="97143040"/>
        <c:scaling>
          <c:orientation val="minMax"/>
        </c:scaling>
        <c:axPos val="b"/>
        <c:tickLblPos val="nextTo"/>
        <c:spPr>
          <a:ln>
            <a:solidFill>
              <a:schemeClr val="tx1"/>
            </a:solidFill>
          </a:ln>
        </c:spPr>
        <c:txPr>
          <a:bodyPr/>
          <a:lstStyle/>
          <a:p>
            <a:pPr>
              <a:defRPr sz="1100" b="1">
                <a:solidFill>
                  <a:schemeClr val="tx1"/>
                </a:solidFill>
              </a:defRPr>
            </a:pPr>
            <a:endParaRPr lang="de-DE"/>
          </a:p>
        </c:txPr>
        <c:crossAx val="97148928"/>
        <c:crosses val="autoZero"/>
        <c:auto val="1"/>
        <c:lblAlgn val="ctr"/>
        <c:lblOffset val="100"/>
      </c:catAx>
      <c:valAx>
        <c:axId val="97148928"/>
        <c:scaling>
          <c:orientation val="minMax"/>
        </c:scaling>
        <c:axPos val="l"/>
        <c:title>
          <c:tx>
            <c:rich>
              <a:bodyPr rot="-5400000" vert="horz"/>
              <a:lstStyle/>
              <a:p>
                <a:pPr>
                  <a:defRPr sz="1100">
                    <a:solidFill>
                      <a:schemeClr val="tx1"/>
                    </a:solidFill>
                  </a:defRPr>
                </a:pPr>
                <a:r>
                  <a:rPr lang="en-GB" sz="1100" dirty="0" smtClean="0">
                    <a:solidFill>
                      <a:schemeClr val="tx1"/>
                    </a:solidFill>
                  </a:rPr>
                  <a:t>Mean number</a:t>
                </a:r>
                <a:r>
                  <a:rPr lang="en-GB" sz="1100" baseline="0" dirty="0" smtClean="0">
                    <a:solidFill>
                      <a:schemeClr val="tx1"/>
                    </a:solidFill>
                  </a:rPr>
                  <a:t> of daily BMs </a:t>
                </a:r>
                <a:endParaRPr lang="en-GB" sz="1100" dirty="0">
                  <a:solidFill>
                    <a:schemeClr val="tx1"/>
                  </a:solidFill>
                </a:endParaRPr>
              </a:p>
            </c:rich>
          </c:tx>
          <c:layout>
            <c:manualLayout>
              <c:xMode val="edge"/>
              <c:yMode val="edge"/>
              <c:x val="2.2875816993464058E-2"/>
              <c:y val="6.9028871391075891E-4"/>
            </c:manualLayout>
          </c:layout>
        </c:title>
        <c:numFmt formatCode="General" sourceLinked="1"/>
        <c:tickLblPos val="nextTo"/>
        <c:spPr>
          <a:ln>
            <a:solidFill>
              <a:schemeClr val="tx1"/>
            </a:solidFill>
          </a:ln>
        </c:spPr>
        <c:txPr>
          <a:bodyPr/>
          <a:lstStyle/>
          <a:p>
            <a:pPr>
              <a:defRPr sz="1100" b="1">
                <a:solidFill>
                  <a:schemeClr val="tx1"/>
                </a:solidFill>
              </a:defRPr>
            </a:pPr>
            <a:endParaRPr lang="de-DE"/>
          </a:p>
        </c:txPr>
        <c:crossAx val="97143040"/>
        <c:crosses val="autoZero"/>
        <c:crossBetween val="between"/>
      </c:valAx>
    </c:plotArea>
    <c:legend>
      <c:legendPos val="b"/>
      <c:txPr>
        <a:bodyPr/>
        <a:lstStyle/>
        <a:p>
          <a:pPr>
            <a:defRPr sz="1200">
              <a:solidFill>
                <a:schemeClr val="tx1"/>
              </a:solidFill>
            </a:defRPr>
          </a:pPr>
          <a:endParaRPr lang="de-DE"/>
        </a:p>
      </c:txPr>
    </c:legend>
    <c:plotVisOnly val="1"/>
    <c:dispBlanksAs val="gap"/>
  </c:chart>
  <c:txPr>
    <a:bodyPr/>
    <a:lstStyle/>
    <a:p>
      <a:pPr>
        <a:defRPr sz="1800"/>
      </a:pPr>
      <a:endParaRPr lang="de-D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de-DE"/>
  <c:chart>
    <c:autoTitleDeleted val="1"/>
    <c:plotArea>
      <c:layout/>
      <c:barChart>
        <c:barDir val="col"/>
        <c:grouping val="clustered"/>
        <c:ser>
          <c:idx val="0"/>
          <c:order val="0"/>
          <c:tx>
            <c:strRef>
              <c:f>Sheet1!$B$1</c:f>
              <c:strCache>
                <c:ptCount val="1"/>
                <c:pt idx="0">
                  <c:v>Series 1</c:v>
                </c:pt>
              </c:strCache>
            </c:strRef>
          </c:tx>
          <c:dPt>
            <c:idx val="0"/>
            <c:spPr>
              <a:solidFill>
                <a:schemeClr val="accent2"/>
              </a:solidFill>
            </c:spPr>
          </c:dPt>
          <c:dPt>
            <c:idx val="1"/>
            <c:spPr>
              <a:solidFill>
                <a:schemeClr val="accent4"/>
              </a:solidFill>
            </c:spPr>
          </c:dPt>
          <c:dPt>
            <c:idx val="2"/>
            <c:spPr>
              <a:solidFill>
                <a:schemeClr val="accent3"/>
              </a:solidFill>
            </c:spPr>
          </c:dPt>
          <c:dLbls>
            <c:dLbl>
              <c:idx val="0"/>
              <c:tx>
                <c:rich>
                  <a:bodyPr/>
                  <a:lstStyle/>
                  <a:p>
                    <a:r>
                      <a:rPr lang="en-US" dirty="0">
                        <a:solidFill>
                          <a:schemeClr val="tx1"/>
                        </a:solidFill>
                      </a:rPr>
                      <a:t>11.47</a:t>
                    </a:r>
                  </a:p>
                </c:rich>
              </c:tx>
              <c:dLblPos val="inEnd"/>
              <c:showVal val="1"/>
            </c:dLbl>
            <c:dLbl>
              <c:idx val="1"/>
              <c:spPr/>
              <c:txPr>
                <a:bodyPr/>
                <a:lstStyle/>
                <a:p>
                  <a:pPr>
                    <a:defRPr sz="1050">
                      <a:solidFill>
                        <a:schemeClr val="tx1"/>
                      </a:solidFill>
                    </a:defRPr>
                  </a:pPr>
                  <a:endParaRPr lang="de-DE"/>
                </a:p>
              </c:txPr>
            </c:dLbl>
            <c:txPr>
              <a:bodyPr/>
              <a:lstStyle/>
              <a:p>
                <a:pPr>
                  <a:defRPr sz="1050">
                    <a:solidFill>
                      <a:schemeClr val="tx2"/>
                    </a:solidFill>
                  </a:defRPr>
                </a:pPr>
                <a:endParaRPr lang="de-DE"/>
              </a:p>
            </c:txPr>
            <c:dLblPos val="inEnd"/>
            <c:showVal val="1"/>
          </c:dLbls>
          <c:cat>
            <c:strRef>
              <c:f>Sheet1!$A$2:$A$4</c:f>
              <c:strCache>
                <c:ptCount val="3"/>
                <c:pt idx="0">
                  <c:v>Placebo 
(n=29)</c:v>
                </c:pt>
                <c:pt idx="1">
                  <c:v>Telotristat etiprate
250 mg (n=32)</c:v>
                </c:pt>
                <c:pt idx="2">
                  <c:v>Telotristat etiprate
500 mg (n=31)</c:v>
                </c:pt>
              </c:strCache>
            </c:strRef>
          </c:cat>
          <c:val>
            <c:numRef>
              <c:f>Sheet1!$B$2:$B$4</c:f>
              <c:numCache>
                <c:formatCode>General</c:formatCode>
                <c:ptCount val="3"/>
                <c:pt idx="0">
                  <c:v>11.47</c:v>
                </c:pt>
                <c:pt idx="1">
                  <c:v>-40.130000000000003</c:v>
                </c:pt>
                <c:pt idx="2">
                  <c:v>-57.730000000000004</c:v>
                </c:pt>
              </c:numCache>
            </c:numRef>
          </c:val>
        </c:ser>
        <c:dLbls/>
        <c:axId val="97329152"/>
        <c:axId val="97330688"/>
      </c:barChart>
      <c:catAx>
        <c:axId val="97329152"/>
        <c:scaling>
          <c:orientation val="minMax"/>
        </c:scaling>
        <c:axPos val="b"/>
        <c:tickLblPos val="low"/>
        <c:spPr>
          <a:ln>
            <a:solidFill>
              <a:schemeClr val="tx1"/>
            </a:solidFill>
          </a:ln>
        </c:spPr>
        <c:txPr>
          <a:bodyPr/>
          <a:lstStyle/>
          <a:p>
            <a:pPr>
              <a:defRPr sz="1100" b="1">
                <a:solidFill>
                  <a:schemeClr val="tx1"/>
                </a:solidFill>
              </a:defRPr>
            </a:pPr>
            <a:endParaRPr lang="de-DE"/>
          </a:p>
        </c:txPr>
        <c:crossAx val="97330688"/>
        <c:crosses val="autoZero"/>
        <c:auto val="1"/>
        <c:lblAlgn val="ctr"/>
        <c:lblOffset val="100"/>
      </c:catAx>
      <c:valAx>
        <c:axId val="97330688"/>
        <c:scaling>
          <c:orientation val="minMax"/>
          <c:min val="-60"/>
        </c:scaling>
        <c:axPos val="l"/>
        <c:title>
          <c:tx>
            <c:rich>
              <a:bodyPr rot="-5400000" vert="horz"/>
              <a:lstStyle/>
              <a:p>
                <a:pPr>
                  <a:defRPr sz="1100">
                    <a:solidFill>
                      <a:schemeClr val="tx1"/>
                    </a:solidFill>
                  </a:defRPr>
                </a:pPr>
                <a:r>
                  <a:rPr lang="en-GB" sz="1100" dirty="0" smtClean="0">
                    <a:solidFill>
                      <a:schemeClr val="tx1"/>
                    </a:solidFill>
                  </a:rPr>
                  <a:t>Mean urinary 5-HIAA</a:t>
                </a:r>
                <a:r>
                  <a:rPr lang="en-GB" sz="1100" baseline="0" dirty="0" smtClean="0">
                    <a:solidFill>
                      <a:schemeClr val="tx1"/>
                    </a:solidFill>
                  </a:rPr>
                  <a:t> change from BL </a:t>
                </a:r>
                <a:br>
                  <a:rPr lang="en-GB" sz="1100" baseline="0" dirty="0" smtClean="0">
                    <a:solidFill>
                      <a:schemeClr val="tx1"/>
                    </a:solidFill>
                  </a:rPr>
                </a:br>
                <a:r>
                  <a:rPr lang="en-GB" sz="1100" baseline="0" dirty="0" smtClean="0">
                    <a:solidFill>
                      <a:schemeClr val="tx1"/>
                    </a:solidFill>
                  </a:rPr>
                  <a:t>(mg/24 hour)</a:t>
                </a:r>
                <a:endParaRPr lang="en-GB" sz="1100" dirty="0">
                  <a:solidFill>
                    <a:schemeClr val="tx1"/>
                  </a:solidFill>
                </a:endParaRPr>
              </a:p>
            </c:rich>
          </c:tx>
          <c:layout>
            <c:manualLayout>
              <c:xMode val="edge"/>
              <c:yMode val="edge"/>
              <c:x val="2.3391812865497078E-2"/>
              <c:y val="5.6360892388451454E-2"/>
            </c:manualLayout>
          </c:layout>
        </c:title>
        <c:numFmt formatCode="General" sourceLinked="1"/>
        <c:tickLblPos val="nextTo"/>
        <c:spPr>
          <a:ln>
            <a:solidFill>
              <a:schemeClr val="tx1"/>
            </a:solidFill>
          </a:ln>
        </c:spPr>
        <c:txPr>
          <a:bodyPr/>
          <a:lstStyle/>
          <a:p>
            <a:pPr>
              <a:defRPr sz="1100" b="1">
                <a:solidFill>
                  <a:schemeClr val="tx1"/>
                </a:solidFill>
              </a:defRPr>
            </a:pPr>
            <a:endParaRPr lang="de-DE"/>
          </a:p>
        </c:txPr>
        <c:crossAx val="97329152"/>
        <c:crosses val="autoZero"/>
        <c:crossBetween val="between"/>
        <c:majorUnit val="20"/>
      </c:valAx>
    </c:plotArea>
    <c:plotVisOnly val="1"/>
    <c:dispBlanksAs val="gap"/>
  </c:chart>
  <c:txPr>
    <a:bodyPr/>
    <a:lstStyle/>
    <a:p>
      <a:pPr>
        <a:defRPr sz="1800"/>
      </a:pPr>
      <a:endParaRPr lang="de-D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de-DE"/>
  <c:chart>
    <c:autoTitleDeleted val="1"/>
    <c:plotArea>
      <c:layout/>
      <c:barChart>
        <c:barDir val="col"/>
        <c:grouping val="clustered"/>
        <c:ser>
          <c:idx val="0"/>
          <c:order val="0"/>
          <c:tx>
            <c:strRef>
              <c:f>Sheet1!$B$1</c:f>
              <c:strCache>
                <c:ptCount val="1"/>
                <c:pt idx="0">
                  <c:v>Series 1</c:v>
                </c:pt>
              </c:strCache>
            </c:strRef>
          </c:tx>
          <c:dPt>
            <c:idx val="0"/>
            <c:spPr>
              <a:solidFill>
                <a:schemeClr val="accent2"/>
              </a:solidFill>
            </c:spPr>
          </c:dPt>
          <c:dPt>
            <c:idx val="1"/>
            <c:spPr>
              <a:solidFill>
                <a:schemeClr val="accent4"/>
              </a:solidFill>
            </c:spPr>
          </c:dPt>
          <c:dPt>
            <c:idx val="2"/>
            <c:spPr>
              <a:solidFill>
                <a:schemeClr val="accent3"/>
              </a:solidFill>
            </c:spPr>
          </c:dPt>
          <c:dLbls>
            <c:dLbl>
              <c:idx val="0"/>
              <c:tx>
                <c:rich>
                  <a:bodyPr/>
                  <a:lstStyle/>
                  <a:p>
                    <a:pPr>
                      <a:defRPr sz="1050">
                        <a:solidFill>
                          <a:schemeClr val="tx1"/>
                        </a:solidFill>
                      </a:defRPr>
                    </a:pPr>
                    <a:r>
                      <a:rPr lang="en-US" smtClean="0">
                        <a:solidFill>
                          <a:schemeClr val="tx1"/>
                        </a:solidFill>
                      </a:rPr>
                      <a:t>20%</a:t>
                    </a:r>
                    <a:endParaRPr lang="en-US">
                      <a:solidFill>
                        <a:schemeClr val="tx1"/>
                      </a:solidFill>
                    </a:endParaRPr>
                  </a:p>
                </c:rich>
              </c:tx>
              <c:spPr/>
              <c:dLblPos val="inEnd"/>
              <c:showVal val="1"/>
            </c:dLbl>
            <c:dLbl>
              <c:idx val="1"/>
              <c:tx>
                <c:rich>
                  <a:bodyPr/>
                  <a:lstStyle/>
                  <a:p>
                    <a:pPr>
                      <a:defRPr sz="1050">
                        <a:solidFill>
                          <a:schemeClr val="tx1"/>
                        </a:solidFill>
                      </a:defRPr>
                    </a:pPr>
                    <a:r>
                      <a:rPr lang="en-US" smtClean="0">
                        <a:solidFill>
                          <a:schemeClr val="tx1"/>
                        </a:solidFill>
                      </a:rPr>
                      <a:t>44%</a:t>
                    </a:r>
                    <a:endParaRPr lang="en-US">
                      <a:solidFill>
                        <a:schemeClr val="tx1"/>
                      </a:solidFill>
                    </a:endParaRPr>
                  </a:p>
                </c:rich>
              </c:tx>
              <c:spPr/>
              <c:dLblPos val="inEnd"/>
              <c:showVal val="1"/>
            </c:dLbl>
            <c:dLbl>
              <c:idx val="2"/>
              <c:tx>
                <c:rich>
                  <a:bodyPr/>
                  <a:lstStyle/>
                  <a:p>
                    <a:r>
                      <a:rPr lang="en-US" smtClean="0"/>
                      <a:t>42%</a:t>
                    </a:r>
                    <a:endParaRPr lang="en-US" dirty="0"/>
                  </a:p>
                </c:rich>
              </c:tx>
              <c:dLblPos val="inEnd"/>
              <c:showVal val="1"/>
            </c:dLbl>
            <c:txPr>
              <a:bodyPr/>
              <a:lstStyle/>
              <a:p>
                <a:pPr>
                  <a:defRPr sz="1050">
                    <a:solidFill>
                      <a:schemeClr val="tx2"/>
                    </a:solidFill>
                  </a:defRPr>
                </a:pPr>
                <a:endParaRPr lang="de-DE"/>
              </a:p>
            </c:txPr>
            <c:dLblPos val="inEnd"/>
            <c:showVal val="1"/>
          </c:dLbls>
          <c:cat>
            <c:strRef>
              <c:f>Sheet1!$A$2:$A$4</c:f>
              <c:strCache>
                <c:ptCount val="3"/>
                <c:pt idx="0">
                  <c:v>Placebo
(n=45)</c:v>
                </c:pt>
                <c:pt idx="1">
                  <c:v>Telotristat etiprate 
250 mg (n=45)</c:v>
                </c:pt>
                <c:pt idx="2">
                  <c:v>Telotristat etiprate 
500 mg (n=45)</c:v>
                </c:pt>
              </c:strCache>
            </c:strRef>
          </c:cat>
          <c:val>
            <c:numRef>
              <c:f>Sheet1!$B$2:$B$4</c:f>
              <c:numCache>
                <c:formatCode>General</c:formatCode>
                <c:ptCount val="3"/>
                <c:pt idx="0">
                  <c:v>20</c:v>
                </c:pt>
                <c:pt idx="1">
                  <c:v>44</c:v>
                </c:pt>
                <c:pt idx="2">
                  <c:v>42</c:v>
                </c:pt>
              </c:numCache>
            </c:numRef>
          </c:val>
        </c:ser>
        <c:dLbls/>
        <c:axId val="100498432"/>
        <c:axId val="100500224"/>
      </c:barChart>
      <c:catAx>
        <c:axId val="100498432"/>
        <c:scaling>
          <c:orientation val="minMax"/>
        </c:scaling>
        <c:axPos val="b"/>
        <c:tickLblPos val="nextTo"/>
        <c:txPr>
          <a:bodyPr/>
          <a:lstStyle/>
          <a:p>
            <a:pPr>
              <a:defRPr sz="1100" b="1">
                <a:solidFill>
                  <a:schemeClr val="tx1"/>
                </a:solidFill>
              </a:defRPr>
            </a:pPr>
            <a:endParaRPr lang="de-DE"/>
          </a:p>
        </c:txPr>
        <c:crossAx val="100500224"/>
        <c:crosses val="autoZero"/>
        <c:auto val="1"/>
        <c:lblAlgn val="ctr"/>
        <c:lblOffset val="100"/>
      </c:catAx>
      <c:valAx>
        <c:axId val="100500224"/>
        <c:scaling>
          <c:orientation val="minMax"/>
        </c:scaling>
        <c:axPos val="l"/>
        <c:title>
          <c:tx>
            <c:rich>
              <a:bodyPr rot="-5400000" vert="horz"/>
              <a:lstStyle/>
              <a:p>
                <a:pPr>
                  <a:defRPr sz="1100">
                    <a:solidFill>
                      <a:schemeClr val="tx1"/>
                    </a:solidFill>
                  </a:defRPr>
                </a:pPr>
                <a:r>
                  <a:rPr lang="en-GB" sz="1100" dirty="0" smtClean="0">
                    <a:solidFill>
                      <a:schemeClr val="tx1"/>
                    </a:solidFill>
                  </a:rPr>
                  <a:t>Proportion of patients with durable response (%)</a:t>
                </a:r>
                <a:endParaRPr lang="en-GB" sz="1100" dirty="0">
                  <a:solidFill>
                    <a:schemeClr val="tx1"/>
                  </a:solidFill>
                </a:endParaRPr>
              </a:p>
            </c:rich>
          </c:tx>
          <c:layout>
            <c:manualLayout>
              <c:xMode val="edge"/>
              <c:yMode val="edge"/>
              <c:x val="1.8518518518518521E-2"/>
              <c:y val="8.3310706851298774E-4"/>
            </c:manualLayout>
          </c:layout>
        </c:title>
        <c:numFmt formatCode="General" sourceLinked="1"/>
        <c:tickLblPos val="nextTo"/>
        <c:spPr>
          <a:ln w="12700">
            <a:solidFill>
              <a:schemeClr val="tx1"/>
            </a:solidFill>
          </a:ln>
        </c:spPr>
        <c:txPr>
          <a:bodyPr/>
          <a:lstStyle/>
          <a:p>
            <a:pPr>
              <a:defRPr sz="1100" b="1">
                <a:solidFill>
                  <a:schemeClr val="tx1"/>
                </a:solidFill>
              </a:defRPr>
            </a:pPr>
            <a:endParaRPr lang="de-DE"/>
          </a:p>
        </c:txPr>
        <c:crossAx val="100498432"/>
        <c:crosses val="autoZero"/>
        <c:crossBetween val="between"/>
        <c:majorUnit val="10"/>
      </c:valAx>
      <c:dTable>
        <c:showHorzBorder val="1"/>
        <c:showVertBorder val="1"/>
        <c:showOutline val="1"/>
        <c:txPr>
          <a:bodyPr/>
          <a:lstStyle/>
          <a:p>
            <a:pPr rtl="0">
              <a:defRPr sz="1100" b="1">
                <a:solidFill>
                  <a:schemeClr val="tx1"/>
                </a:solidFill>
              </a:defRPr>
            </a:pPr>
            <a:endParaRPr lang="de-DE"/>
          </a:p>
        </c:txPr>
      </c:dTable>
    </c:plotArea>
    <c:plotVisOnly val="1"/>
    <c:dispBlanksAs val="gap"/>
  </c:chart>
  <c:txPr>
    <a:bodyPr/>
    <a:lstStyle/>
    <a:p>
      <a:pPr>
        <a:defRPr sz="1800"/>
      </a:pPr>
      <a:endParaRPr lang="de-D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de-DE"/>
  <c:chart>
    <c:autoTitleDeleted val="1"/>
    <c:plotArea>
      <c:layout/>
      <c:barChart>
        <c:barDir val="col"/>
        <c:grouping val="clustered"/>
        <c:ser>
          <c:idx val="0"/>
          <c:order val="0"/>
          <c:tx>
            <c:strRef>
              <c:f>Sheet1!$A$1</c:f>
              <c:strCache>
                <c:ptCount val="1"/>
                <c:pt idx="0">
                  <c:v>Column2</c:v>
                </c:pt>
              </c:strCache>
            </c:strRef>
          </c:tx>
          <c:cat>
            <c:strRef>
              <c:f>Sheet1!$A$2:$A$5</c:f>
              <c:strCache>
                <c:ptCount val="4"/>
                <c:pt idx="0">
                  <c:v>0–5</c:v>
                </c:pt>
                <c:pt idx="1">
                  <c:v>6–10 </c:v>
                </c:pt>
                <c:pt idx="2">
                  <c:v>11–15 </c:v>
                </c:pt>
                <c:pt idx="3">
                  <c:v>16–20 </c:v>
                </c:pt>
              </c:strCache>
            </c:strRef>
          </c:cat>
          <c:val>
            <c:numRef>
              <c:f>Sheet1!$B$2:$B$5</c:f>
              <c:numCache>
                <c:formatCode>General</c:formatCode>
                <c:ptCount val="4"/>
                <c:pt idx="0">
                  <c:v>6</c:v>
                </c:pt>
                <c:pt idx="1">
                  <c:v>44</c:v>
                </c:pt>
                <c:pt idx="2">
                  <c:v>68</c:v>
                </c:pt>
                <c:pt idx="3">
                  <c:v>83</c:v>
                </c:pt>
              </c:numCache>
            </c:numRef>
          </c:val>
        </c:ser>
        <c:dLbls/>
        <c:axId val="133279104"/>
        <c:axId val="133284992"/>
      </c:barChart>
      <c:catAx>
        <c:axId val="133279104"/>
        <c:scaling>
          <c:orientation val="minMax"/>
        </c:scaling>
        <c:axPos val="b"/>
        <c:numFmt formatCode="General" sourceLinked="1"/>
        <c:tickLblPos val="nextTo"/>
        <c:spPr>
          <a:ln>
            <a:solidFill>
              <a:schemeClr val="tx1"/>
            </a:solidFill>
          </a:ln>
        </c:spPr>
        <c:txPr>
          <a:bodyPr/>
          <a:lstStyle/>
          <a:p>
            <a:pPr>
              <a:defRPr sz="1200">
                <a:solidFill>
                  <a:schemeClr val="tx1">
                    <a:lumMod val="50000"/>
                  </a:schemeClr>
                </a:solidFill>
              </a:defRPr>
            </a:pPr>
            <a:endParaRPr lang="de-DE"/>
          </a:p>
        </c:txPr>
        <c:crossAx val="133284992"/>
        <c:crosses val="autoZero"/>
        <c:auto val="1"/>
        <c:lblAlgn val="ctr"/>
        <c:lblOffset val="100"/>
      </c:catAx>
      <c:valAx>
        <c:axId val="133284992"/>
        <c:scaling>
          <c:orientation val="minMax"/>
          <c:max val="100"/>
        </c:scaling>
        <c:axPos val="l"/>
        <c:numFmt formatCode="General" sourceLinked="1"/>
        <c:tickLblPos val="nextTo"/>
        <c:spPr>
          <a:ln>
            <a:solidFill>
              <a:schemeClr val="tx1"/>
            </a:solidFill>
          </a:ln>
        </c:spPr>
        <c:txPr>
          <a:bodyPr/>
          <a:lstStyle/>
          <a:p>
            <a:pPr>
              <a:defRPr sz="1200">
                <a:solidFill>
                  <a:schemeClr val="tx1">
                    <a:lumMod val="50000"/>
                  </a:schemeClr>
                </a:solidFill>
              </a:defRPr>
            </a:pPr>
            <a:endParaRPr lang="de-DE"/>
          </a:p>
        </c:txPr>
        <c:crossAx val="133279104"/>
        <c:crosses val="autoZero"/>
        <c:crossBetween val="between"/>
        <c:majorUnit val="20"/>
      </c:valAx>
    </c:plotArea>
    <c:plotVisOnly val="1"/>
    <c:dispBlanksAs val="gap"/>
  </c:chart>
  <c:txPr>
    <a:bodyPr/>
    <a:lstStyle/>
    <a:p>
      <a:pPr>
        <a:defRPr sz="1800"/>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16/10/2015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xmlns="" val="1724102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lang="en-GB" sz="2200" b="1" kern="0" dirty="0" smtClean="0">
                <a:solidFill>
                  <a:srgbClr val="043882"/>
                </a:solidFill>
                <a:latin typeface="Arial"/>
                <a:cs typeface="Arial"/>
              </a:rPr>
              <a:t>EUROPEAN CANCER CONGRESS (ECC)</a:t>
            </a:r>
          </a:p>
          <a:p>
            <a:pPr algn="r">
              <a:defRPr/>
            </a:pPr>
            <a:r>
              <a:rPr lang="en-US" dirty="0" smtClean="0">
                <a:solidFill>
                  <a:srgbClr val="043882"/>
                </a:solidFill>
                <a:latin typeface="Arial"/>
                <a:cs typeface="Arial"/>
              </a:rPr>
              <a:t>25–29 September 2015</a:t>
            </a:r>
            <a:br>
              <a:rPr lang="en-US" dirty="0" smtClean="0">
                <a:solidFill>
                  <a:srgbClr val="043882"/>
                </a:solidFill>
                <a:latin typeface="Arial"/>
                <a:cs typeface="Arial"/>
              </a:rPr>
            </a:br>
            <a:r>
              <a:rPr lang="en-US" dirty="0" smtClean="0">
                <a:solidFill>
                  <a:srgbClr val="043882"/>
                </a:solidFill>
                <a:latin typeface="Arial"/>
                <a:cs typeface="Arial"/>
              </a:rPr>
              <a:t>Vienna, Austria</a:t>
            </a:r>
          </a:p>
        </p:txBody>
      </p:sp>
    </p:spTree>
    <p:extLst>
      <p:ext uri="{BB962C8B-B14F-4D97-AF65-F5344CB8AC3E}">
        <p14:creationId xmlns:p14="http://schemas.microsoft.com/office/powerpoint/2010/main" xmlns="" val="3976125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lang="en-GB" sz="2200" b="1" kern="0" dirty="0" smtClean="0">
                <a:solidFill>
                  <a:srgbClr val="043882"/>
                </a:solidFill>
                <a:latin typeface="Arial"/>
                <a:cs typeface="Arial"/>
              </a:rPr>
              <a:t>EUROPEAN CANCER CONGRESS (ECC)</a:t>
            </a:r>
          </a:p>
          <a:p>
            <a:pPr algn="r">
              <a:defRPr/>
            </a:pPr>
            <a:r>
              <a:rPr lang="en-US" dirty="0" smtClean="0">
                <a:solidFill>
                  <a:srgbClr val="043882"/>
                </a:solidFill>
                <a:latin typeface="Arial"/>
                <a:cs typeface="Arial"/>
              </a:rPr>
              <a:t>25–29 September 2015</a:t>
            </a:r>
            <a:br>
              <a:rPr lang="en-US" dirty="0" smtClean="0">
                <a:solidFill>
                  <a:srgbClr val="043882"/>
                </a:solidFill>
                <a:latin typeface="Arial"/>
                <a:cs typeface="Arial"/>
              </a:rPr>
            </a:br>
            <a:r>
              <a:rPr lang="en-US" dirty="0" smtClean="0">
                <a:solidFill>
                  <a:srgbClr val="043882"/>
                </a:solidFill>
                <a:latin typeface="Arial"/>
                <a:cs typeface="Arial"/>
              </a:rPr>
              <a:t>Vienna, Austria</a:t>
            </a:r>
          </a:p>
        </p:txBody>
      </p:sp>
    </p:spTree>
    <p:extLst>
      <p:ext uri="{BB962C8B-B14F-4D97-AF65-F5344CB8AC3E}">
        <p14:creationId xmlns:p14="http://schemas.microsoft.com/office/powerpoint/2010/main" xmlns="" val="30174176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lang="en-GB" sz="2200" b="1" kern="0" dirty="0" smtClean="0">
                <a:solidFill>
                  <a:srgbClr val="FFFFFF"/>
                </a:solidFill>
                <a:latin typeface="Arial"/>
                <a:cs typeface="Arial"/>
              </a:rPr>
              <a:t>EUROPEAN CANCER CONGRESS (ECC)</a:t>
            </a:r>
          </a:p>
          <a:p>
            <a:pPr algn="ctr">
              <a:defRPr/>
            </a:pPr>
            <a:r>
              <a:rPr lang="en-US" dirty="0" smtClean="0">
                <a:solidFill>
                  <a:srgbClr val="FFFFFF"/>
                </a:solidFill>
                <a:latin typeface="Arial"/>
                <a:cs typeface="Arial"/>
              </a:rPr>
              <a:t>25–29 September 2015</a:t>
            </a:r>
            <a:br>
              <a:rPr lang="en-US" dirty="0" smtClean="0">
                <a:solidFill>
                  <a:srgbClr val="FFFFFF"/>
                </a:solidFill>
                <a:latin typeface="Arial"/>
                <a:cs typeface="Arial"/>
              </a:rPr>
            </a:br>
            <a:r>
              <a:rPr lang="en-US" dirty="0" smtClean="0">
                <a:solidFill>
                  <a:srgbClr val="FFFFFF"/>
                </a:solidFill>
                <a:latin typeface="Arial"/>
                <a:cs typeface="Arial"/>
              </a:rPr>
              <a:t>Vienna, Austria</a:t>
            </a:r>
          </a:p>
        </p:txBody>
      </p:sp>
    </p:spTree>
    <p:extLst>
      <p:ext uri="{BB962C8B-B14F-4D97-AF65-F5344CB8AC3E}">
        <p14:creationId xmlns:p14="http://schemas.microsoft.com/office/powerpoint/2010/main" xmlns="" val="28918650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xmlns="" val="3950755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7460434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1462313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2729986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6295945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4395020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436679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478507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9945967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625119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lang="en-GB" sz="2200" b="1" kern="0" dirty="0" smtClean="0">
                <a:solidFill>
                  <a:srgbClr val="043882"/>
                </a:solidFill>
                <a:latin typeface="Arial"/>
                <a:cs typeface="Arial"/>
              </a:rPr>
              <a:t>EUROPEAN CANCER CONGRESS (ECC)</a:t>
            </a:r>
          </a:p>
          <a:p>
            <a:pPr algn="r">
              <a:defRPr/>
            </a:pPr>
            <a:r>
              <a:rPr lang="en-US" dirty="0" smtClean="0">
                <a:solidFill>
                  <a:srgbClr val="043882"/>
                </a:solidFill>
                <a:latin typeface="Arial"/>
                <a:cs typeface="Arial"/>
              </a:rPr>
              <a:t>25–29 September 2015</a:t>
            </a:r>
            <a:br>
              <a:rPr lang="en-US" dirty="0" smtClean="0">
                <a:solidFill>
                  <a:srgbClr val="043882"/>
                </a:solidFill>
                <a:latin typeface="Arial"/>
                <a:cs typeface="Arial"/>
              </a:rPr>
            </a:br>
            <a:r>
              <a:rPr lang="en-US" dirty="0" smtClean="0">
                <a:solidFill>
                  <a:srgbClr val="043882"/>
                </a:solidFill>
                <a:latin typeface="Arial"/>
                <a:cs typeface="Arial"/>
              </a:rPr>
              <a:t>Vienna, Austria</a:t>
            </a:r>
          </a:p>
        </p:txBody>
      </p:sp>
    </p:spTree>
    <p:extLst>
      <p:ext uri="{BB962C8B-B14F-4D97-AF65-F5344CB8AC3E}">
        <p14:creationId xmlns:p14="http://schemas.microsoft.com/office/powerpoint/2010/main" xmlns="" val="3424471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lang="en-GB" sz="2200" b="1" kern="0" dirty="0" smtClean="0">
                <a:solidFill>
                  <a:srgbClr val="043882"/>
                </a:solidFill>
                <a:latin typeface="Arial"/>
                <a:cs typeface="Arial"/>
              </a:rPr>
              <a:t>EUROPEAN CANCER CONGRESS (ECC)</a:t>
            </a:r>
          </a:p>
          <a:p>
            <a:pPr algn="r">
              <a:defRPr/>
            </a:pPr>
            <a:r>
              <a:rPr lang="en-US" dirty="0" smtClean="0">
                <a:solidFill>
                  <a:srgbClr val="043882"/>
                </a:solidFill>
                <a:latin typeface="Arial"/>
                <a:cs typeface="Arial"/>
              </a:rPr>
              <a:t>25–29 September 2015</a:t>
            </a:r>
            <a:br>
              <a:rPr lang="en-US" dirty="0" smtClean="0">
                <a:solidFill>
                  <a:srgbClr val="043882"/>
                </a:solidFill>
                <a:latin typeface="Arial"/>
                <a:cs typeface="Arial"/>
              </a:rPr>
            </a:br>
            <a:r>
              <a:rPr lang="en-US" dirty="0" smtClean="0">
                <a:solidFill>
                  <a:srgbClr val="043882"/>
                </a:solidFill>
                <a:latin typeface="Arial"/>
                <a:cs typeface="Arial"/>
              </a:rPr>
              <a:t>Vienna, Austria</a:t>
            </a:r>
          </a:p>
        </p:txBody>
      </p:sp>
    </p:spTree>
    <p:extLst>
      <p:ext uri="{BB962C8B-B14F-4D97-AF65-F5344CB8AC3E}">
        <p14:creationId xmlns:p14="http://schemas.microsoft.com/office/powerpoint/2010/main" xmlns="" val="16765462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lang="en-GB" sz="2200" b="1" kern="0" dirty="0" smtClean="0">
                <a:solidFill>
                  <a:srgbClr val="FFFFFF"/>
                </a:solidFill>
                <a:latin typeface="Arial"/>
                <a:cs typeface="Arial"/>
              </a:rPr>
              <a:t>EUROPEAN CANCER CONGRESS (ECC)</a:t>
            </a:r>
          </a:p>
          <a:p>
            <a:pPr algn="ctr">
              <a:defRPr/>
            </a:pPr>
            <a:r>
              <a:rPr lang="en-US" dirty="0" smtClean="0">
                <a:solidFill>
                  <a:srgbClr val="FFFFFF"/>
                </a:solidFill>
                <a:latin typeface="Arial"/>
                <a:cs typeface="Arial"/>
              </a:rPr>
              <a:t>25–29 September 2015</a:t>
            </a:r>
            <a:br>
              <a:rPr lang="en-US" dirty="0" smtClean="0">
                <a:solidFill>
                  <a:srgbClr val="FFFFFF"/>
                </a:solidFill>
                <a:latin typeface="Arial"/>
                <a:cs typeface="Arial"/>
              </a:rPr>
            </a:br>
            <a:r>
              <a:rPr lang="en-US" dirty="0" smtClean="0">
                <a:solidFill>
                  <a:srgbClr val="FFFFFF"/>
                </a:solidFill>
                <a:latin typeface="Arial"/>
                <a:cs typeface="Arial"/>
              </a:rPr>
              <a:t>Vienna, Austria</a:t>
            </a:r>
          </a:p>
        </p:txBody>
      </p:sp>
    </p:spTree>
    <p:extLst>
      <p:ext uri="{BB962C8B-B14F-4D97-AF65-F5344CB8AC3E}">
        <p14:creationId xmlns:p14="http://schemas.microsoft.com/office/powerpoint/2010/main" xmlns="" val="24853062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lang="en-GB" sz="2000" b="1" kern="0" dirty="0" smtClean="0">
                <a:solidFill>
                  <a:srgbClr val="FFFFFF"/>
                </a:solidFill>
                <a:effectLst>
                  <a:outerShdw blurRad="127000" sx="101000" sy="101000" algn="ctr" rotWithShape="0">
                    <a:prstClr val="black">
                      <a:alpha val="71000"/>
                    </a:prstClr>
                  </a:outerShdw>
                </a:effectLst>
                <a:latin typeface="Arial"/>
                <a:cs typeface="Arial"/>
              </a:rPr>
              <a:t>EUROPEAN CANCER CONGRESS (ECC)</a:t>
            </a:r>
          </a:p>
          <a:p>
            <a:pPr algn="ctr">
              <a:defRPr/>
            </a:pPr>
            <a:r>
              <a:rPr lang="en-US" dirty="0" smtClean="0">
                <a:solidFill>
                  <a:srgbClr val="FFFFFF"/>
                </a:solidFill>
                <a:effectLst>
                  <a:outerShdw blurRad="127000" sx="101000" sy="101000" algn="ctr" rotWithShape="0">
                    <a:prstClr val="black">
                      <a:alpha val="71000"/>
                    </a:prstClr>
                  </a:outerShdw>
                </a:effectLst>
                <a:latin typeface="Arial"/>
                <a:cs typeface="Arial"/>
              </a:rPr>
              <a:t>25–29 September 2015</a:t>
            </a:r>
            <a:br>
              <a:rPr lang="en-US" dirty="0" smtClean="0">
                <a:solidFill>
                  <a:srgbClr val="FFFFFF"/>
                </a:solidFill>
                <a:effectLst>
                  <a:outerShdw blurRad="127000" sx="101000" sy="101000" algn="ctr" rotWithShape="0">
                    <a:prstClr val="black">
                      <a:alpha val="71000"/>
                    </a:prstClr>
                  </a:outerShdw>
                </a:effectLst>
                <a:latin typeface="Arial"/>
                <a:cs typeface="Arial"/>
              </a:rPr>
            </a:br>
            <a:r>
              <a:rPr lang="en-US" dirty="0" smtClean="0">
                <a:solidFill>
                  <a:srgbClr val="FFFFFF"/>
                </a:solidFill>
                <a:effectLst>
                  <a:outerShdw blurRad="127000" sx="101000" sy="101000" algn="ctr" rotWithShape="0">
                    <a:prstClr val="black">
                      <a:alpha val="71000"/>
                    </a:prstClr>
                  </a:outerShdw>
                </a:effectLst>
                <a:latin typeface="Arial"/>
                <a:cs typeface="Arial"/>
              </a:rPr>
              <a:t>Vienna, Austria</a:t>
            </a:r>
          </a:p>
        </p:txBody>
      </p:sp>
    </p:spTree>
    <p:extLst>
      <p:ext uri="{BB962C8B-B14F-4D97-AF65-F5344CB8AC3E}">
        <p14:creationId xmlns:p14="http://schemas.microsoft.com/office/powerpoint/2010/main" xmlns="" val="42556374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0935400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929235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161887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321705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8753446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5149217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0256001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39433894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407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214511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482641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86236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19676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179709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520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72361883"/>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99308295"/>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8.xml"/><Relationship Id="rId6" Type="http://schemas.openxmlformats.org/officeDocument/2006/relationships/slide" Target="slide45.xml"/><Relationship Id="rId5" Type="http://schemas.openxmlformats.org/officeDocument/2006/relationships/slide" Target="slide38.xml"/><Relationship Id="rId4" Type="http://schemas.openxmlformats.org/officeDocument/2006/relationships/slide" Target="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GI SLIDE DECK 2015</a:t>
            </a:r>
            <a:br>
              <a:rPr lang="en-US" dirty="0" smtClean="0"/>
            </a:br>
            <a:r>
              <a:rPr lang="en-US" sz="2800" b="0" dirty="0" smtClean="0"/>
              <a:t>Selected abstracts </a:t>
            </a:r>
            <a:r>
              <a:rPr lang="en-US" sz="2800" b="0" dirty="0"/>
              <a:t>on </a:t>
            </a:r>
            <a:r>
              <a:rPr lang="en-US" sz="2800" dirty="0"/>
              <a:t>Non-Colorectal Cancer </a:t>
            </a:r>
            <a:r>
              <a:rPr lang="en-US" sz="2800" b="0" dirty="0" smtClean="0"/>
              <a:t>from:</a:t>
            </a:r>
            <a:endParaRPr lang="en-GB" sz="2800" b="0" dirty="0"/>
          </a:p>
        </p:txBody>
      </p:sp>
    </p:spTree>
    <p:extLst>
      <p:ext uri="{BB962C8B-B14F-4D97-AF65-F5344CB8AC3E}">
        <p14:creationId xmlns:p14="http://schemas.microsoft.com/office/powerpoint/2010/main" xmlns="" val="255202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solidFill>
                  <a:schemeClr val="accent1"/>
                </a:solidFill>
              </a:rPr>
              <a:t>Oesophageal and </a:t>
            </a:r>
            <a:br>
              <a:rPr lang="en-GB" dirty="0" smtClean="0">
                <a:solidFill>
                  <a:schemeClr val="accent1"/>
                </a:solidFill>
              </a:rPr>
            </a:br>
            <a:r>
              <a:rPr lang="en-GB" dirty="0" smtClean="0">
                <a:solidFill>
                  <a:schemeClr val="accent1"/>
                </a:solidFill>
              </a:rPr>
              <a:t>gastric cancer</a:t>
            </a:r>
            <a:endParaRPr lang="en-GB" dirty="0"/>
          </a:p>
        </p:txBody>
      </p:sp>
    </p:spTree>
    <p:extLst>
      <p:ext uri="{BB962C8B-B14F-4D97-AF65-F5344CB8AC3E}">
        <p14:creationId xmlns:p14="http://schemas.microsoft.com/office/powerpoint/2010/main" xmlns="" val="2877458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9614"/>
            <a:ext cx="8534400" cy="807720"/>
          </a:xfrm>
        </p:spPr>
        <p:txBody>
          <a:bodyPr/>
          <a:lstStyle/>
          <a:p>
            <a:r>
              <a:rPr lang="en-GB" sz="1800" dirty="0"/>
              <a:t>36LBA: </a:t>
            </a:r>
            <a:r>
              <a:rPr lang="en-GB" sz="1800" dirty="0" smtClean="0"/>
              <a:t>Pathological </a:t>
            </a:r>
            <a:r>
              <a:rPr lang="en-GB" sz="1800" dirty="0"/>
              <a:t>response to neoadjuvant 5-FU, oxaliplatin and docetaxel (FLOT) versus epirubicin, cisplatin and 5-FU (ECF) in patients with locally advanced, resectable gastric/</a:t>
            </a:r>
            <a:r>
              <a:rPr lang="en-GB" sz="1800" dirty="0" err="1"/>
              <a:t>esophagogastric</a:t>
            </a:r>
            <a:r>
              <a:rPr lang="en-GB" sz="1800" dirty="0"/>
              <a:t> junction (EGJ) cancer: Data from the phase II part of the FLOT4 phase III study of the AIO – </a:t>
            </a:r>
            <a:r>
              <a:rPr lang="en-GB" sz="1800" dirty="0" err="1" smtClean="0"/>
              <a:t>Pauligk</a:t>
            </a:r>
            <a:r>
              <a:rPr lang="en-GB" sz="1800" dirty="0" smtClean="0"/>
              <a:t> C*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a:t>To </a:t>
            </a:r>
            <a:r>
              <a:rPr lang="en-GB" dirty="0" smtClean="0"/>
              <a:t>report pathological remission rates of a phase 2/3 </a:t>
            </a:r>
            <a:r>
              <a:rPr lang="en-GB" dirty="0"/>
              <a:t>study comparing perioperative FLOT with ECF(X) in resectable stages </a:t>
            </a:r>
            <a:r>
              <a:rPr lang="en-GB" dirty="0" smtClean="0"/>
              <a:t>upon </a:t>
            </a:r>
            <a:r>
              <a:rPr lang="en-GB" dirty="0"/>
              <a:t>request of the German Cancer Aid in order to further sponsor the </a:t>
            </a:r>
            <a:r>
              <a:rPr lang="en-GB" dirty="0" smtClean="0"/>
              <a:t>trial</a:t>
            </a:r>
            <a:endParaRPr lang="en-GB" dirty="0"/>
          </a:p>
        </p:txBody>
      </p:sp>
      <p:sp>
        <p:nvSpPr>
          <p:cNvPr id="14" name="Text Placeholder 13"/>
          <p:cNvSpPr>
            <a:spLocks noGrp="1"/>
          </p:cNvSpPr>
          <p:nvPr>
            <p:ph type="body" sz="quarter" idx="11"/>
          </p:nvPr>
        </p:nvSpPr>
        <p:spPr/>
        <p:txBody>
          <a:bodyPr/>
          <a:lstStyle/>
          <a:p>
            <a:r>
              <a:rPr lang="en-GB" dirty="0" smtClean="0"/>
              <a:t>*Presented by S-E Al-</a:t>
            </a:r>
            <a:r>
              <a:rPr lang="en-GB" dirty="0" err="1" smtClean="0"/>
              <a:t>Batran</a:t>
            </a:r>
            <a:r>
              <a:rPr lang="en-GB" dirty="0" smtClean="0"/>
              <a:t/>
            </a:r>
            <a:br>
              <a:rPr lang="en-GB" dirty="0" smtClean="0"/>
            </a:br>
            <a:r>
              <a:rPr lang="en-GB" dirty="0" err="1" smtClean="0"/>
              <a:t>Pauligk</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36LBA</a:t>
            </a:r>
            <a:endParaRPr lang="en-GB" dirty="0"/>
          </a:p>
        </p:txBody>
      </p:sp>
      <p:sp>
        <p:nvSpPr>
          <p:cNvPr id="6" name="Rectangle 9"/>
          <p:cNvSpPr txBox="1">
            <a:spLocks noChangeArrowheads="1"/>
          </p:cNvSpPr>
          <p:nvPr/>
        </p:nvSpPr>
        <p:spPr>
          <a:xfrm>
            <a:off x="373833" y="5631516"/>
            <a:ext cx="4130676" cy="68150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ENDPOINT(S)</a:t>
            </a:r>
          </a:p>
          <a:p>
            <a:pPr>
              <a:buClr>
                <a:srgbClr val="043882"/>
              </a:buClr>
            </a:pPr>
            <a:r>
              <a:rPr lang="en-GB" sz="1600" kern="0" dirty="0" smtClean="0"/>
              <a:t>Pathological CR (</a:t>
            </a:r>
            <a:r>
              <a:rPr lang="en-GB" sz="1600" kern="0" dirty="0" err="1" smtClean="0"/>
              <a:t>pCR</a:t>
            </a:r>
            <a:r>
              <a:rPr lang="en-GB" sz="1600" kern="0" dirty="0" smtClean="0"/>
              <a:t>)</a:t>
            </a:r>
          </a:p>
        </p:txBody>
      </p:sp>
      <p:sp>
        <p:nvSpPr>
          <p:cNvPr id="7" name="Oval 6"/>
          <p:cNvSpPr>
            <a:spLocks noChangeArrowheads="1"/>
          </p:cNvSpPr>
          <p:nvPr/>
        </p:nvSpPr>
        <p:spPr bwMode="auto">
          <a:xfrm>
            <a:off x="4474937" y="33004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8" name="AutoShape 15"/>
          <p:cNvCxnSpPr>
            <a:cxnSpLocks noChangeShapeType="1"/>
            <a:stCxn id="7" idx="0"/>
            <a:endCxn id="15" idx="1"/>
          </p:cNvCxnSpPr>
          <p:nvPr/>
        </p:nvCxnSpPr>
        <p:spPr bwMode="auto">
          <a:xfrm rot="5400000" flipH="1" flipV="1">
            <a:off x="4816028" y="2717720"/>
            <a:ext cx="533388" cy="63197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6" idx="1"/>
          </p:cNvCxnSpPr>
          <p:nvPr/>
        </p:nvCxnSpPr>
        <p:spPr bwMode="auto">
          <a:xfrm rot="16200000" flipH="1">
            <a:off x="4773593" y="3877742"/>
            <a:ext cx="618258" cy="631975"/>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p:cNvCxnSpPr>
          <p:nvPr/>
        </p:nvCxnSpPr>
        <p:spPr bwMode="auto">
          <a:xfrm rot="240000" flipV="1">
            <a:off x="3810000" y="3592501"/>
            <a:ext cx="664937" cy="47362"/>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5398710" y="2446338"/>
            <a:ext cx="3059490" cy="64135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 4xFLOT - OP - </a:t>
            </a:r>
            <a:r>
              <a:rPr lang="en-GB" altLang="zh-CN" sz="1400" dirty="0" smtClean="0">
                <a:solidFill>
                  <a:srgbClr val="FFFFFF"/>
                </a:solidFill>
                <a:ea typeface="SimSun" pitchFamily="2" charset="-122"/>
              </a:rPr>
              <a:t>4xFLOT</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(n=128)</a:t>
            </a:r>
            <a:endParaRPr lang="en-GB" altLang="zh-CN" sz="1400" dirty="0">
              <a:solidFill>
                <a:srgbClr val="FFFFFF"/>
              </a:solidFill>
              <a:ea typeface="SimSun" pitchFamily="2" charset="-122"/>
            </a:endParaRPr>
          </a:p>
        </p:txBody>
      </p:sp>
      <p:sp>
        <p:nvSpPr>
          <p:cNvPr id="16" name="AutoShape 8"/>
          <p:cNvSpPr>
            <a:spLocks noChangeArrowheads="1"/>
          </p:cNvSpPr>
          <p:nvPr/>
        </p:nvSpPr>
        <p:spPr bwMode="auto">
          <a:xfrm>
            <a:off x="5398710" y="4177943"/>
            <a:ext cx="3059490" cy="64983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sz="1400" kern="0" dirty="0">
                <a:solidFill>
                  <a:srgbClr val="4D4D4D"/>
                </a:solidFill>
                <a:latin typeface="Arial"/>
                <a:cs typeface="Lucida Sans Unicode" pitchFamily="34" charset="0"/>
              </a:rPr>
              <a:t> 3xECF(X) - OP - 3xECF(X</a:t>
            </a:r>
            <a:r>
              <a:rPr lang="en-US" sz="1400" kern="0" dirty="0" smtClean="0">
                <a:solidFill>
                  <a:srgbClr val="4D4D4D"/>
                </a:solidFill>
                <a:latin typeface="Arial"/>
                <a:cs typeface="Lucida Sans Unicode" pitchFamily="34" charset="0"/>
              </a:rPr>
              <a:t>)</a:t>
            </a:r>
            <a:br>
              <a:rPr lang="en-US" sz="1400" kern="0" dirty="0" smtClean="0">
                <a:solidFill>
                  <a:srgbClr val="4D4D4D"/>
                </a:solidFill>
                <a:latin typeface="Arial"/>
                <a:cs typeface="Lucida Sans Unicode" pitchFamily="34" charset="0"/>
              </a:rPr>
            </a:br>
            <a:r>
              <a:rPr lang="en-US" sz="1400" kern="0" dirty="0" smtClean="0">
                <a:solidFill>
                  <a:srgbClr val="4D4D4D"/>
                </a:solidFill>
                <a:latin typeface="Arial"/>
                <a:cs typeface="Lucida Sans Unicode" pitchFamily="34" charset="0"/>
              </a:rPr>
              <a:t>(n=137)</a:t>
            </a:r>
            <a:endParaRPr lang="en-GB" altLang="zh-CN" sz="1400" dirty="0">
              <a:solidFill>
                <a:srgbClr val="4D4D4D"/>
              </a:solidFill>
              <a:ea typeface="SimSun" pitchFamily="2" charset="-122"/>
            </a:endParaRPr>
          </a:p>
        </p:txBody>
      </p:sp>
      <p:sp>
        <p:nvSpPr>
          <p:cNvPr id="18" name="AutoShape 9"/>
          <p:cNvSpPr>
            <a:spLocks noChangeArrowheads="1"/>
          </p:cNvSpPr>
          <p:nvPr/>
        </p:nvSpPr>
        <p:spPr bwMode="auto">
          <a:xfrm>
            <a:off x="609600" y="2467660"/>
            <a:ext cx="3200400" cy="2287293"/>
          </a:xfrm>
          <a:prstGeom prst="roundRect">
            <a:avLst>
              <a:gd name="adj" fmla="val 0"/>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a:solidFill>
                  <a:srgbClr val="FFFFFF"/>
                </a:solidFill>
                <a:ea typeface="SimSun" pitchFamily="2" charset="-122"/>
              </a:rPr>
              <a:t>Gastric cancer or adenocarcinoma of the </a:t>
            </a:r>
            <a:r>
              <a:rPr lang="en-GB" altLang="zh-CN" sz="1400" dirty="0" smtClean="0">
                <a:solidFill>
                  <a:srgbClr val="FFFFFF"/>
                </a:solidFill>
                <a:ea typeface="SimSun" pitchFamily="2" charset="-122"/>
              </a:rPr>
              <a:t>gastro-oesophageal junction (GEJ) </a:t>
            </a:r>
            <a:r>
              <a:rPr lang="en-GB" altLang="zh-CN" sz="1400" dirty="0">
                <a:solidFill>
                  <a:srgbClr val="FFFFFF"/>
                </a:solidFill>
                <a:ea typeface="SimSun" pitchFamily="2" charset="-122"/>
              </a:rPr>
              <a:t>type </a:t>
            </a:r>
            <a:r>
              <a:rPr lang="en-GB" altLang="zh-CN" sz="1400" dirty="0" smtClean="0">
                <a:solidFill>
                  <a:srgbClr val="FFFFFF"/>
                </a:solidFill>
                <a:ea typeface="SimSun" pitchFamily="2" charset="-122"/>
              </a:rPr>
              <a:t>I–III</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Medically </a:t>
            </a:r>
            <a:r>
              <a:rPr lang="en-GB" altLang="zh-CN" sz="1400" dirty="0">
                <a:solidFill>
                  <a:srgbClr val="FFFFFF"/>
                </a:solidFill>
                <a:ea typeface="SimSun" pitchFamily="2" charset="-122"/>
              </a:rPr>
              <a:t>and technically operable stages</a:t>
            </a:r>
          </a:p>
          <a:p>
            <a:pPr marL="228600" indent="-228600" defTabSz="892175" eaLnBrk="0" hangingPunct="0">
              <a:spcAft>
                <a:spcPct val="30000"/>
              </a:spcAft>
              <a:buFont typeface="Arial" pitchFamily="34" charset="0"/>
              <a:buChar char="•"/>
            </a:pPr>
            <a:r>
              <a:rPr lang="en-GB" altLang="zh-CN" sz="1400" dirty="0">
                <a:solidFill>
                  <a:srgbClr val="FFFFFF"/>
                </a:solidFill>
                <a:ea typeface="SimSun" pitchFamily="2" charset="-122"/>
              </a:rPr>
              <a:t>T2-4, every N, M0 or every T, N+, M0</a:t>
            </a:r>
          </a:p>
          <a:p>
            <a:pPr defTabSz="892175" eaLnBrk="0" hangingPunct="0">
              <a:spcAft>
                <a:spcPct val="30000"/>
              </a:spcAft>
            </a:pPr>
            <a:r>
              <a:rPr lang="en-GB" altLang="zh-CN" sz="1400" dirty="0" smtClean="0">
                <a:solidFill>
                  <a:srgbClr val="FFFFFF"/>
                </a:solidFill>
                <a:ea typeface="SimSun" pitchFamily="2" charset="-122"/>
              </a:rPr>
              <a:t>(n=265)</a:t>
            </a:r>
          </a:p>
        </p:txBody>
      </p:sp>
      <p:sp>
        <p:nvSpPr>
          <p:cNvPr id="23" name="Textfeld 1"/>
          <p:cNvSpPr txBox="1">
            <a:spLocks noChangeArrowheads="1"/>
          </p:cNvSpPr>
          <p:nvPr/>
        </p:nvSpPr>
        <p:spPr bwMode="auto">
          <a:xfrm>
            <a:off x="5410200" y="3087688"/>
            <a:ext cx="3048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rgbClr val="002060"/>
                </a:solidFill>
                <a:latin typeface="Calibri" pitchFamily="34" charset="0"/>
                <a:ea typeface="MS PGothic" pitchFamily="34" charset="-128"/>
                <a:cs typeface="MS PGothic" pitchFamily="34" charset="-128"/>
              </a:defRPr>
            </a:lvl1pPr>
            <a:lvl2pPr>
              <a:defRPr sz="2800">
                <a:solidFill>
                  <a:srgbClr val="002060"/>
                </a:solidFill>
                <a:latin typeface="Calibri" pitchFamily="34" charset="0"/>
                <a:ea typeface="MS PGothic" pitchFamily="34" charset="-128"/>
                <a:cs typeface="Arial" charset="0"/>
              </a:defRPr>
            </a:lvl2pPr>
            <a:lvl3pPr>
              <a:defRPr sz="2400">
                <a:solidFill>
                  <a:srgbClr val="002060"/>
                </a:solidFill>
                <a:latin typeface="Calibri" pitchFamily="34" charset="0"/>
                <a:ea typeface="Arial" charset="0"/>
                <a:cs typeface="Arial" charset="0"/>
              </a:defRPr>
            </a:lvl3pPr>
            <a:lvl4pPr>
              <a:defRPr sz="2000">
                <a:solidFill>
                  <a:srgbClr val="002060"/>
                </a:solidFill>
                <a:latin typeface="Calibri" pitchFamily="34" charset="0"/>
                <a:ea typeface="Arial" charset="0"/>
                <a:cs typeface="Arial" charset="0"/>
              </a:defRPr>
            </a:lvl4pPr>
            <a:lvl5pPr>
              <a:defRPr sz="2000">
                <a:solidFill>
                  <a:srgbClr val="002060"/>
                </a:solidFill>
                <a:latin typeface="Calibri" pitchFamily="34" charset="0"/>
                <a:ea typeface="Arial" charset="0"/>
                <a:cs typeface="Arial" charset="0"/>
              </a:defRPr>
            </a:lvl5pPr>
            <a:lvl6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6pPr>
            <a:lvl7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7pPr>
            <a:lvl8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8pPr>
            <a:lvl9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9pPr>
          </a:lstStyle>
          <a:p>
            <a:r>
              <a:rPr lang="en-US" altLang="de-DE" sz="1200" dirty="0">
                <a:solidFill>
                  <a:srgbClr val="4D4D4D"/>
                </a:solidFill>
                <a:latin typeface="Arial" charset="0"/>
                <a:cs typeface="Arial" charset="0"/>
              </a:rPr>
              <a:t>FLOT: docetaxel </a:t>
            </a:r>
            <a:r>
              <a:rPr lang="en-US" altLang="de-DE" sz="1200" dirty="0" smtClean="0">
                <a:solidFill>
                  <a:srgbClr val="4D4D4D"/>
                </a:solidFill>
                <a:latin typeface="Arial" charset="0"/>
                <a:cs typeface="Arial" charset="0"/>
              </a:rPr>
              <a:t>50 mg/m</a:t>
            </a:r>
            <a:r>
              <a:rPr lang="en-US" altLang="de-DE" sz="1200" baseline="30000" dirty="0" smtClean="0">
                <a:solidFill>
                  <a:srgbClr val="4D4D4D"/>
                </a:solidFill>
                <a:latin typeface="Arial" charset="0"/>
                <a:cs typeface="Arial" charset="0"/>
              </a:rPr>
              <a:t>2</a:t>
            </a:r>
            <a:r>
              <a:rPr lang="en-US" altLang="de-DE" sz="1200" dirty="0">
                <a:solidFill>
                  <a:srgbClr val="4D4D4D"/>
                </a:solidFill>
                <a:latin typeface="Arial" charset="0"/>
                <a:cs typeface="Arial" charset="0"/>
              </a:rPr>
              <a:t>, d1; </a:t>
            </a:r>
            <a:r>
              <a:rPr lang="en-US" altLang="de-DE" sz="1200" dirty="0" smtClean="0">
                <a:solidFill>
                  <a:srgbClr val="4D4D4D"/>
                </a:solidFill>
                <a:latin typeface="Arial" charset="0"/>
                <a:cs typeface="Arial" charset="0"/>
              </a:rPr>
              <a:t/>
            </a:r>
            <a:br>
              <a:rPr lang="en-US" altLang="de-DE" sz="1200" dirty="0" smtClean="0">
                <a:solidFill>
                  <a:srgbClr val="4D4D4D"/>
                </a:solidFill>
                <a:latin typeface="Arial" charset="0"/>
                <a:cs typeface="Arial" charset="0"/>
              </a:rPr>
            </a:br>
            <a:r>
              <a:rPr lang="en-US" altLang="de-DE" sz="1200" dirty="0" smtClean="0">
                <a:solidFill>
                  <a:srgbClr val="4D4D4D"/>
                </a:solidFill>
                <a:latin typeface="Arial" charset="0"/>
                <a:cs typeface="Arial" charset="0"/>
              </a:rPr>
              <a:t>5-FU </a:t>
            </a:r>
            <a:r>
              <a:rPr lang="en-US" altLang="de-DE" sz="1200" dirty="0">
                <a:solidFill>
                  <a:srgbClr val="4D4D4D"/>
                </a:solidFill>
                <a:latin typeface="Arial" charset="0"/>
                <a:cs typeface="Arial" charset="0"/>
              </a:rPr>
              <a:t>2600 mg/m², d1; </a:t>
            </a:r>
            <a:r>
              <a:rPr lang="en-US" altLang="de-DE" sz="1200" dirty="0" smtClean="0">
                <a:solidFill>
                  <a:srgbClr val="4D4D4D"/>
                </a:solidFill>
                <a:latin typeface="Arial" charset="0"/>
                <a:cs typeface="Arial" charset="0"/>
              </a:rPr>
              <a:t/>
            </a:r>
            <a:br>
              <a:rPr lang="en-US" altLang="de-DE" sz="1200" dirty="0" smtClean="0">
                <a:solidFill>
                  <a:srgbClr val="4D4D4D"/>
                </a:solidFill>
                <a:latin typeface="Arial" charset="0"/>
                <a:cs typeface="Arial" charset="0"/>
              </a:rPr>
            </a:br>
            <a:r>
              <a:rPr lang="en-US" altLang="de-DE" sz="1200" dirty="0" err="1" smtClean="0">
                <a:solidFill>
                  <a:srgbClr val="4D4D4D"/>
                </a:solidFill>
                <a:latin typeface="Arial" charset="0"/>
                <a:cs typeface="Arial" charset="0"/>
              </a:rPr>
              <a:t>leucovorin</a:t>
            </a:r>
            <a:r>
              <a:rPr lang="en-US" altLang="de-DE" sz="1200" dirty="0" smtClean="0">
                <a:solidFill>
                  <a:srgbClr val="4D4D4D"/>
                </a:solidFill>
                <a:latin typeface="Arial" charset="0"/>
                <a:cs typeface="Arial" charset="0"/>
              </a:rPr>
              <a:t> </a:t>
            </a:r>
            <a:r>
              <a:rPr lang="en-US" altLang="de-DE" sz="1200" dirty="0">
                <a:solidFill>
                  <a:srgbClr val="4D4D4D"/>
                </a:solidFill>
                <a:latin typeface="Arial" charset="0"/>
                <a:cs typeface="Arial" charset="0"/>
              </a:rPr>
              <a:t>200 mg/m², d1; </a:t>
            </a:r>
            <a:r>
              <a:rPr lang="en-US" altLang="de-DE" sz="1200" dirty="0" smtClean="0">
                <a:solidFill>
                  <a:srgbClr val="4D4D4D"/>
                </a:solidFill>
                <a:latin typeface="Arial" charset="0"/>
                <a:cs typeface="Arial" charset="0"/>
              </a:rPr>
              <a:t/>
            </a:r>
            <a:br>
              <a:rPr lang="en-US" altLang="de-DE" sz="1200" dirty="0" smtClean="0">
                <a:solidFill>
                  <a:srgbClr val="4D4D4D"/>
                </a:solidFill>
                <a:latin typeface="Arial" charset="0"/>
                <a:cs typeface="Arial" charset="0"/>
              </a:rPr>
            </a:br>
            <a:r>
              <a:rPr lang="en-US" altLang="de-DE" sz="1200" dirty="0" err="1" smtClean="0">
                <a:solidFill>
                  <a:srgbClr val="4D4D4D"/>
                </a:solidFill>
                <a:latin typeface="Arial" charset="0"/>
                <a:cs typeface="Arial" charset="0"/>
              </a:rPr>
              <a:t>oxaliplatin</a:t>
            </a:r>
            <a:r>
              <a:rPr lang="en-US" altLang="de-DE" sz="1200" dirty="0" smtClean="0">
                <a:solidFill>
                  <a:srgbClr val="4D4D4D"/>
                </a:solidFill>
                <a:latin typeface="Arial" charset="0"/>
                <a:cs typeface="Arial" charset="0"/>
              </a:rPr>
              <a:t> </a:t>
            </a:r>
            <a:r>
              <a:rPr lang="en-US" altLang="de-DE" sz="1200" dirty="0">
                <a:solidFill>
                  <a:srgbClr val="4D4D4D"/>
                </a:solidFill>
                <a:latin typeface="Arial" charset="0"/>
                <a:cs typeface="Arial" charset="0"/>
              </a:rPr>
              <a:t>85 mg/m², d1, </a:t>
            </a:r>
            <a:r>
              <a:rPr lang="en-US" altLang="de-DE" sz="1200" dirty="0" smtClean="0">
                <a:solidFill>
                  <a:srgbClr val="4D4D4D"/>
                </a:solidFill>
                <a:latin typeface="Arial" charset="0"/>
                <a:cs typeface="Arial" charset="0"/>
              </a:rPr>
              <a:t>q2w</a:t>
            </a:r>
            <a:endParaRPr lang="en-US" altLang="de-DE" sz="1200" dirty="0">
              <a:solidFill>
                <a:srgbClr val="4D4D4D"/>
              </a:solidFill>
              <a:latin typeface="Arial" charset="0"/>
              <a:cs typeface="Arial" charset="0"/>
            </a:endParaRPr>
          </a:p>
        </p:txBody>
      </p:sp>
      <p:sp>
        <p:nvSpPr>
          <p:cNvPr id="36" name="Textfeld 5"/>
          <p:cNvSpPr txBox="1">
            <a:spLocks noChangeArrowheads="1"/>
          </p:cNvSpPr>
          <p:nvPr/>
        </p:nvSpPr>
        <p:spPr bwMode="auto">
          <a:xfrm>
            <a:off x="5403850" y="4800600"/>
            <a:ext cx="34353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rgbClr val="002060"/>
                </a:solidFill>
                <a:latin typeface="Calibri" pitchFamily="34" charset="0"/>
                <a:ea typeface="MS PGothic" pitchFamily="34" charset="-128"/>
                <a:cs typeface="MS PGothic" pitchFamily="34" charset="-128"/>
              </a:defRPr>
            </a:lvl1pPr>
            <a:lvl2pPr>
              <a:defRPr sz="2800">
                <a:solidFill>
                  <a:srgbClr val="002060"/>
                </a:solidFill>
                <a:latin typeface="Calibri" pitchFamily="34" charset="0"/>
                <a:ea typeface="MS PGothic" pitchFamily="34" charset="-128"/>
                <a:cs typeface="Arial" charset="0"/>
              </a:defRPr>
            </a:lvl2pPr>
            <a:lvl3pPr>
              <a:defRPr sz="2400">
                <a:solidFill>
                  <a:srgbClr val="002060"/>
                </a:solidFill>
                <a:latin typeface="Calibri" pitchFamily="34" charset="0"/>
                <a:ea typeface="Arial" charset="0"/>
                <a:cs typeface="Arial" charset="0"/>
              </a:defRPr>
            </a:lvl3pPr>
            <a:lvl4pPr>
              <a:defRPr sz="2000">
                <a:solidFill>
                  <a:srgbClr val="002060"/>
                </a:solidFill>
                <a:latin typeface="Calibri" pitchFamily="34" charset="0"/>
                <a:ea typeface="Arial" charset="0"/>
                <a:cs typeface="Arial" charset="0"/>
              </a:defRPr>
            </a:lvl4pPr>
            <a:lvl5pPr>
              <a:defRPr sz="2000">
                <a:solidFill>
                  <a:srgbClr val="002060"/>
                </a:solidFill>
                <a:latin typeface="Calibri" pitchFamily="34" charset="0"/>
                <a:ea typeface="Arial" charset="0"/>
                <a:cs typeface="Arial" charset="0"/>
              </a:defRPr>
            </a:lvl5pPr>
            <a:lvl6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6pPr>
            <a:lvl7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7pPr>
            <a:lvl8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8pPr>
            <a:lvl9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9pPr>
          </a:lstStyle>
          <a:p>
            <a:r>
              <a:rPr lang="en-US" altLang="de-DE" sz="1200" dirty="0">
                <a:solidFill>
                  <a:srgbClr val="4D4D4D"/>
                </a:solidFill>
                <a:latin typeface="Arial" charset="0"/>
                <a:cs typeface="Arial" charset="0"/>
              </a:rPr>
              <a:t>ECF(X): </a:t>
            </a:r>
            <a:r>
              <a:rPr lang="en-US" altLang="de-DE" sz="1200" dirty="0" err="1" smtClean="0">
                <a:solidFill>
                  <a:srgbClr val="4D4D4D"/>
                </a:solidFill>
                <a:latin typeface="Arial" charset="0"/>
                <a:cs typeface="Arial" charset="0"/>
              </a:rPr>
              <a:t>epirubicin</a:t>
            </a:r>
            <a:r>
              <a:rPr lang="en-US" altLang="de-DE" sz="1200" dirty="0" smtClean="0">
                <a:solidFill>
                  <a:srgbClr val="4D4D4D"/>
                </a:solidFill>
                <a:latin typeface="Arial" charset="0"/>
                <a:cs typeface="Arial" charset="0"/>
              </a:rPr>
              <a:t> </a:t>
            </a:r>
            <a:r>
              <a:rPr lang="en-US" altLang="de-DE" sz="1200" dirty="0">
                <a:solidFill>
                  <a:srgbClr val="4D4D4D"/>
                </a:solidFill>
                <a:latin typeface="Arial" charset="0"/>
                <a:cs typeface="Arial" charset="0"/>
              </a:rPr>
              <a:t>50 mg/m</a:t>
            </a:r>
            <a:r>
              <a:rPr lang="en-US" altLang="de-DE" sz="1200" baseline="30000" dirty="0">
                <a:solidFill>
                  <a:srgbClr val="4D4D4D"/>
                </a:solidFill>
                <a:latin typeface="Arial" charset="0"/>
                <a:cs typeface="Arial" charset="0"/>
              </a:rPr>
              <a:t>2</a:t>
            </a:r>
            <a:r>
              <a:rPr lang="en-US" altLang="de-DE" sz="1200" dirty="0">
                <a:solidFill>
                  <a:srgbClr val="4D4D4D"/>
                </a:solidFill>
                <a:latin typeface="Arial" charset="0"/>
                <a:cs typeface="Arial" charset="0"/>
              </a:rPr>
              <a:t>, d1; </a:t>
            </a:r>
            <a:r>
              <a:rPr lang="en-US" altLang="de-DE" sz="1200" dirty="0" smtClean="0">
                <a:solidFill>
                  <a:srgbClr val="4D4D4D"/>
                </a:solidFill>
                <a:latin typeface="Arial" charset="0"/>
                <a:cs typeface="Arial" charset="0"/>
              </a:rPr>
              <a:t/>
            </a:r>
            <a:br>
              <a:rPr lang="en-US" altLang="de-DE" sz="1200" dirty="0" smtClean="0">
                <a:solidFill>
                  <a:srgbClr val="4D4D4D"/>
                </a:solidFill>
                <a:latin typeface="Arial" charset="0"/>
                <a:cs typeface="Arial" charset="0"/>
              </a:rPr>
            </a:br>
            <a:r>
              <a:rPr lang="en-US" altLang="de-DE" sz="1200" dirty="0" smtClean="0">
                <a:solidFill>
                  <a:srgbClr val="4D4D4D"/>
                </a:solidFill>
                <a:latin typeface="Arial" charset="0"/>
                <a:cs typeface="Arial" charset="0"/>
              </a:rPr>
              <a:t>cisplatin </a:t>
            </a:r>
            <a:r>
              <a:rPr lang="en-US" altLang="de-DE" sz="1200" dirty="0">
                <a:solidFill>
                  <a:srgbClr val="4D4D4D"/>
                </a:solidFill>
                <a:latin typeface="Arial" charset="0"/>
                <a:cs typeface="Arial" charset="0"/>
              </a:rPr>
              <a:t>60 mg/m², d1; </a:t>
            </a:r>
            <a:r>
              <a:rPr lang="en-US" altLang="de-DE" sz="1200" dirty="0" smtClean="0">
                <a:solidFill>
                  <a:srgbClr val="4D4D4D"/>
                </a:solidFill>
                <a:latin typeface="Arial" charset="0"/>
                <a:cs typeface="Arial" charset="0"/>
              </a:rPr>
              <a:t/>
            </a:r>
            <a:br>
              <a:rPr lang="en-US" altLang="de-DE" sz="1200" dirty="0" smtClean="0">
                <a:solidFill>
                  <a:srgbClr val="4D4D4D"/>
                </a:solidFill>
                <a:latin typeface="Arial" charset="0"/>
                <a:cs typeface="Arial" charset="0"/>
              </a:rPr>
            </a:br>
            <a:r>
              <a:rPr lang="en-US" altLang="de-DE" sz="1200" dirty="0" smtClean="0">
                <a:solidFill>
                  <a:srgbClr val="4D4D4D"/>
                </a:solidFill>
                <a:latin typeface="Arial" charset="0"/>
                <a:cs typeface="Arial" charset="0"/>
              </a:rPr>
              <a:t>5-FU </a:t>
            </a:r>
            <a:r>
              <a:rPr lang="en-US" altLang="de-DE" sz="1200" dirty="0">
                <a:solidFill>
                  <a:srgbClr val="4D4D4D"/>
                </a:solidFill>
                <a:latin typeface="Arial" charset="0"/>
                <a:cs typeface="Arial" charset="0"/>
              </a:rPr>
              <a:t>200 mg/m² (or </a:t>
            </a:r>
            <a:r>
              <a:rPr lang="en-US" altLang="de-DE" sz="1200" dirty="0" err="1">
                <a:solidFill>
                  <a:srgbClr val="4D4D4D"/>
                </a:solidFill>
                <a:latin typeface="Arial" charset="0"/>
                <a:cs typeface="Arial" charset="0"/>
              </a:rPr>
              <a:t>capecitabine</a:t>
            </a:r>
            <a:r>
              <a:rPr lang="en-US" altLang="de-DE" sz="1200" dirty="0">
                <a:solidFill>
                  <a:srgbClr val="4D4D4D"/>
                </a:solidFill>
                <a:latin typeface="Arial" charset="0"/>
                <a:cs typeface="Arial" charset="0"/>
              </a:rPr>
              <a:t> 1250 mg/m² </a:t>
            </a:r>
            <a:r>
              <a:rPr lang="en-US" altLang="de-DE" sz="1200" dirty="0" err="1" smtClean="0">
                <a:solidFill>
                  <a:srgbClr val="4D4D4D"/>
                </a:solidFill>
                <a:latin typeface="Arial" charset="0"/>
                <a:cs typeface="Arial" charset="0"/>
              </a:rPr>
              <a:t>po</a:t>
            </a:r>
            <a:r>
              <a:rPr lang="en-US" altLang="de-DE" sz="1200" dirty="0" smtClean="0">
                <a:solidFill>
                  <a:srgbClr val="4D4D4D"/>
                </a:solidFill>
                <a:latin typeface="Arial" charset="0"/>
                <a:cs typeface="Arial" charset="0"/>
              </a:rPr>
              <a:t> </a:t>
            </a:r>
            <a:r>
              <a:rPr lang="en-US" altLang="de-DE" sz="1200" dirty="0">
                <a:solidFill>
                  <a:srgbClr val="4D4D4D"/>
                </a:solidFill>
                <a:latin typeface="Arial" charset="0"/>
                <a:cs typeface="Arial" charset="0"/>
              </a:rPr>
              <a:t>divided into two doses </a:t>
            </a:r>
            <a:r>
              <a:rPr lang="en-US" altLang="de-DE" sz="1200" dirty="0" smtClean="0">
                <a:solidFill>
                  <a:srgbClr val="4D4D4D"/>
                </a:solidFill>
                <a:latin typeface="Arial" charset="0"/>
                <a:cs typeface="Arial" charset="0"/>
              </a:rPr>
              <a:t>d1–d21</a:t>
            </a:r>
            <a:r>
              <a:rPr lang="en-US" altLang="de-DE" sz="1200" dirty="0">
                <a:solidFill>
                  <a:srgbClr val="4D4D4D"/>
                </a:solidFill>
                <a:latin typeface="Arial" charset="0"/>
                <a:cs typeface="Arial" charset="0"/>
              </a:rPr>
              <a:t>), </a:t>
            </a:r>
            <a:r>
              <a:rPr lang="en-US" altLang="de-DE" sz="1200" dirty="0" smtClean="0">
                <a:solidFill>
                  <a:srgbClr val="4D4D4D"/>
                </a:solidFill>
                <a:latin typeface="Arial" charset="0"/>
                <a:cs typeface="Arial" charset="0"/>
              </a:rPr>
              <a:t>q3w</a:t>
            </a:r>
            <a:endParaRPr lang="en-US" altLang="de-DE" sz="1200" dirty="0">
              <a:solidFill>
                <a:srgbClr val="4D4D4D"/>
              </a:solidFill>
              <a:latin typeface="Arial" charset="0"/>
              <a:cs typeface="Arial" charset="0"/>
            </a:endParaRPr>
          </a:p>
        </p:txBody>
      </p:sp>
    </p:spTree>
    <p:extLst>
      <p:ext uri="{BB962C8B-B14F-4D97-AF65-F5344CB8AC3E}">
        <p14:creationId xmlns:p14="http://schemas.microsoft.com/office/powerpoint/2010/main" xmlns="" val="6370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en-GB" b="1" dirty="0" smtClean="0"/>
              <a:t>Key results</a:t>
            </a:r>
          </a:p>
          <a:p>
            <a:r>
              <a:rPr lang="en-GB" sz="1500" dirty="0"/>
              <a:t>265 </a:t>
            </a:r>
            <a:r>
              <a:rPr lang="en-GB" sz="1500" dirty="0" smtClean="0"/>
              <a:t>patients from the phase 2 </a:t>
            </a:r>
            <a:r>
              <a:rPr lang="en-GB" sz="1500" dirty="0"/>
              <a:t>part </a:t>
            </a:r>
            <a:r>
              <a:rPr lang="en-GB" sz="1500" dirty="0" smtClean="0"/>
              <a:t>of the trial were </a:t>
            </a:r>
            <a:r>
              <a:rPr lang="en-GB" sz="1500" dirty="0"/>
              <a:t>evaluable on </a:t>
            </a:r>
            <a:r>
              <a:rPr lang="en-GB" sz="1500" dirty="0" smtClean="0"/>
              <a:t>ITT basis; median </a:t>
            </a:r>
            <a:r>
              <a:rPr lang="en-GB" sz="1500" dirty="0"/>
              <a:t>age was </a:t>
            </a:r>
            <a:r>
              <a:rPr lang="en-GB" sz="1500" dirty="0" smtClean="0"/>
              <a:t/>
            </a:r>
            <a:br>
              <a:rPr lang="en-GB" sz="1500" dirty="0" smtClean="0"/>
            </a:br>
            <a:r>
              <a:rPr lang="en-GB" sz="1500" dirty="0" smtClean="0"/>
              <a:t>62 years</a:t>
            </a:r>
            <a:r>
              <a:rPr lang="en-GB" sz="1500" dirty="0"/>
              <a:t>; 76.2% of </a:t>
            </a:r>
            <a:r>
              <a:rPr lang="en-GB" sz="1500" dirty="0" smtClean="0"/>
              <a:t>patients </a:t>
            </a:r>
            <a:r>
              <a:rPr lang="en-GB" sz="1500" dirty="0"/>
              <a:t>were </a:t>
            </a:r>
            <a:r>
              <a:rPr lang="en-GB" sz="1500" dirty="0" smtClean="0"/>
              <a:t>male</a:t>
            </a:r>
          </a:p>
          <a:p>
            <a:r>
              <a:rPr lang="en-GB" sz="1500" dirty="0"/>
              <a:t>The primaries were stomach in 47.9% and </a:t>
            </a:r>
            <a:r>
              <a:rPr lang="en-GB" sz="1500" dirty="0" smtClean="0"/>
              <a:t>GEJ </a:t>
            </a:r>
            <a:r>
              <a:rPr lang="en-GB" sz="1500" dirty="0"/>
              <a:t>in 52.1% of </a:t>
            </a:r>
            <a:r>
              <a:rPr lang="en-GB" sz="1500" dirty="0" smtClean="0"/>
              <a:t>patients</a:t>
            </a:r>
          </a:p>
          <a:p>
            <a:r>
              <a:rPr lang="en-GB" sz="1500" dirty="0" smtClean="0"/>
              <a:t>80.8</a:t>
            </a:r>
            <a:r>
              <a:rPr lang="en-GB" sz="1500" dirty="0"/>
              <a:t>% of </a:t>
            </a:r>
            <a:r>
              <a:rPr lang="en-GB" sz="1500" dirty="0" smtClean="0"/>
              <a:t>patients </a:t>
            </a:r>
            <a:r>
              <a:rPr lang="en-GB" sz="1500" dirty="0"/>
              <a:t>had </a:t>
            </a:r>
            <a:r>
              <a:rPr lang="en-GB" sz="1500" dirty="0" smtClean="0"/>
              <a:t>tumours </a:t>
            </a:r>
            <a:r>
              <a:rPr lang="en-GB" sz="1500" dirty="0"/>
              <a:t>of clinical stage T3/T4 at baseline and 78.1% were N+, with no difference between </a:t>
            </a:r>
            <a:r>
              <a:rPr lang="en-GB" sz="1500" dirty="0" smtClean="0"/>
              <a:t>arms </a:t>
            </a:r>
          </a:p>
          <a:p>
            <a:r>
              <a:rPr lang="en-GB" sz="1500" dirty="0"/>
              <a:t>FLOT was associated with significantly higher rates of </a:t>
            </a:r>
            <a:r>
              <a:rPr lang="en-GB" sz="1500" dirty="0" err="1" smtClean="0"/>
              <a:t>pCR</a:t>
            </a:r>
            <a:r>
              <a:rPr lang="en-GB" sz="1500" dirty="0" smtClean="0"/>
              <a:t> and </a:t>
            </a:r>
            <a:r>
              <a:rPr lang="en-GB" sz="1500" dirty="0" err="1" smtClean="0"/>
              <a:t>pCR</a:t>
            </a:r>
            <a:r>
              <a:rPr lang="en-GB" sz="1500" dirty="0" smtClean="0"/>
              <a:t> + </a:t>
            </a:r>
            <a:r>
              <a:rPr lang="en-GB" sz="1500" dirty="0" err="1" smtClean="0"/>
              <a:t>pSR</a:t>
            </a:r>
            <a:r>
              <a:rPr lang="en-GB" sz="1500" dirty="0" smtClean="0"/>
              <a:t> vs. ECF </a:t>
            </a:r>
            <a:endParaRPr lang="en-GB" sz="1500" dirty="0"/>
          </a:p>
          <a:p>
            <a:pPr lvl="1"/>
            <a:endParaRPr lang="en-GB" dirty="0"/>
          </a:p>
        </p:txBody>
      </p:sp>
      <p:sp>
        <p:nvSpPr>
          <p:cNvPr id="13" name="Text Placeholder 12"/>
          <p:cNvSpPr>
            <a:spLocks noGrp="1"/>
          </p:cNvSpPr>
          <p:nvPr>
            <p:ph type="body" sz="quarter" idx="10"/>
          </p:nvPr>
        </p:nvSpPr>
        <p:spPr/>
        <p:txBody>
          <a:bodyPr/>
          <a:lstStyle/>
          <a:p>
            <a:r>
              <a:rPr lang="en-GB" dirty="0" err="1" smtClean="0"/>
              <a:t>pSR</a:t>
            </a:r>
            <a:r>
              <a:rPr lang="en-GB" dirty="0" smtClean="0"/>
              <a:t>, pathological sub-total response</a:t>
            </a:r>
            <a:endParaRPr lang="en-GB" dirty="0"/>
          </a:p>
        </p:txBody>
      </p:sp>
      <p:sp>
        <p:nvSpPr>
          <p:cNvPr id="14" name="Text Placeholder 13"/>
          <p:cNvSpPr>
            <a:spLocks noGrp="1"/>
          </p:cNvSpPr>
          <p:nvPr>
            <p:ph type="body" sz="quarter" idx="11"/>
          </p:nvPr>
        </p:nvSpPr>
        <p:spPr/>
        <p:txBody>
          <a:bodyPr/>
          <a:lstStyle/>
          <a:p>
            <a:r>
              <a:rPr lang="en-GB" dirty="0"/>
              <a:t>*Presented by S-E Al-</a:t>
            </a:r>
            <a:r>
              <a:rPr lang="en-GB" dirty="0" err="1"/>
              <a:t>Batran</a:t>
            </a:r>
            <a:r>
              <a:rPr lang="en-GB" dirty="0"/>
              <a:t/>
            </a:r>
            <a:br>
              <a:rPr lang="en-GB" dirty="0"/>
            </a:br>
            <a:r>
              <a:rPr lang="en-GB" dirty="0" err="1" smtClean="0"/>
              <a:t>Pauligk</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36LBA</a:t>
            </a:r>
            <a:endParaRPr lang="en-GB" dirty="0"/>
          </a:p>
        </p:txBody>
      </p:sp>
      <p:sp>
        <p:nvSpPr>
          <p:cNvPr id="3" name="Title 2"/>
          <p:cNvSpPr>
            <a:spLocks noGrp="1"/>
          </p:cNvSpPr>
          <p:nvPr>
            <p:ph type="title"/>
          </p:nvPr>
        </p:nvSpPr>
        <p:spPr>
          <a:xfrm>
            <a:off x="224245" y="179614"/>
            <a:ext cx="8538755" cy="807720"/>
          </a:xfrm>
        </p:spPr>
        <p:txBody>
          <a:bodyPr/>
          <a:lstStyle/>
          <a:p>
            <a:r>
              <a:rPr lang="en-GB" sz="1800" dirty="0"/>
              <a:t>36LBA: Pathological response to </a:t>
            </a:r>
            <a:r>
              <a:rPr lang="en-GB" sz="1800" dirty="0" err="1"/>
              <a:t>neoadjuvant</a:t>
            </a:r>
            <a:r>
              <a:rPr lang="en-GB" sz="1800" dirty="0"/>
              <a:t> 5-FU, </a:t>
            </a:r>
            <a:r>
              <a:rPr lang="en-GB" sz="1800" dirty="0" err="1"/>
              <a:t>oxaliplatin</a:t>
            </a:r>
            <a:r>
              <a:rPr lang="en-GB" sz="1800" dirty="0"/>
              <a:t> and docetaxel (FLOT) versus </a:t>
            </a:r>
            <a:r>
              <a:rPr lang="en-GB" sz="1800" dirty="0" err="1"/>
              <a:t>epirubicin</a:t>
            </a:r>
            <a:r>
              <a:rPr lang="en-GB" sz="1800" dirty="0"/>
              <a:t>, cisplatin and 5-FU (ECF) in patients with locally advanced, </a:t>
            </a:r>
            <a:r>
              <a:rPr lang="en-GB" sz="1800" dirty="0" err="1"/>
              <a:t>resectable</a:t>
            </a:r>
            <a:r>
              <a:rPr lang="en-GB" sz="1800" dirty="0"/>
              <a:t> gastric/</a:t>
            </a:r>
            <a:r>
              <a:rPr lang="en-GB" sz="1800" dirty="0" err="1"/>
              <a:t>esophagogastric</a:t>
            </a:r>
            <a:r>
              <a:rPr lang="en-GB" sz="1800" dirty="0"/>
              <a:t> junction (EGJ) cancer: Data from the phase II part of the FLOT4 phase III study of the AIO – </a:t>
            </a:r>
            <a:r>
              <a:rPr lang="en-GB" sz="1800" dirty="0" err="1"/>
              <a:t>Pauligk</a:t>
            </a:r>
            <a:r>
              <a:rPr lang="en-GB" sz="1800" dirty="0"/>
              <a:t> C* et al</a:t>
            </a:r>
          </a:p>
        </p:txBody>
      </p:sp>
      <p:graphicFrame>
        <p:nvGraphicFramePr>
          <p:cNvPr id="6" name="Group 88"/>
          <p:cNvGraphicFramePr>
            <a:graphicFrameLocks noGrp="1"/>
          </p:cNvGraphicFramePr>
          <p:nvPr>
            <p:extLst>
              <p:ext uri="{D42A27DB-BD31-4B8C-83A1-F6EECF244321}">
                <p14:modId xmlns:p14="http://schemas.microsoft.com/office/powerpoint/2010/main" xmlns="" val="3884172255"/>
              </p:ext>
            </p:extLst>
          </p:nvPr>
        </p:nvGraphicFramePr>
        <p:xfrm>
          <a:off x="565944" y="3276600"/>
          <a:ext cx="7739856" cy="2491359"/>
        </p:xfrm>
        <a:graphic>
          <a:graphicData uri="http://schemas.openxmlformats.org/drawingml/2006/table">
            <a:tbl>
              <a:tblPr firstRow="1" bandRow="1">
                <a:tableStyleId>{69012ECD-51FC-41F1-AA8D-1B2483CD663E}</a:tableStyleId>
              </a:tblPr>
              <a:tblGrid>
                <a:gridCol w="3244056"/>
                <a:gridCol w="1638300"/>
                <a:gridCol w="1638300"/>
                <a:gridCol w="1219200"/>
              </a:tblGrid>
              <a:tr h="452527">
                <a:tc>
                  <a:txBody>
                    <a:bodyPr/>
                    <a:lstStyle/>
                    <a:p>
                      <a:r>
                        <a:rPr lang="en-US" sz="1600" noProof="0" dirty="0" smtClean="0">
                          <a:solidFill>
                            <a:schemeClr val="tx2"/>
                          </a:solidFill>
                          <a:latin typeface="+mj-lt"/>
                        </a:rPr>
                        <a:t>Pathological regression, n (%)</a:t>
                      </a: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j-lt"/>
                        </a:rPr>
                        <a:t>ECF/ECX (n=137)</a:t>
                      </a:r>
                      <a:endParaRPr lang="en-US" sz="1600" noProof="0" dirty="0">
                        <a:solidFill>
                          <a:schemeClr val="tx2"/>
                        </a:solidFill>
                        <a:latin typeface="+mj-lt"/>
                      </a:endParaRP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j-lt"/>
                        </a:rPr>
                        <a:t>FLOT</a:t>
                      </a:r>
                    </a:p>
                    <a:p>
                      <a:pPr algn="ctr"/>
                      <a:r>
                        <a:rPr lang="en-US" sz="1600" noProof="0" dirty="0" smtClean="0">
                          <a:solidFill>
                            <a:schemeClr val="tx2"/>
                          </a:solidFill>
                          <a:latin typeface="+mj-lt"/>
                        </a:rPr>
                        <a:t>(n=128)</a:t>
                      </a:r>
                      <a:endParaRPr lang="en-US" sz="1600" noProof="0" dirty="0">
                        <a:solidFill>
                          <a:schemeClr val="tx2"/>
                        </a:solidFill>
                        <a:latin typeface="+mj-lt"/>
                      </a:endParaRP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600" noProof="0" dirty="0" smtClean="0">
                          <a:solidFill>
                            <a:schemeClr val="tx2"/>
                          </a:solidFill>
                          <a:latin typeface="+mj-lt"/>
                        </a:rPr>
                        <a:t>p-value</a:t>
                      </a:r>
                    </a:p>
                    <a:p>
                      <a:pPr algn="ctr"/>
                      <a:r>
                        <a:rPr lang="en-US" sz="1600" noProof="0" dirty="0" smtClean="0">
                          <a:solidFill>
                            <a:schemeClr val="tx2"/>
                          </a:solidFill>
                          <a:latin typeface="+mj-lt"/>
                        </a:rPr>
                        <a:t>(2-sided)</a:t>
                      </a:r>
                      <a:endParaRPr lang="en-US" sz="1600" noProof="0" dirty="0">
                        <a:solidFill>
                          <a:schemeClr val="tx2"/>
                        </a:solidFill>
                        <a:latin typeface="+mj-lt"/>
                      </a:endParaRP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0014">
                <a:tc>
                  <a:txBody>
                    <a:bodyPr/>
                    <a:lstStyle/>
                    <a:p>
                      <a:pPr algn="l" fontAlgn="b"/>
                      <a:r>
                        <a:rPr lang="en-US" sz="1600" u="none" strike="noStrike" noProof="0" dirty="0" smtClean="0">
                          <a:solidFill>
                            <a:schemeClr val="tx1"/>
                          </a:solidFill>
                          <a:effectLst/>
                          <a:latin typeface="+mn-lt"/>
                        </a:rPr>
                        <a:t>Complete</a:t>
                      </a:r>
                      <a:r>
                        <a:rPr lang="en-US" sz="1600" u="none" strike="noStrike" baseline="0" noProof="0" dirty="0" smtClean="0">
                          <a:solidFill>
                            <a:schemeClr val="tx1"/>
                          </a:solidFill>
                          <a:effectLst/>
                          <a:latin typeface="+mn-lt"/>
                        </a:rPr>
                        <a:t> (pCR)</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
                      <a:r>
                        <a:rPr lang="en-US" sz="1600" b="0" i="0" u="none" strike="noStrike" noProof="0" dirty="0" smtClean="0">
                          <a:solidFill>
                            <a:schemeClr val="tx1"/>
                          </a:solidFill>
                          <a:effectLst/>
                          <a:latin typeface="+mn-lt"/>
                        </a:rPr>
                        <a:t>8 (5.8)</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20 (15.6)</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
                      <a:r>
                        <a:rPr lang="en-US" sz="1600" b="0" i="0" u="none" strike="noStrike" noProof="0" dirty="0" smtClean="0">
                          <a:solidFill>
                            <a:schemeClr val="tx1"/>
                          </a:solidFill>
                          <a:effectLst/>
                          <a:latin typeface="+mn-lt"/>
                        </a:rPr>
                        <a:t>0.015</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algn="l" fontAlgn="b"/>
                      <a:r>
                        <a:rPr lang="en-US" sz="1600" u="none" strike="noStrike" noProof="0" dirty="0" smtClean="0">
                          <a:solidFill>
                            <a:schemeClr val="tx1"/>
                          </a:solidFill>
                          <a:effectLst/>
                          <a:latin typeface="+mn-lt"/>
                        </a:rPr>
                        <a:t>Subtotal (pSR)</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23 (16.8)</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27 (21.1</a:t>
                      </a:r>
                      <a:r>
                        <a:rPr lang="en-US" sz="1600" b="0" i="0" u="none" strike="noStrike" noProof="0" dirty="0">
                          <a:solidFill>
                            <a:schemeClr val="tx1"/>
                          </a:solidFill>
                          <a:effectLst/>
                          <a:latin typeface="+mn-lt"/>
                        </a:rPr>
                        <a:t>)</a:t>
                      </a:r>
                      <a:endParaRPr lang="en-US" sz="1600" b="0" i="0" u="none" strike="noStrike" noProof="0" dirty="0" smtClean="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fontAlgn="b"/>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1481">
                <a:tc>
                  <a:txBody>
                    <a:bodyPr/>
                    <a:lstStyle/>
                    <a:p>
                      <a:pPr algn="l" fontAlgn="b"/>
                      <a:r>
                        <a:rPr lang="en-US" sz="1600" u="none" strike="noStrike" noProof="0" dirty="0" err="1" smtClean="0">
                          <a:solidFill>
                            <a:schemeClr val="tx1"/>
                          </a:solidFill>
                          <a:effectLst/>
                          <a:latin typeface="+mn-lt"/>
                        </a:rPr>
                        <a:t>pCR</a:t>
                      </a:r>
                      <a:r>
                        <a:rPr lang="en-US" sz="1600" u="none" strike="noStrike" noProof="0" dirty="0" smtClean="0">
                          <a:solidFill>
                            <a:schemeClr val="tx1"/>
                          </a:solidFill>
                          <a:effectLst/>
                          <a:latin typeface="+mn-lt"/>
                        </a:rPr>
                        <a:t> + </a:t>
                      </a:r>
                      <a:r>
                        <a:rPr lang="en-US" sz="1600" u="none" strike="noStrike" noProof="0" dirty="0" err="1" smtClean="0">
                          <a:solidFill>
                            <a:schemeClr val="tx1"/>
                          </a:solidFill>
                          <a:effectLst/>
                          <a:latin typeface="+mn-lt"/>
                        </a:rPr>
                        <a:t>pSR</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31 (22.6)</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47 (36.7</a:t>
                      </a:r>
                      <a:r>
                        <a:rPr lang="en-US" sz="1600" b="0" i="0" u="none" strike="noStrike" noProof="0" dirty="0">
                          <a:solidFill>
                            <a:schemeClr val="tx1"/>
                          </a:solidFill>
                          <a:effectLst/>
                          <a:latin typeface="+mn-lt"/>
                        </a:rPr>
                        <a:t>)</a:t>
                      </a:r>
                      <a:endParaRPr lang="en-US" sz="1600" b="0" i="0" u="none" strike="noStrike" noProof="0" dirty="0" smtClean="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
                      <a:r>
                        <a:rPr lang="en-US" sz="1600" b="0" i="0" u="none" strike="noStrike" noProof="0" dirty="0" smtClean="0">
                          <a:solidFill>
                            <a:schemeClr val="tx1"/>
                          </a:solidFill>
                          <a:effectLst/>
                          <a:latin typeface="+mn-lt"/>
                        </a:rPr>
                        <a:t>0.015</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1919">
                <a:tc>
                  <a:txBody>
                    <a:bodyPr/>
                    <a:lstStyle/>
                    <a:p>
                      <a:pPr algn="l" fontAlgn="b"/>
                      <a:r>
                        <a:rPr lang="en-US" sz="1600" u="none" strike="noStrike" noProof="0" dirty="0" smtClean="0">
                          <a:solidFill>
                            <a:schemeClr val="tx1"/>
                          </a:solidFill>
                          <a:effectLst/>
                          <a:latin typeface="+mn-lt"/>
                        </a:rPr>
                        <a:t>Partial (pPR)</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28 (20.4)</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23 (18.0)</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US" sz="1600" noProof="0" dirty="0">
                        <a:solidFill>
                          <a:schemeClr val="tx1"/>
                        </a:solidFill>
                        <a:latin typeface="+mn-lt"/>
                      </a:endParaRPr>
                    </a:p>
                  </a:txBody>
                  <a:tcPr marL="91433" marR="9143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66202">
                <a:tc>
                  <a:txBody>
                    <a:bodyPr/>
                    <a:lstStyle/>
                    <a:p>
                      <a:pPr algn="l" fontAlgn="b"/>
                      <a:r>
                        <a:rPr lang="en-US" sz="1600" u="none" strike="noStrike" noProof="0" dirty="0" smtClean="0">
                          <a:solidFill>
                            <a:schemeClr val="tx1"/>
                          </a:solidFill>
                          <a:effectLst/>
                          <a:latin typeface="+mn-lt"/>
                        </a:rPr>
                        <a:t>Minor</a:t>
                      </a:r>
                      <a:r>
                        <a:rPr lang="en-US" sz="1600" u="none" strike="noStrike" baseline="0" noProof="0" dirty="0" smtClean="0">
                          <a:solidFill>
                            <a:schemeClr val="tx1"/>
                          </a:solidFill>
                          <a:effectLst/>
                          <a:latin typeface="+mn-lt"/>
                        </a:rPr>
                        <a:t> (pMR)</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44 (32.1)</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45 (35.2)</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endParaRPr lang="en-US" sz="1600" noProof="0" dirty="0">
                        <a:solidFill>
                          <a:schemeClr val="tx1"/>
                        </a:solidFill>
                        <a:latin typeface="+mn-lt"/>
                      </a:endParaRPr>
                    </a:p>
                  </a:txBody>
                  <a:tcPr marL="91433" marR="9143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r>
              <a:tr h="266202">
                <a:tc>
                  <a:txBody>
                    <a:bodyPr/>
                    <a:lstStyle/>
                    <a:p>
                      <a:pPr algn="l" fontAlgn="b"/>
                      <a:r>
                        <a:rPr lang="en-US" sz="1600" u="none" strike="noStrike" noProof="0" dirty="0" smtClean="0">
                          <a:solidFill>
                            <a:schemeClr val="tx1"/>
                          </a:solidFill>
                          <a:effectLst/>
                          <a:latin typeface="+mn-lt"/>
                        </a:rPr>
                        <a:t>No</a:t>
                      </a:r>
                      <a:r>
                        <a:rPr lang="en-US" sz="1600" u="none" strike="noStrike" baseline="0" noProof="0" dirty="0" smtClean="0">
                          <a:solidFill>
                            <a:schemeClr val="tx1"/>
                          </a:solidFill>
                          <a:effectLst/>
                          <a:latin typeface="+mn-lt"/>
                        </a:rPr>
                        <a:t> response (pNR)</a:t>
                      </a:r>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8 (5.8</a:t>
                      </a:r>
                      <a:r>
                        <a:rPr lang="en-US" sz="1600" b="0" i="0" u="none" strike="noStrike" noProof="0" dirty="0">
                          <a:solidFill>
                            <a:schemeClr val="tx1"/>
                          </a:solidFill>
                          <a:effectLst/>
                          <a:latin typeface="+mn-lt"/>
                        </a:rPr>
                        <a:t>)</a:t>
                      </a:r>
                      <a:endParaRPr lang="en-US" sz="1600" b="0" i="0" u="none" strike="noStrike" noProof="0" dirty="0" smtClean="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chemeClr val="tx1"/>
                          </a:solidFill>
                          <a:effectLst/>
                          <a:latin typeface="+mn-lt"/>
                        </a:rPr>
                        <a:t>4 (3.1</a:t>
                      </a:r>
                      <a:r>
                        <a:rPr lang="en-US" sz="1600" b="0" i="0" u="none" strike="noStrike" noProof="0" dirty="0">
                          <a:solidFill>
                            <a:schemeClr val="tx1"/>
                          </a:solidFill>
                          <a:effectLst/>
                          <a:latin typeface="+mn-lt"/>
                        </a:rPr>
                        <a:t>)</a:t>
                      </a:r>
                      <a:endParaRPr lang="en-US" sz="1600" b="0" i="0" u="none" strike="noStrike" noProof="0" dirty="0" smtClean="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US" sz="1600" noProof="0" dirty="0">
                        <a:solidFill>
                          <a:schemeClr val="tx1"/>
                        </a:solidFill>
                        <a:latin typeface="+mn-lt"/>
                      </a:endParaRPr>
                    </a:p>
                  </a:txBody>
                  <a:tcPr marL="91433" marR="9143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61039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82" y="179614"/>
            <a:ext cx="8550218" cy="807720"/>
          </a:xfrm>
        </p:spPr>
        <p:txBody>
          <a:bodyPr/>
          <a:lstStyle/>
          <a:p>
            <a:r>
              <a:rPr lang="en-GB" sz="1800" dirty="0"/>
              <a:t>36LBA: Pathological response to </a:t>
            </a:r>
            <a:r>
              <a:rPr lang="en-GB" sz="1800" dirty="0" err="1"/>
              <a:t>neoadjuvant</a:t>
            </a:r>
            <a:r>
              <a:rPr lang="en-GB" sz="1800" dirty="0"/>
              <a:t> 5-FU, </a:t>
            </a:r>
            <a:r>
              <a:rPr lang="en-GB" sz="1800" dirty="0" err="1"/>
              <a:t>oxaliplatin</a:t>
            </a:r>
            <a:r>
              <a:rPr lang="en-GB" sz="1800" dirty="0"/>
              <a:t> and docetaxel (FLOT) versus </a:t>
            </a:r>
            <a:r>
              <a:rPr lang="en-GB" sz="1800" dirty="0" err="1"/>
              <a:t>epirubicin</a:t>
            </a:r>
            <a:r>
              <a:rPr lang="en-GB" sz="1800" dirty="0"/>
              <a:t>, cisplatin and 5-FU (ECF) in patients with locally advanced, </a:t>
            </a:r>
            <a:r>
              <a:rPr lang="en-GB" sz="1800" dirty="0" err="1"/>
              <a:t>resectable</a:t>
            </a:r>
            <a:r>
              <a:rPr lang="en-GB" sz="1800" dirty="0"/>
              <a:t> gastric/</a:t>
            </a:r>
            <a:r>
              <a:rPr lang="en-GB" sz="1800" dirty="0" err="1"/>
              <a:t>esophagogastric</a:t>
            </a:r>
            <a:r>
              <a:rPr lang="en-GB" sz="1800" dirty="0"/>
              <a:t> junction (EGJ) cancer: Data from the phase II part of the FLOT4 phase III study of the AIO – </a:t>
            </a:r>
            <a:r>
              <a:rPr lang="en-GB" sz="1800" dirty="0" err="1"/>
              <a:t>Pauligk</a:t>
            </a:r>
            <a:r>
              <a:rPr lang="en-GB" sz="1800" dirty="0"/>
              <a:t> C* et al</a:t>
            </a:r>
          </a:p>
        </p:txBody>
      </p:sp>
      <p:sp>
        <p:nvSpPr>
          <p:cNvPr id="12" name="Content Placeholder 11"/>
          <p:cNvSpPr>
            <a:spLocks noGrp="1"/>
          </p:cNvSpPr>
          <p:nvPr>
            <p:ph idx="1"/>
          </p:nvPr>
        </p:nvSpPr>
        <p:spPr/>
        <p:txBody>
          <a:bodyPr/>
          <a:lstStyle/>
          <a:p>
            <a:pPr marL="0" indent="0">
              <a:buNone/>
            </a:pPr>
            <a:r>
              <a:rPr lang="en-GB" b="1" dirty="0"/>
              <a:t>Key </a:t>
            </a:r>
            <a:r>
              <a:rPr lang="en-GB" b="1" dirty="0" smtClean="0"/>
              <a:t>results</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0" indent="0">
              <a:buNone/>
            </a:pPr>
            <a:r>
              <a:rPr lang="en-GB" b="1" dirty="0" smtClean="0"/>
              <a:t>Conclusion</a:t>
            </a:r>
          </a:p>
          <a:p>
            <a:r>
              <a:rPr lang="en-GB" b="1" dirty="0"/>
              <a:t>FLOT shows significantly more pathological response than ECF/ECX in patients with </a:t>
            </a:r>
            <a:r>
              <a:rPr lang="en-GB" b="1" dirty="0" err="1"/>
              <a:t>resectable</a:t>
            </a:r>
            <a:r>
              <a:rPr lang="en-GB" b="1" dirty="0"/>
              <a:t> gastric and </a:t>
            </a:r>
            <a:r>
              <a:rPr lang="en-GB" b="1" dirty="0" smtClean="0"/>
              <a:t>GEJ cancer</a:t>
            </a:r>
          </a:p>
          <a:p>
            <a:pPr lvl="1"/>
            <a:endParaRPr lang="en-GB" b="1" dirty="0"/>
          </a:p>
        </p:txBody>
      </p:sp>
      <p:sp>
        <p:nvSpPr>
          <p:cNvPr id="14" name="Text Placeholder 13"/>
          <p:cNvSpPr>
            <a:spLocks noGrp="1"/>
          </p:cNvSpPr>
          <p:nvPr>
            <p:ph type="body" sz="quarter" idx="11"/>
          </p:nvPr>
        </p:nvSpPr>
        <p:spPr/>
        <p:txBody>
          <a:bodyPr/>
          <a:lstStyle/>
          <a:p>
            <a:r>
              <a:rPr lang="en-GB" dirty="0"/>
              <a:t>*Presented by S-E Al-</a:t>
            </a:r>
            <a:r>
              <a:rPr lang="en-GB" dirty="0" err="1"/>
              <a:t>Batran</a:t>
            </a:r>
            <a:r>
              <a:rPr lang="en-GB" dirty="0"/>
              <a:t/>
            </a:r>
            <a:br>
              <a:rPr lang="en-GB" dirty="0"/>
            </a:br>
            <a:r>
              <a:rPr lang="en-GB" dirty="0" err="1" smtClean="0"/>
              <a:t>Pauligk</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36LBA</a:t>
            </a:r>
            <a:endParaRPr lang="en-GB" dirty="0"/>
          </a:p>
        </p:txBody>
      </p:sp>
      <p:graphicFrame>
        <p:nvGraphicFramePr>
          <p:cNvPr id="3" name="Diagramm 5"/>
          <p:cNvGraphicFramePr>
            <a:graphicFrameLocks/>
          </p:cNvGraphicFramePr>
          <p:nvPr>
            <p:extLst>
              <p:ext uri="{D42A27DB-BD31-4B8C-83A1-F6EECF244321}">
                <p14:modId xmlns:p14="http://schemas.microsoft.com/office/powerpoint/2010/main" xmlns="" val="198732328"/>
              </p:ext>
            </p:extLst>
          </p:nvPr>
        </p:nvGraphicFramePr>
        <p:xfrm>
          <a:off x="25401" y="1879601"/>
          <a:ext cx="3098799" cy="2108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m 9"/>
          <p:cNvGraphicFramePr>
            <a:graphicFrameLocks/>
          </p:cNvGraphicFramePr>
          <p:nvPr>
            <p:extLst>
              <p:ext uri="{D42A27DB-BD31-4B8C-83A1-F6EECF244321}">
                <p14:modId xmlns:p14="http://schemas.microsoft.com/office/powerpoint/2010/main" xmlns="" val="700030501"/>
              </p:ext>
            </p:extLst>
          </p:nvPr>
        </p:nvGraphicFramePr>
        <p:xfrm>
          <a:off x="2921000" y="1879600"/>
          <a:ext cx="3403600" cy="210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10"/>
          <p:cNvGraphicFramePr>
            <a:graphicFrameLocks/>
          </p:cNvGraphicFramePr>
          <p:nvPr>
            <p:extLst>
              <p:ext uri="{D42A27DB-BD31-4B8C-83A1-F6EECF244321}">
                <p14:modId xmlns:p14="http://schemas.microsoft.com/office/powerpoint/2010/main" xmlns="" val="3763163483"/>
              </p:ext>
            </p:extLst>
          </p:nvPr>
        </p:nvGraphicFramePr>
        <p:xfrm>
          <a:off x="6146800" y="1828800"/>
          <a:ext cx="2997200" cy="215751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1"/>
          <p:cNvSpPr txBox="1">
            <a:spLocks noChangeArrowheads="1"/>
          </p:cNvSpPr>
          <p:nvPr/>
        </p:nvSpPr>
        <p:spPr bwMode="auto">
          <a:xfrm>
            <a:off x="1052008" y="1851895"/>
            <a:ext cx="15595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rgbClr val="002060"/>
                </a:solidFill>
                <a:latin typeface="Calibri" pitchFamily="34" charset="0"/>
                <a:ea typeface="MS PGothic" pitchFamily="34" charset="-128"/>
                <a:cs typeface="MS PGothic" pitchFamily="34" charset="-128"/>
              </a:defRPr>
            </a:lvl1pPr>
            <a:lvl2pPr>
              <a:defRPr sz="2800">
                <a:solidFill>
                  <a:srgbClr val="002060"/>
                </a:solidFill>
                <a:latin typeface="Calibri" pitchFamily="34" charset="0"/>
                <a:ea typeface="MS PGothic" pitchFamily="34" charset="-128"/>
                <a:cs typeface="Arial" charset="0"/>
              </a:defRPr>
            </a:lvl2pPr>
            <a:lvl3pPr>
              <a:defRPr sz="2400">
                <a:solidFill>
                  <a:srgbClr val="002060"/>
                </a:solidFill>
                <a:latin typeface="Calibri" pitchFamily="34" charset="0"/>
                <a:ea typeface="Arial" charset="0"/>
                <a:cs typeface="Arial" charset="0"/>
              </a:defRPr>
            </a:lvl3pPr>
            <a:lvl4pPr>
              <a:defRPr sz="2000">
                <a:solidFill>
                  <a:srgbClr val="002060"/>
                </a:solidFill>
                <a:latin typeface="Calibri" pitchFamily="34" charset="0"/>
                <a:ea typeface="Arial" charset="0"/>
                <a:cs typeface="Arial" charset="0"/>
              </a:defRPr>
            </a:lvl4pPr>
            <a:lvl5pPr>
              <a:defRPr sz="2000">
                <a:solidFill>
                  <a:srgbClr val="002060"/>
                </a:solidFill>
                <a:latin typeface="Calibri" pitchFamily="34" charset="0"/>
                <a:ea typeface="Arial" charset="0"/>
                <a:cs typeface="Arial" charset="0"/>
              </a:defRPr>
            </a:lvl5pPr>
            <a:lvl6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6pPr>
            <a:lvl7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7pPr>
            <a:lvl8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8pPr>
            <a:lvl9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9pPr>
          </a:lstStyle>
          <a:p>
            <a:r>
              <a:rPr lang="en-US" altLang="de-DE" sz="1400" b="1" dirty="0">
                <a:solidFill>
                  <a:schemeClr val="tx1"/>
                </a:solidFill>
                <a:latin typeface="Arial" charset="0"/>
                <a:cs typeface="Arial" charset="0"/>
              </a:rPr>
              <a:t>Total population</a:t>
            </a:r>
          </a:p>
        </p:txBody>
      </p:sp>
    </p:spTree>
    <p:extLst>
      <p:ext uri="{BB962C8B-B14F-4D97-AF65-F5344CB8AC3E}">
        <p14:creationId xmlns:p14="http://schemas.microsoft.com/office/powerpoint/2010/main" xmlns="" val="84357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37LBA: </a:t>
            </a:r>
            <a:r>
              <a:rPr lang="en-GB" sz="1800" dirty="0"/>
              <a:t>Telotristat etiprate is effective in treating patients with carcinoid syndrome that is inadequately controlled by </a:t>
            </a:r>
            <a:r>
              <a:rPr lang="en-GB" sz="1800" dirty="0" err="1"/>
              <a:t>somatostatin</a:t>
            </a:r>
            <a:r>
              <a:rPr lang="en-GB" sz="1800" dirty="0"/>
              <a:t> </a:t>
            </a:r>
            <a:r>
              <a:rPr lang="en-GB" sz="1800" dirty="0" err="1"/>
              <a:t>analog</a:t>
            </a:r>
            <a:r>
              <a:rPr lang="en-GB" sz="1800" dirty="0"/>
              <a:t> therapy (the phase 3 TELESTAR clinical trial) – </a:t>
            </a:r>
            <a:r>
              <a:rPr lang="en-GB" sz="1800" dirty="0" err="1" smtClean="0"/>
              <a:t>Kulke</a:t>
            </a:r>
            <a:r>
              <a:rPr lang="en-GB" sz="1800" dirty="0" smtClean="0"/>
              <a:t> MH</a:t>
            </a:r>
            <a:r>
              <a:rPr lang="en-GB" sz="1800" dirty="0"/>
              <a:t> et al</a:t>
            </a:r>
          </a:p>
        </p:txBody>
      </p:sp>
      <p:sp>
        <p:nvSpPr>
          <p:cNvPr id="12" name="Content Placeholder 11"/>
          <p:cNvSpPr>
            <a:spLocks noGrp="1"/>
          </p:cNvSpPr>
          <p:nvPr>
            <p:ph idx="1"/>
          </p:nvPr>
        </p:nvSpPr>
        <p:spPr>
          <a:xfrm>
            <a:off x="365124" y="1254035"/>
            <a:ext cx="8550276" cy="4746172"/>
          </a:xfrm>
        </p:spPr>
        <p:txBody>
          <a:bodyPr/>
          <a:lstStyle/>
          <a:p>
            <a:pPr marL="0" indent="0">
              <a:buNone/>
            </a:pPr>
            <a:r>
              <a:rPr lang="en-GB" b="1" dirty="0"/>
              <a:t>Study objective</a:t>
            </a:r>
          </a:p>
          <a:p>
            <a:r>
              <a:rPr lang="en-GB" dirty="0"/>
              <a:t>T</a:t>
            </a:r>
            <a:r>
              <a:rPr lang="en-GB" dirty="0" smtClean="0"/>
              <a:t>o assess the effectiveness of </a:t>
            </a:r>
            <a:r>
              <a:rPr lang="en-GB" dirty="0" err="1" smtClean="0"/>
              <a:t>telotristat</a:t>
            </a:r>
            <a:r>
              <a:rPr lang="en-GB" dirty="0" smtClean="0"/>
              <a:t>* etiprate in </a:t>
            </a:r>
            <a:r>
              <a:rPr lang="en-GB" dirty="0"/>
              <a:t>reducing </a:t>
            </a:r>
            <a:r>
              <a:rPr lang="en-GB" dirty="0" smtClean="0"/>
              <a:t>mean </a:t>
            </a:r>
            <a:r>
              <a:rPr lang="en-GB" dirty="0"/>
              <a:t>number of daily BMs averaged over the 12-week double-blind period </a:t>
            </a:r>
            <a:r>
              <a:rPr lang="en-GB" dirty="0" smtClean="0"/>
              <a:t>of a phase 3 global trial, TELESTAR</a:t>
            </a:r>
            <a:endParaRPr lang="en-GB" dirty="0"/>
          </a:p>
        </p:txBody>
      </p:sp>
      <p:sp>
        <p:nvSpPr>
          <p:cNvPr id="13" name="Text Placeholder 12"/>
          <p:cNvSpPr>
            <a:spLocks noGrp="1"/>
          </p:cNvSpPr>
          <p:nvPr>
            <p:ph type="body" sz="quarter" idx="10"/>
          </p:nvPr>
        </p:nvSpPr>
        <p:spPr>
          <a:xfrm>
            <a:off x="365125" y="6096000"/>
            <a:ext cx="4345604" cy="487363"/>
          </a:xfrm>
        </p:spPr>
        <p:txBody>
          <a:bodyPr/>
          <a:lstStyle/>
          <a:p>
            <a:r>
              <a:rPr lang="en-GB" dirty="0"/>
              <a:t>*Investigational drug targeting tryptophan hydroxylase (TPH) that triggers </a:t>
            </a:r>
            <a:r>
              <a:rPr lang="en-GB" dirty="0" smtClean="0"/>
              <a:t>excess </a:t>
            </a:r>
            <a:r>
              <a:rPr lang="en-GB" dirty="0"/>
              <a:t>serotonin production within </a:t>
            </a:r>
            <a:r>
              <a:rPr lang="en-GB" dirty="0" err="1" smtClean="0"/>
              <a:t>mNET</a:t>
            </a:r>
            <a:r>
              <a:rPr lang="en-GB" dirty="0" smtClean="0"/>
              <a:t> cells. </a:t>
            </a:r>
            <a:br>
              <a:rPr lang="en-GB" dirty="0" smtClean="0"/>
            </a:br>
            <a:r>
              <a:rPr lang="en-GB" dirty="0" smtClean="0"/>
              <a:t>BM, bowel movement; CS, carcinoid syndrome.</a:t>
            </a:r>
            <a:endParaRPr lang="en-GB" dirty="0"/>
          </a:p>
        </p:txBody>
      </p:sp>
      <p:sp>
        <p:nvSpPr>
          <p:cNvPr id="14" name="Text Placeholder 13"/>
          <p:cNvSpPr>
            <a:spLocks noGrp="1"/>
          </p:cNvSpPr>
          <p:nvPr>
            <p:ph type="body" sz="quarter" idx="11"/>
          </p:nvPr>
        </p:nvSpPr>
        <p:spPr/>
        <p:txBody>
          <a:bodyPr/>
          <a:lstStyle/>
          <a:p>
            <a:r>
              <a:rPr lang="it-IT" dirty="0" err="1" smtClean="0">
                <a:solidFill>
                  <a:srgbClr val="363636"/>
                </a:solidFill>
              </a:rPr>
              <a:t>Kulke</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37LBA</a:t>
            </a:r>
            <a:endParaRPr lang="en-GB" dirty="0"/>
          </a:p>
        </p:txBody>
      </p:sp>
      <p:sp>
        <p:nvSpPr>
          <p:cNvPr id="6" name="Oval 14"/>
          <p:cNvSpPr>
            <a:spLocks noChangeArrowheads="1"/>
          </p:cNvSpPr>
          <p:nvPr/>
        </p:nvSpPr>
        <p:spPr bwMode="auto">
          <a:xfrm>
            <a:off x="3865337" y="318895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a:stCxn id="6" idx="0"/>
            <a:endCxn id="22" idx="1"/>
          </p:cNvCxnSpPr>
          <p:nvPr/>
        </p:nvCxnSpPr>
        <p:spPr bwMode="auto">
          <a:xfrm rot="5400000" flipH="1" flipV="1">
            <a:off x="4170075" y="2569922"/>
            <a:ext cx="606094" cy="631975"/>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stCxn id="6" idx="4"/>
            <a:endCxn id="21" idx="1"/>
          </p:cNvCxnSpPr>
          <p:nvPr/>
        </p:nvCxnSpPr>
        <p:spPr bwMode="auto">
          <a:xfrm rot="16200000" flipH="1">
            <a:off x="4163862" y="3766428"/>
            <a:ext cx="618521" cy="631975"/>
          </a:xfrm>
          <a:prstGeom prst="bentConnector2">
            <a:avLst/>
          </a:prstGeom>
          <a:noFill/>
          <a:ln w="57150">
            <a:solidFill>
              <a:schemeClr val="bg2">
                <a:lumMod val="60000"/>
                <a:lumOff val="40000"/>
              </a:schemeClr>
            </a:solidFill>
            <a:round/>
            <a:headEnd/>
            <a:tailEnd type="triangle" w="med" len="med"/>
          </a:ln>
        </p:spPr>
      </p:cxnSp>
      <p:cxnSp>
        <p:nvCxnSpPr>
          <p:cNvPr id="9" name="AutoShape 19"/>
          <p:cNvCxnSpPr>
            <a:cxnSpLocks noChangeShapeType="1"/>
          </p:cNvCxnSpPr>
          <p:nvPr/>
        </p:nvCxnSpPr>
        <p:spPr bwMode="auto">
          <a:xfrm flipV="1">
            <a:off x="3124200" y="3481056"/>
            <a:ext cx="741137" cy="0"/>
          </a:xfrm>
          <a:prstGeom prst="straightConnector1">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flipV="1">
            <a:off x="4448932" y="3480506"/>
            <a:ext cx="340178" cy="1101"/>
          </a:xfrm>
          <a:prstGeom prst="straightConnector1">
            <a:avLst/>
          </a:prstGeom>
          <a:noFill/>
          <a:ln w="57150">
            <a:solidFill>
              <a:schemeClr val="bg2">
                <a:lumMod val="60000"/>
                <a:lumOff val="40000"/>
              </a:schemeClr>
            </a:solidFill>
            <a:round/>
            <a:headEnd/>
            <a:tailEnd type="triangle" w="med" len="med"/>
          </a:ln>
        </p:spPr>
      </p:cxnSp>
      <p:sp>
        <p:nvSpPr>
          <p:cNvPr id="11" name="AutoShape 9"/>
          <p:cNvSpPr>
            <a:spLocks noChangeArrowheads="1"/>
          </p:cNvSpPr>
          <p:nvPr/>
        </p:nvSpPr>
        <p:spPr bwMode="auto">
          <a:xfrm>
            <a:off x="373832" y="2166666"/>
            <a:ext cx="3120935" cy="2632003"/>
          </a:xfrm>
          <a:prstGeom prst="roundRect">
            <a:avLst>
              <a:gd name="adj" fmla="val 0"/>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smtClean="0">
                <a:solidFill>
                  <a:srgbClr val="FFFFFF"/>
                </a:solidFill>
                <a:ea typeface="SimSun" pitchFamily="2" charset="-122"/>
              </a:rPr>
              <a:t>Key patient inclusion criteria</a:t>
            </a:r>
            <a:endParaRPr lang="en-GB" altLang="zh-CN" sz="14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Metastatic </a:t>
            </a:r>
            <a:r>
              <a:rPr lang="en-GB" altLang="zh-CN" sz="1400" dirty="0">
                <a:solidFill>
                  <a:srgbClr val="FFFFFF"/>
                </a:solidFill>
                <a:ea typeface="SimSun" pitchFamily="2" charset="-122"/>
              </a:rPr>
              <a:t>NET</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Documented CS </a:t>
            </a:r>
            <a:r>
              <a:rPr lang="en-GB" altLang="zh-CN" sz="1400" dirty="0">
                <a:solidFill>
                  <a:srgbClr val="FFFFFF"/>
                </a:solidFill>
                <a:ea typeface="SimSun" pitchFamily="2" charset="-122"/>
              </a:rPr>
              <a:t>with ≥4 BMs/day</a:t>
            </a:r>
          </a:p>
          <a:p>
            <a:pPr marL="228600" indent="-228600" defTabSz="892175" eaLnBrk="0" hangingPunct="0">
              <a:spcAft>
                <a:spcPct val="30000"/>
              </a:spcAft>
              <a:buFont typeface="Arial" pitchFamily="34" charset="0"/>
              <a:buChar char="•"/>
            </a:pPr>
            <a:r>
              <a:rPr lang="en-GB" altLang="zh-CN" sz="1400" dirty="0">
                <a:solidFill>
                  <a:srgbClr val="FFFFFF"/>
                </a:solidFill>
                <a:ea typeface="SimSun" pitchFamily="2" charset="-122"/>
              </a:rPr>
              <a:t>Currently receiving stable-dose (≥3 months) SSA therapy</a:t>
            </a:r>
          </a:p>
          <a:p>
            <a:pPr marL="444500" lvl="1" indent="-174625" defTabSz="892175" eaLnBrk="0" hangingPunct="0">
              <a:spcAft>
                <a:spcPct val="30000"/>
              </a:spcAft>
              <a:buFont typeface="Arial" pitchFamily="34" charset="0"/>
              <a:buChar char="•"/>
            </a:pPr>
            <a:r>
              <a:rPr lang="en-GB" altLang="zh-CN" sz="1400" dirty="0">
                <a:solidFill>
                  <a:srgbClr val="FFFFFF"/>
                </a:solidFill>
                <a:ea typeface="SimSun" pitchFamily="2" charset="-122"/>
              </a:rPr>
              <a:t>Minimum SSA dose: </a:t>
            </a:r>
            <a:br>
              <a:rPr lang="en-GB" altLang="zh-CN" sz="1400" dirty="0">
                <a:solidFill>
                  <a:srgbClr val="FFFFFF"/>
                </a:solidFill>
                <a:ea typeface="SimSun" pitchFamily="2" charset="-122"/>
              </a:rPr>
            </a:br>
            <a:r>
              <a:rPr lang="en-GB" altLang="zh-CN" sz="1400" dirty="0">
                <a:solidFill>
                  <a:srgbClr val="FFFFFF"/>
                </a:solidFill>
                <a:ea typeface="SimSun" pitchFamily="2" charset="-122"/>
              </a:rPr>
              <a:t>octreotide LAR 30 mg or </a:t>
            </a:r>
            <a:r>
              <a:rPr lang="en-GB" altLang="zh-CN" sz="1400" dirty="0" err="1">
                <a:solidFill>
                  <a:srgbClr val="FFFFFF"/>
                </a:solidFill>
                <a:ea typeface="SimSun" pitchFamily="2" charset="-122"/>
              </a:rPr>
              <a:t>lanreotide</a:t>
            </a:r>
            <a:r>
              <a:rPr lang="en-GB" altLang="zh-CN" sz="1400" dirty="0">
                <a:solidFill>
                  <a:srgbClr val="FFFFFF"/>
                </a:solidFill>
                <a:ea typeface="SimSun" pitchFamily="2" charset="-122"/>
              </a:rPr>
              <a:t> depot 120 mg, </a:t>
            </a:r>
            <a:r>
              <a:rPr lang="en-GB" altLang="zh-CN" sz="1400" dirty="0" smtClean="0">
                <a:solidFill>
                  <a:srgbClr val="FFFFFF"/>
                </a:solidFill>
                <a:ea typeface="SimSun" pitchFamily="2" charset="-122"/>
              </a:rPr>
              <a:t>q4w</a:t>
            </a:r>
            <a:endParaRPr lang="en-GB" altLang="zh-CN" sz="1400" dirty="0">
              <a:solidFill>
                <a:srgbClr val="FFFFFF"/>
              </a:solidFill>
              <a:ea typeface="SimSun" pitchFamily="2" charset="-122"/>
            </a:endParaRPr>
          </a:p>
          <a:p>
            <a:pPr marL="444500" lvl="1" indent="-174625" defTabSz="892175" eaLnBrk="0" hangingPunct="0">
              <a:spcAft>
                <a:spcPct val="30000"/>
              </a:spcAft>
              <a:buFont typeface="Arial" pitchFamily="34" charset="0"/>
              <a:buChar char="•"/>
            </a:pPr>
            <a:r>
              <a:rPr lang="en-GB" altLang="zh-CN" sz="1400" dirty="0">
                <a:solidFill>
                  <a:srgbClr val="FFFFFF"/>
                </a:solidFill>
                <a:ea typeface="SimSun" pitchFamily="2" charset="-122"/>
              </a:rPr>
              <a:t>Higher dose/frequency allowed </a:t>
            </a:r>
          </a:p>
          <a:p>
            <a:pPr defTabSz="892175" eaLnBrk="0" hangingPunct="0">
              <a:spcAft>
                <a:spcPct val="30000"/>
              </a:spcAft>
            </a:pPr>
            <a:r>
              <a:rPr lang="en-GB" altLang="zh-CN" sz="1400" dirty="0" smtClean="0">
                <a:solidFill>
                  <a:srgbClr val="FFFFFF"/>
                </a:solidFill>
                <a:ea typeface="SimSun" pitchFamily="2" charset="-122"/>
              </a:rPr>
              <a:t>(n=135)</a:t>
            </a:r>
            <a:endParaRPr lang="en-GB" altLang="zh-CN" sz="1400" dirty="0">
              <a:solidFill>
                <a:srgbClr val="FFFFFF"/>
              </a:solidFill>
              <a:ea typeface="SimSun" pitchFamily="2" charset="-122"/>
            </a:endParaRPr>
          </a:p>
        </p:txBody>
      </p:sp>
      <p:sp>
        <p:nvSpPr>
          <p:cNvPr id="15" name="AutoShape 12"/>
          <p:cNvSpPr>
            <a:spLocks noChangeArrowheads="1"/>
          </p:cNvSpPr>
          <p:nvPr/>
        </p:nvSpPr>
        <p:spPr bwMode="auto">
          <a:xfrm>
            <a:off x="7867650" y="416249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6" name="AutoShape 12"/>
          <p:cNvSpPr>
            <a:spLocks noChangeArrowheads="1"/>
          </p:cNvSpPr>
          <p:nvPr/>
        </p:nvSpPr>
        <p:spPr bwMode="auto">
          <a:xfrm>
            <a:off x="7867650" y="235367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7" name="AutoShape 20"/>
          <p:cNvCxnSpPr>
            <a:cxnSpLocks noChangeShapeType="1"/>
          </p:cNvCxnSpPr>
          <p:nvPr/>
        </p:nvCxnSpPr>
        <p:spPr bwMode="auto">
          <a:xfrm>
            <a:off x="7293435" y="4426812"/>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8" name="AutoShape 21"/>
          <p:cNvCxnSpPr>
            <a:cxnSpLocks noChangeShapeType="1"/>
          </p:cNvCxnSpPr>
          <p:nvPr/>
        </p:nvCxnSpPr>
        <p:spPr bwMode="auto">
          <a:xfrm>
            <a:off x="7295015" y="2617997"/>
            <a:ext cx="572635" cy="0"/>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867650" y="325187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21"/>
          <p:cNvCxnSpPr>
            <a:cxnSpLocks noChangeShapeType="1"/>
          </p:cNvCxnSpPr>
          <p:nvPr/>
        </p:nvCxnSpPr>
        <p:spPr bwMode="auto">
          <a:xfrm>
            <a:off x="7295015" y="3516191"/>
            <a:ext cx="572635"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789110" y="3981309"/>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a:solidFill>
                  <a:srgbClr val="4D4D4D"/>
                </a:solidFill>
              </a:rPr>
              <a:t>Placebo </a:t>
            </a:r>
            <a:r>
              <a:rPr lang="en-GB" altLang="zh-CN" sz="1600" dirty="0" err="1">
                <a:solidFill>
                  <a:srgbClr val="4D4D4D"/>
                </a:solidFill>
              </a:rPr>
              <a:t>tid</a:t>
            </a:r>
            <a:r>
              <a:rPr lang="en-GB" altLang="zh-CN" sz="1600" dirty="0">
                <a:solidFill>
                  <a:srgbClr val="4D4D4D"/>
                </a:solidFill>
              </a:rPr>
              <a:t> </a:t>
            </a:r>
            <a:br>
              <a:rPr lang="en-GB" altLang="zh-CN" sz="1600" dirty="0">
                <a:solidFill>
                  <a:srgbClr val="4D4D4D"/>
                </a:solidFill>
              </a:rPr>
            </a:br>
            <a:r>
              <a:rPr lang="en-GB" altLang="zh-CN" sz="1600" dirty="0">
                <a:solidFill>
                  <a:srgbClr val="4D4D4D"/>
                </a:solidFill>
              </a:rPr>
              <a:t>(n=45)</a:t>
            </a:r>
          </a:p>
        </p:txBody>
      </p:sp>
      <p:sp>
        <p:nvSpPr>
          <p:cNvPr id="22" name="AutoShape 8"/>
          <p:cNvSpPr>
            <a:spLocks noChangeArrowheads="1"/>
          </p:cNvSpPr>
          <p:nvPr/>
        </p:nvSpPr>
        <p:spPr bwMode="auto">
          <a:xfrm>
            <a:off x="4789110" y="217249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a:solidFill>
                  <a:srgbClr val="FFFFFF"/>
                </a:solidFill>
                <a:ea typeface="SimSun" pitchFamily="2" charset="-122"/>
              </a:rPr>
              <a:t>Telotristat etiprate </a:t>
            </a:r>
          </a:p>
          <a:p>
            <a:pPr algn="ctr" defTabSz="892175" eaLnBrk="0" hangingPunct="0"/>
            <a:r>
              <a:rPr lang="en-GB" altLang="zh-CN" sz="1600" dirty="0">
                <a:solidFill>
                  <a:srgbClr val="FFFFFF"/>
                </a:solidFill>
                <a:ea typeface="SimSun" pitchFamily="2" charset="-122"/>
              </a:rPr>
              <a:t>500 mg </a:t>
            </a:r>
            <a:r>
              <a:rPr lang="en-GB" altLang="zh-CN" sz="1600" dirty="0" err="1" smtClean="0">
                <a:solidFill>
                  <a:srgbClr val="FFFFFF"/>
                </a:solidFill>
                <a:ea typeface="SimSun" pitchFamily="2" charset="-122"/>
              </a:rPr>
              <a:t>tid</a:t>
            </a:r>
            <a:r>
              <a:rPr lang="en-GB" altLang="zh-CN" sz="1600" baseline="30000" dirty="0" smtClean="0">
                <a:solidFill>
                  <a:srgbClr val="FFFFFF"/>
                </a:solidFill>
                <a:ea typeface="SimSun" pitchFamily="2" charset="-122"/>
              </a:rPr>
              <a:t>†</a:t>
            </a:r>
            <a:r>
              <a:rPr lang="en-GB" altLang="zh-CN" sz="1600" dirty="0" smtClean="0">
                <a:solidFill>
                  <a:srgbClr val="FFFFFF"/>
                </a:solidFill>
                <a:ea typeface="SimSun" pitchFamily="2" charset="-122"/>
              </a:rPr>
              <a:t> </a:t>
            </a:r>
            <a:r>
              <a:rPr lang="en-GB" altLang="zh-CN" sz="1600" dirty="0">
                <a:solidFill>
                  <a:srgbClr val="FFFFFF"/>
                </a:solidFill>
                <a:ea typeface="SimSun" pitchFamily="2" charset="-122"/>
              </a:rPr>
              <a:t/>
            </a:r>
            <a:br>
              <a:rPr lang="en-GB" altLang="zh-CN" sz="1600" dirty="0">
                <a:solidFill>
                  <a:srgbClr val="FFFFFF"/>
                </a:solidFill>
                <a:ea typeface="SimSun" pitchFamily="2" charset="-122"/>
              </a:rPr>
            </a:br>
            <a:r>
              <a:rPr lang="en-GB" altLang="zh-CN" sz="1600" dirty="0">
                <a:solidFill>
                  <a:srgbClr val="FFFFFF"/>
                </a:solidFill>
                <a:ea typeface="SimSun" pitchFamily="2" charset="-122"/>
              </a:rPr>
              <a:t>(n=45</a:t>
            </a:r>
            <a:r>
              <a:rPr lang="en-GB" altLang="zh-CN" sz="1600" dirty="0" smtClean="0">
                <a:solidFill>
                  <a:srgbClr val="FFFFFF"/>
                </a:solidFill>
                <a:ea typeface="SimSun" pitchFamily="2" charset="-122"/>
              </a:rPr>
              <a:t>)</a:t>
            </a:r>
            <a:endParaRPr lang="en-GB" altLang="zh-CN" sz="1600" dirty="0">
              <a:solidFill>
                <a:srgbClr val="FFFFFF"/>
              </a:solidFill>
              <a:ea typeface="SimSun" pitchFamily="2" charset="-122"/>
            </a:endParaRPr>
          </a:p>
        </p:txBody>
      </p:sp>
      <p:sp>
        <p:nvSpPr>
          <p:cNvPr id="23" name="AutoShape 8"/>
          <p:cNvSpPr>
            <a:spLocks noChangeArrowheads="1"/>
          </p:cNvSpPr>
          <p:nvPr/>
        </p:nvSpPr>
        <p:spPr bwMode="auto">
          <a:xfrm>
            <a:off x="4789110" y="3070688"/>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sz="1600" dirty="0">
                <a:solidFill>
                  <a:srgbClr val="4D4D4D"/>
                </a:solidFill>
              </a:rPr>
              <a:t>Telotristat etiprate </a:t>
            </a:r>
            <a:endParaRPr lang="en-GB" sz="1600" dirty="0" smtClean="0">
              <a:solidFill>
                <a:srgbClr val="4D4D4D"/>
              </a:solidFill>
            </a:endParaRPr>
          </a:p>
          <a:p>
            <a:pPr algn="ctr" defTabSz="892175" eaLnBrk="0" hangingPunct="0"/>
            <a:r>
              <a:rPr lang="en-GB" sz="1600" dirty="0" smtClean="0">
                <a:solidFill>
                  <a:srgbClr val="4D4D4D"/>
                </a:solidFill>
              </a:rPr>
              <a:t>250 </a:t>
            </a:r>
            <a:r>
              <a:rPr lang="en-GB" sz="1600" dirty="0">
                <a:solidFill>
                  <a:srgbClr val="4D4D4D"/>
                </a:solidFill>
              </a:rPr>
              <a:t>mg </a:t>
            </a:r>
            <a:r>
              <a:rPr lang="en-GB" sz="1600" dirty="0" err="1" smtClean="0">
                <a:solidFill>
                  <a:srgbClr val="4D4D4D"/>
                </a:solidFill>
              </a:rPr>
              <a:t>tid</a:t>
            </a:r>
            <a:r>
              <a:rPr lang="en-GB" sz="1600" dirty="0" smtClean="0">
                <a:solidFill>
                  <a:srgbClr val="4D4D4D"/>
                </a:solidFill>
              </a:rPr>
              <a:t> </a:t>
            </a:r>
            <a:br>
              <a:rPr lang="en-GB" sz="1600" dirty="0" smtClean="0">
                <a:solidFill>
                  <a:srgbClr val="4D4D4D"/>
                </a:solidFill>
              </a:rPr>
            </a:br>
            <a:r>
              <a:rPr lang="en-GB" sz="1600" dirty="0" smtClean="0">
                <a:solidFill>
                  <a:srgbClr val="4D4D4D"/>
                </a:solidFill>
              </a:rPr>
              <a:t>(</a:t>
            </a:r>
            <a:r>
              <a:rPr lang="en-GB" sz="1600" dirty="0">
                <a:solidFill>
                  <a:srgbClr val="4D4D4D"/>
                </a:solidFill>
              </a:rPr>
              <a:t>n=45)</a:t>
            </a:r>
          </a:p>
        </p:txBody>
      </p:sp>
      <p:sp>
        <p:nvSpPr>
          <p:cNvPr id="24" name="Rectangle 9"/>
          <p:cNvSpPr txBox="1">
            <a:spLocks noChangeArrowheads="1"/>
          </p:cNvSpPr>
          <p:nvPr/>
        </p:nvSpPr>
        <p:spPr>
          <a:xfrm>
            <a:off x="373831" y="5108938"/>
            <a:ext cx="4623471"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PRIMARY ENDPOINT(S)</a:t>
            </a:r>
          </a:p>
          <a:p>
            <a:pPr>
              <a:buClr>
                <a:srgbClr val="043882"/>
              </a:buClr>
            </a:pPr>
            <a:r>
              <a:rPr lang="en-GB" sz="1600" kern="0" dirty="0" smtClean="0"/>
              <a:t>Change from baseline in daily BM frequency</a:t>
            </a:r>
          </a:p>
        </p:txBody>
      </p:sp>
      <p:sp>
        <p:nvSpPr>
          <p:cNvPr id="25" name="Content Placeholder 26"/>
          <p:cNvSpPr txBox="1">
            <a:spLocks/>
          </p:cNvSpPr>
          <p:nvPr/>
        </p:nvSpPr>
        <p:spPr>
          <a:xfrm>
            <a:off x="4797164" y="5108938"/>
            <a:ext cx="4400001"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A0A0A0"/>
                </a:solidFill>
              </a:rPr>
              <a:t>SECONDARY ENDPOINTS</a:t>
            </a:r>
          </a:p>
          <a:p>
            <a:pPr>
              <a:buClr>
                <a:srgbClr val="043882"/>
              </a:buClr>
            </a:pPr>
            <a:r>
              <a:rPr lang="en-GB" sz="1600" kern="0" dirty="0" smtClean="0"/>
              <a:t>Changes </a:t>
            </a:r>
            <a:r>
              <a:rPr lang="en-GB" sz="1600" kern="0" dirty="0"/>
              <a:t>in urinary 5-hydroxyindoleacetic </a:t>
            </a:r>
            <a:r>
              <a:rPr lang="en-GB" sz="1600" kern="0" dirty="0" smtClean="0"/>
              <a:t>acid, </a:t>
            </a:r>
            <a:r>
              <a:rPr lang="en-GB" sz="1600" kern="0" dirty="0"/>
              <a:t>cutaneous flushing </a:t>
            </a:r>
            <a:r>
              <a:rPr lang="en-GB" sz="1600" kern="0" dirty="0" smtClean="0"/>
              <a:t>episodes </a:t>
            </a:r>
            <a:r>
              <a:rPr lang="en-GB" sz="1600" kern="0" dirty="0"/>
              <a:t>and abdominal pain</a:t>
            </a:r>
            <a:endParaRPr lang="en-GB" sz="1600" kern="0" dirty="0" smtClean="0"/>
          </a:p>
        </p:txBody>
      </p:sp>
      <p:sp>
        <p:nvSpPr>
          <p:cNvPr id="3" name="Rectangle 2"/>
          <p:cNvSpPr/>
          <p:nvPr/>
        </p:nvSpPr>
        <p:spPr>
          <a:xfrm>
            <a:off x="4710729" y="4780167"/>
            <a:ext cx="4572000" cy="410369"/>
          </a:xfrm>
          <a:prstGeom prst="rect">
            <a:avLst/>
          </a:prstGeom>
        </p:spPr>
        <p:txBody>
          <a:bodyPr>
            <a:spAutoFit/>
          </a:bodyPr>
          <a:lstStyle/>
          <a:p>
            <a:r>
              <a:rPr lang="en-GB" altLang="zh-CN" sz="1000" baseline="30000" dirty="0" smtClean="0">
                <a:ea typeface="SimSun" pitchFamily="2" charset="-122"/>
              </a:rPr>
              <a:t>†</a:t>
            </a:r>
            <a:r>
              <a:rPr lang="en-US" sz="1000" dirty="0" smtClean="0">
                <a:solidFill>
                  <a:srgbClr val="000000"/>
                </a:solidFill>
              </a:rPr>
              <a:t>Including </a:t>
            </a:r>
            <a:r>
              <a:rPr lang="en-US" sz="1000" dirty="0">
                <a:solidFill>
                  <a:srgbClr val="000000"/>
                </a:solidFill>
              </a:rPr>
              <a:t>a blinded titration step of one week of 250 mg </a:t>
            </a:r>
            <a:r>
              <a:rPr lang="en-US" sz="1000" dirty="0" err="1" smtClean="0">
                <a:solidFill>
                  <a:srgbClr val="000000"/>
                </a:solidFill>
              </a:rPr>
              <a:t>tid</a:t>
            </a:r>
            <a:r>
              <a:rPr lang="en-US" sz="1000" dirty="0">
                <a:solidFill>
                  <a:srgbClr val="000000"/>
                </a:solidFill>
              </a:rPr>
              <a:t/>
            </a:r>
            <a:br>
              <a:rPr lang="en-US" sz="1000" dirty="0">
                <a:solidFill>
                  <a:srgbClr val="000000"/>
                </a:solidFill>
              </a:rPr>
            </a:br>
            <a:endParaRPr lang="en-US" sz="1000" dirty="0">
              <a:solidFill>
                <a:srgbClr val="000000"/>
              </a:solidFill>
            </a:endParaRPr>
          </a:p>
        </p:txBody>
      </p:sp>
    </p:spTree>
    <p:extLst>
      <p:ext uri="{BB962C8B-B14F-4D97-AF65-F5344CB8AC3E}">
        <p14:creationId xmlns:p14="http://schemas.microsoft.com/office/powerpoint/2010/main" xmlns="" val="3673192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37LBA: </a:t>
            </a:r>
            <a:r>
              <a:rPr lang="en-GB" sz="1800" dirty="0"/>
              <a:t>Telotristat etiprate is effective in treating patients with carcinoid syndrome that is inadequately controlled by </a:t>
            </a:r>
            <a:r>
              <a:rPr lang="en-GB" sz="1800" dirty="0" err="1"/>
              <a:t>somatostatin</a:t>
            </a:r>
            <a:r>
              <a:rPr lang="en-GB" sz="1800" dirty="0"/>
              <a:t> </a:t>
            </a:r>
            <a:r>
              <a:rPr lang="en-GB" sz="1800" dirty="0" err="1"/>
              <a:t>analog</a:t>
            </a:r>
            <a:r>
              <a:rPr lang="en-GB" sz="1800" dirty="0"/>
              <a:t> therapy (the phase 3 TELESTAR clinical trial) – </a:t>
            </a:r>
            <a:r>
              <a:rPr lang="en-GB" sz="1800" dirty="0" err="1" smtClean="0"/>
              <a:t>Kulke</a:t>
            </a:r>
            <a:r>
              <a:rPr lang="en-GB" sz="1800" dirty="0" smtClean="0"/>
              <a:t> MH</a:t>
            </a:r>
            <a:r>
              <a:rPr lang="en-GB" sz="1800" dirty="0"/>
              <a:t> et al</a:t>
            </a:r>
          </a:p>
        </p:txBody>
      </p:sp>
      <p:sp>
        <p:nvSpPr>
          <p:cNvPr id="12" name="Content Placeholder 11"/>
          <p:cNvSpPr>
            <a:spLocks noGrp="1"/>
          </p:cNvSpPr>
          <p:nvPr>
            <p:ph idx="1"/>
          </p:nvPr>
        </p:nvSpPr>
        <p:spPr/>
        <p:txBody>
          <a:bodyPr/>
          <a:lstStyle/>
          <a:p>
            <a:pPr marL="0" indent="0">
              <a:buNone/>
            </a:pPr>
            <a:r>
              <a:rPr lang="en-GB" b="1" dirty="0" smtClean="0"/>
              <a:t>Key results</a:t>
            </a:r>
          </a:p>
          <a:p>
            <a:pPr>
              <a:spcAft>
                <a:spcPts val="600"/>
              </a:spcAft>
            </a:pPr>
            <a:r>
              <a:rPr lang="en-GB" dirty="0"/>
              <a:t>Demographics were similar across the </a:t>
            </a:r>
            <a:r>
              <a:rPr lang="en-GB" dirty="0" smtClean="0"/>
              <a:t>three </a:t>
            </a:r>
            <a:r>
              <a:rPr lang="en-GB" dirty="0"/>
              <a:t>treatment groups; mean age </a:t>
            </a:r>
            <a:r>
              <a:rPr lang="en-GB" dirty="0" smtClean="0"/>
              <a:t>was 64 years and baseline </a:t>
            </a:r>
            <a:r>
              <a:rPr lang="en-GB" dirty="0"/>
              <a:t>mean number of BMs/day </a:t>
            </a:r>
            <a:r>
              <a:rPr lang="en-GB" dirty="0" smtClean="0"/>
              <a:t>was 5.7</a:t>
            </a:r>
            <a:endParaRPr lang="en-GB" dirty="0"/>
          </a:p>
          <a:p>
            <a:pPr>
              <a:spcAft>
                <a:spcPts val="600"/>
              </a:spcAft>
            </a:pPr>
            <a:r>
              <a:rPr lang="en-GB" dirty="0"/>
              <a:t>Both </a:t>
            </a:r>
            <a:r>
              <a:rPr lang="en-GB" dirty="0" smtClean="0"/>
              <a:t>telotristat </a:t>
            </a:r>
            <a:r>
              <a:rPr lang="en-GB" dirty="0"/>
              <a:t>etiprate </a:t>
            </a:r>
            <a:r>
              <a:rPr lang="en-GB" dirty="0" smtClean="0"/>
              <a:t>groups </a:t>
            </a:r>
            <a:r>
              <a:rPr lang="en-GB" dirty="0"/>
              <a:t>reduced mean BM frequency greater than </a:t>
            </a:r>
            <a:r>
              <a:rPr lang="en-GB" dirty="0" smtClean="0"/>
              <a:t>placebo </a:t>
            </a:r>
            <a:r>
              <a:rPr lang="en-GB" dirty="0"/>
              <a:t>(</a:t>
            </a:r>
            <a:r>
              <a:rPr lang="en-GB" dirty="0" smtClean="0"/>
              <a:t>p&lt;0.001) (figure)</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p:txBody>
      </p:sp>
      <p:sp>
        <p:nvSpPr>
          <p:cNvPr id="14" name="Text Placeholder 13"/>
          <p:cNvSpPr>
            <a:spLocks noGrp="1"/>
          </p:cNvSpPr>
          <p:nvPr>
            <p:ph type="body" sz="quarter" idx="11"/>
          </p:nvPr>
        </p:nvSpPr>
        <p:spPr/>
        <p:txBody>
          <a:bodyPr/>
          <a:lstStyle/>
          <a:p>
            <a:r>
              <a:rPr lang="it-IT" dirty="0" err="1" smtClean="0">
                <a:solidFill>
                  <a:srgbClr val="363636"/>
                </a:solidFill>
              </a:rPr>
              <a:t>Kulke</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37LBA</a:t>
            </a:r>
            <a:endParaRPr lang="en-GB" dirty="0"/>
          </a:p>
        </p:txBody>
      </p:sp>
      <p:grpSp>
        <p:nvGrpSpPr>
          <p:cNvPr id="4113" name="Group 4112"/>
          <p:cNvGrpSpPr/>
          <p:nvPr/>
        </p:nvGrpSpPr>
        <p:grpSpPr>
          <a:xfrm>
            <a:off x="5334000" y="2710190"/>
            <a:ext cx="3886200" cy="2914779"/>
            <a:chOff x="5334000" y="2710190"/>
            <a:chExt cx="3886200" cy="2914779"/>
          </a:xfrm>
        </p:grpSpPr>
        <p:graphicFrame>
          <p:nvGraphicFramePr>
            <p:cNvPr id="3" name="Chart 2"/>
            <p:cNvGraphicFramePr/>
            <p:nvPr>
              <p:extLst>
                <p:ext uri="{D42A27DB-BD31-4B8C-83A1-F6EECF244321}">
                  <p14:modId xmlns:p14="http://schemas.microsoft.com/office/powerpoint/2010/main" xmlns="" val="1324490421"/>
                </p:ext>
              </p:extLst>
            </p:nvPr>
          </p:nvGraphicFramePr>
          <p:xfrm>
            <a:off x="5334000" y="2957969"/>
            <a:ext cx="3886200" cy="2667000"/>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Connector 27"/>
            <p:cNvCxnSpPr/>
            <p:nvPr/>
          </p:nvCxnSpPr>
          <p:spPr>
            <a:xfrm flipV="1">
              <a:off x="6248400" y="3124200"/>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48400" y="3124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p:nvPr/>
          </p:nvCxnSpPr>
          <p:spPr>
            <a:xfrm>
              <a:off x="6553200" y="3124200"/>
              <a:ext cx="0" cy="57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315200" y="2947854"/>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15200" y="2947854"/>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620000" y="2947854"/>
              <a:ext cx="0" cy="75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382000" y="2947854"/>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82000" y="2947854"/>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686800" y="2947854"/>
              <a:ext cx="0" cy="862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2" name="TextBox 4111"/>
            <p:cNvSpPr txBox="1"/>
            <p:nvPr/>
          </p:nvSpPr>
          <p:spPr>
            <a:xfrm>
              <a:off x="6096000" y="2862590"/>
              <a:ext cx="609600" cy="261610"/>
            </a:xfrm>
            <a:prstGeom prst="rect">
              <a:avLst/>
            </a:prstGeom>
            <a:noFill/>
          </p:spPr>
          <p:txBody>
            <a:bodyPr wrap="square" rtlCol="0">
              <a:spAutoFit/>
            </a:bodyPr>
            <a:lstStyle/>
            <a:p>
              <a:r>
                <a:rPr lang="en-GB" sz="1100" b="1" dirty="0" smtClean="0"/>
                <a:t>−17%</a:t>
              </a:r>
              <a:endParaRPr lang="en-GB" sz="1100" b="1" dirty="0"/>
            </a:p>
          </p:txBody>
        </p:sp>
        <p:sp>
          <p:nvSpPr>
            <p:cNvPr id="57" name="TextBox 56"/>
            <p:cNvSpPr txBox="1"/>
            <p:nvPr/>
          </p:nvSpPr>
          <p:spPr>
            <a:xfrm>
              <a:off x="7171426" y="2710190"/>
              <a:ext cx="609600" cy="261610"/>
            </a:xfrm>
            <a:prstGeom prst="rect">
              <a:avLst/>
            </a:prstGeom>
            <a:noFill/>
          </p:spPr>
          <p:txBody>
            <a:bodyPr wrap="square" rtlCol="0">
              <a:spAutoFit/>
            </a:bodyPr>
            <a:lstStyle/>
            <a:p>
              <a:r>
                <a:rPr lang="en-GB" sz="1100" b="1" dirty="0" smtClean="0"/>
                <a:t>−29%</a:t>
              </a:r>
              <a:endParaRPr lang="en-GB" sz="1100" b="1" dirty="0"/>
            </a:p>
          </p:txBody>
        </p:sp>
        <p:sp>
          <p:nvSpPr>
            <p:cNvPr id="58" name="TextBox 57"/>
            <p:cNvSpPr txBox="1"/>
            <p:nvPr/>
          </p:nvSpPr>
          <p:spPr>
            <a:xfrm>
              <a:off x="8246852" y="2710190"/>
              <a:ext cx="609600" cy="261610"/>
            </a:xfrm>
            <a:prstGeom prst="rect">
              <a:avLst/>
            </a:prstGeom>
            <a:noFill/>
          </p:spPr>
          <p:txBody>
            <a:bodyPr wrap="square" rtlCol="0">
              <a:spAutoFit/>
            </a:bodyPr>
            <a:lstStyle/>
            <a:p>
              <a:r>
                <a:rPr lang="en-GB" sz="1100" b="1" dirty="0" smtClean="0"/>
                <a:t>−35%</a:t>
              </a:r>
              <a:endParaRPr lang="en-GB" sz="1100" b="1" dirty="0"/>
            </a:p>
          </p:txBody>
        </p:sp>
      </p:grpSp>
      <p:grpSp>
        <p:nvGrpSpPr>
          <p:cNvPr id="21" name="Group 20"/>
          <p:cNvGrpSpPr/>
          <p:nvPr/>
        </p:nvGrpSpPr>
        <p:grpSpPr>
          <a:xfrm>
            <a:off x="158152" y="2795083"/>
            <a:ext cx="5230668" cy="3131677"/>
            <a:chOff x="158152" y="2795083"/>
            <a:chExt cx="5230668" cy="3131677"/>
          </a:xfrm>
        </p:grpSpPr>
        <p:grpSp>
          <p:nvGrpSpPr>
            <p:cNvPr id="22" name="Group 21"/>
            <p:cNvGrpSpPr/>
            <p:nvPr/>
          </p:nvGrpSpPr>
          <p:grpSpPr>
            <a:xfrm>
              <a:off x="1126827" y="3440818"/>
              <a:ext cx="45719" cy="295662"/>
              <a:chOff x="1006907" y="3440818"/>
              <a:chExt cx="45719" cy="295662"/>
            </a:xfrm>
          </p:grpSpPr>
          <p:cxnSp>
            <p:nvCxnSpPr>
              <p:cNvPr id="281" name="Straight Connector 280"/>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861168" y="3500464"/>
              <a:ext cx="45719" cy="410390"/>
              <a:chOff x="1006907" y="3440818"/>
              <a:chExt cx="45719" cy="295662"/>
            </a:xfrm>
          </p:grpSpPr>
          <p:cxnSp>
            <p:nvCxnSpPr>
              <p:cNvPr id="278" name="Straight Connector 277"/>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232943" y="3683323"/>
              <a:ext cx="45719" cy="466220"/>
              <a:chOff x="1006907" y="3440818"/>
              <a:chExt cx="45719" cy="295662"/>
            </a:xfrm>
          </p:grpSpPr>
          <p:cxnSp>
            <p:nvCxnSpPr>
              <p:cNvPr id="275" name="Straight Connector 274"/>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606499" y="3651949"/>
              <a:ext cx="45719" cy="469887"/>
              <a:chOff x="1006907" y="3440818"/>
              <a:chExt cx="45719" cy="295662"/>
            </a:xfrm>
          </p:grpSpPr>
          <p:cxnSp>
            <p:nvCxnSpPr>
              <p:cNvPr id="272" name="Straight Connector 271"/>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980055" y="3649147"/>
              <a:ext cx="45719" cy="465245"/>
              <a:chOff x="1006907" y="3440818"/>
              <a:chExt cx="45719" cy="295662"/>
            </a:xfrm>
          </p:grpSpPr>
          <p:cxnSp>
            <p:nvCxnSpPr>
              <p:cNvPr id="269" name="Straight Connector 268"/>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340882" y="3709010"/>
              <a:ext cx="51791" cy="491515"/>
              <a:chOff x="1006907" y="3440818"/>
              <a:chExt cx="45719" cy="295662"/>
            </a:xfrm>
          </p:grpSpPr>
          <p:cxnSp>
            <p:nvCxnSpPr>
              <p:cNvPr id="266" name="Straight Connector 265"/>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709329" y="3688810"/>
              <a:ext cx="51791" cy="456128"/>
              <a:chOff x="1006907" y="3440818"/>
              <a:chExt cx="45719" cy="295662"/>
            </a:xfrm>
          </p:grpSpPr>
          <p:cxnSp>
            <p:nvCxnSpPr>
              <p:cNvPr id="263" name="Straight Connector 262"/>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085396" y="3841539"/>
              <a:ext cx="45719" cy="440345"/>
              <a:chOff x="1006907" y="3440818"/>
              <a:chExt cx="45719" cy="295662"/>
            </a:xfrm>
          </p:grpSpPr>
          <p:cxnSp>
            <p:nvCxnSpPr>
              <p:cNvPr id="260" name="Straight Connector 259"/>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828683" y="3671406"/>
              <a:ext cx="45719" cy="606127"/>
              <a:chOff x="1006907" y="3440818"/>
              <a:chExt cx="45719" cy="295662"/>
            </a:xfrm>
          </p:grpSpPr>
          <p:cxnSp>
            <p:nvCxnSpPr>
              <p:cNvPr id="257" name="Straight Connector 256"/>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126122" y="3706046"/>
              <a:ext cx="45719" cy="587450"/>
              <a:chOff x="1006907" y="3440818"/>
              <a:chExt cx="45719" cy="295662"/>
            </a:xfrm>
          </p:grpSpPr>
          <p:cxnSp>
            <p:nvCxnSpPr>
              <p:cNvPr id="254" name="Straight Connector 253"/>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57977" y="3696700"/>
              <a:ext cx="45719" cy="498969"/>
              <a:chOff x="1006907" y="3440818"/>
              <a:chExt cx="45719" cy="295662"/>
            </a:xfrm>
          </p:grpSpPr>
          <p:cxnSp>
            <p:nvCxnSpPr>
              <p:cNvPr id="251" name="Straight Connector 250"/>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107155" y="3556541"/>
              <a:ext cx="4080765" cy="536847"/>
              <a:chOff x="987235" y="3556541"/>
              <a:chExt cx="4080765" cy="536847"/>
            </a:xfrm>
          </p:grpSpPr>
          <p:sp>
            <p:nvSpPr>
              <p:cNvPr id="235" name="Oval 234"/>
              <p:cNvSpPr>
                <a:spLocks noChangeAspect="1"/>
              </p:cNvSpPr>
              <p:nvPr/>
            </p:nvSpPr>
            <p:spPr>
              <a:xfrm>
                <a:off x="4997745" y="3969349"/>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6" name="Oval 235"/>
              <p:cNvSpPr>
                <a:spLocks noChangeAspect="1"/>
              </p:cNvSpPr>
              <p:nvPr/>
            </p:nvSpPr>
            <p:spPr>
              <a:xfrm>
                <a:off x="4698800" y="3945982"/>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7" name="Oval 236"/>
              <p:cNvSpPr>
                <a:spLocks noChangeAspect="1"/>
              </p:cNvSpPr>
              <p:nvPr/>
            </p:nvSpPr>
            <p:spPr>
              <a:xfrm>
                <a:off x="4329600" y="3910854"/>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8" name="Oval 237"/>
              <p:cNvSpPr>
                <a:spLocks noChangeAspect="1"/>
              </p:cNvSpPr>
              <p:nvPr/>
            </p:nvSpPr>
            <p:spPr>
              <a:xfrm>
                <a:off x="3959141" y="4023133"/>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9" name="Oval 238"/>
              <p:cNvSpPr>
                <a:spLocks noChangeAspect="1"/>
              </p:cNvSpPr>
              <p:nvPr/>
            </p:nvSpPr>
            <p:spPr>
              <a:xfrm>
                <a:off x="3582482" y="3876555"/>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0" name="Oval 239"/>
              <p:cNvSpPr>
                <a:spLocks noChangeAspect="1"/>
              </p:cNvSpPr>
              <p:nvPr/>
            </p:nvSpPr>
            <p:spPr>
              <a:xfrm>
                <a:off x="3210118" y="3911683"/>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1" name="Oval 240"/>
              <p:cNvSpPr>
                <a:spLocks noChangeAspect="1"/>
              </p:cNvSpPr>
              <p:nvPr/>
            </p:nvSpPr>
            <p:spPr>
              <a:xfrm>
                <a:off x="2843610" y="3843920"/>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2" name="Oval 241"/>
              <p:cNvSpPr>
                <a:spLocks noChangeAspect="1"/>
              </p:cNvSpPr>
              <p:nvPr/>
            </p:nvSpPr>
            <p:spPr>
              <a:xfrm>
                <a:off x="2477101" y="3860342"/>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3" name="Oval 242"/>
              <p:cNvSpPr>
                <a:spLocks noChangeAspect="1"/>
              </p:cNvSpPr>
              <p:nvPr/>
            </p:nvSpPr>
            <p:spPr>
              <a:xfrm>
                <a:off x="2105934" y="3886948"/>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nvGrpSpPr>
              <p:cNvPr id="244" name="Group 243"/>
              <p:cNvGrpSpPr/>
              <p:nvPr/>
            </p:nvGrpSpPr>
            <p:grpSpPr>
              <a:xfrm>
                <a:off x="1369473" y="3603354"/>
                <a:ext cx="45719" cy="343456"/>
                <a:chOff x="1006907" y="3440818"/>
                <a:chExt cx="45719" cy="295662"/>
              </a:xfrm>
            </p:grpSpPr>
            <p:cxnSp>
              <p:nvCxnSpPr>
                <p:cNvPr id="248" name="Straight Connector 247"/>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 name="Oval 244"/>
              <p:cNvSpPr>
                <a:spLocks noChangeAspect="1"/>
              </p:cNvSpPr>
              <p:nvPr/>
            </p:nvSpPr>
            <p:spPr>
              <a:xfrm>
                <a:off x="1728980" y="3680930"/>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6" name="Oval 245"/>
              <p:cNvSpPr>
                <a:spLocks noChangeAspect="1"/>
              </p:cNvSpPr>
              <p:nvPr/>
            </p:nvSpPr>
            <p:spPr>
              <a:xfrm>
                <a:off x="1361722" y="3742126"/>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7" name="Oval 246"/>
              <p:cNvSpPr>
                <a:spLocks noChangeAspect="1"/>
              </p:cNvSpPr>
              <p:nvPr/>
            </p:nvSpPr>
            <p:spPr>
              <a:xfrm>
                <a:off x="987235" y="3556541"/>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36" name="Group 35"/>
            <p:cNvGrpSpPr/>
            <p:nvPr/>
          </p:nvGrpSpPr>
          <p:grpSpPr>
            <a:xfrm>
              <a:off x="158152" y="3098640"/>
              <a:ext cx="5067608" cy="2485971"/>
              <a:chOff x="38232" y="3098640"/>
              <a:chExt cx="5067608" cy="2485971"/>
            </a:xfrm>
          </p:grpSpPr>
          <p:sp>
            <p:nvSpPr>
              <p:cNvPr id="192" name="Text Box 62"/>
              <p:cNvSpPr txBox="1">
                <a:spLocks noChangeArrowheads="1"/>
              </p:cNvSpPr>
              <p:nvPr/>
            </p:nvSpPr>
            <p:spPr bwMode="auto">
              <a:xfrm rot="16200000">
                <a:off x="-961721" y="4125978"/>
                <a:ext cx="240001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en-GB" altLang="en-US" sz="1000" b="1" kern="0" dirty="0" smtClean="0"/>
                  <a:t>Mean change from baseline (95%CI)</a:t>
                </a:r>
                <a:br>
                  <a:rPr lang="en-GB" altLang="en-US" sz="1000" b="1" kern="0" dirty="0" smtClean="0"/>
                </a:br>
                <a:r>
                  <a:rPr lang="en-GB" altLang="en-US" sz="1000" b="1" kern="0" dirty="0" smtClean="0"/>
                  <a:t>in BMs (counts/day)</a:t>
                </a:r>
              </a:p>
            </p:txBody>
          </p:sp>
          <p:sp>
            <p:nvSpPr>
              <p:cNvPr id="193" name="Text Box 105"/>
              <p:cNvSpPr txBox="1">
                <a:spLocks noChangeArrowheads="1"/>
              </p:cNvSpPr>
              <p:nvPr/>
            </p:nvSpPr>
            <p:spPr bwMode="auto">
              <a:xfrm>
                <a:off x="369610" y="431016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–1.50</a:t>
                </a:r>
              </a:p>
            </p:txBody>
          </p:sp>
          <p:sp>
            <p:nvSpPr>
              <p:cNvPr id="194" name="Text Box 106"/>
              <p:cNvSpPr txBox="1">
                <a:spLocks noChangeArrowheads="1"/>
              </p:cNvSpPr>
              <p:nvPr/>
            </p:nvSpPr>
            <p:spPr bwMode="auto">
              <a:xfrm>
                <a:off x="369610" y="413415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–1.25</a:t>
                </a:r>
              </a:p>
            </p:txBody>
          </p:sp>
          <p:sp>
            <p:nvSpPr>
              <p:cNvPr id="195" name="Text Box 107"/>
              <p:cNvSpPr txBox="1">
                <a:spLocks noChangeArrowheads="1"/>
              </p:cNvSpPr>
              <p:nvPr/>
            </p:nvSpPr>
            <p:spPr bwMode="auto">
              <a:xfrm>
                <a:off x="369610" y="395209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–1.00</a:t>
                </a:r>
              </a:p>
            </p:txBody>
          </p:sp>
          <p:sp>
            <p:nvSpPr>
              <p:cNvPr id="196" name="Text Box 108"/>
              <p:cNvSpPr txBox="1">
                <a:spLocks noChangeArrowheads="1"/>
              </p:cNvSpPr>
              <p:nvPr/>
            </p:nvSpPr>
            <p:spPr bwMode="auto">
              <a:xfrm>
                <a:off x="369610" y="378857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–0.75</a:t>
                </a:r>
              </a:p>
            </p:txBody>
          </p:sp>
          <p:sp>
            <p:nvSpPr>
              <p:cNvPr id="197" name="Text Box 109"/>
              <p:cNvSpPr txBox="1">
                <a:spLocks noChangeArrowheads="1"/>
              </p:cNvSpPr>
              <p:nvPr/>
            </p:nvSpPr>
            <p:spPr bwMode="auto">
              <a:xfrm>
                <a:off x="369610" y="3610707"/>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–0.50</a:t>
                </a:r>
              </a:p>
            </p:txBody>
          </p:sp>
          <p:sp>
            <p:nvSpPr>
              <p:cNvPr id="198" name="Text Box 110"/>
              <p:cNvSpPr txBox="1">
                <a:spLocks noChangeArrowheads="1"/>
              </p:cNvSpPr>
              <p:nvPr/>
            </p:nvSpPr>
            <p:spPr bwMode="auto">
              <a:xfrm>
                <a:off x="369610" y="3440574"/>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defRPr/>
                </a:pPr>
                <a:r>
                  <a:rPr lang="en-GB" altLang="en-US" sz="1000" b="1" kern="0" dirty="0" smtClean="0"/>
                  <a:t>–0.25</a:t>
                </a:r>
              </a:p>
            </p:txBody>
          </p:sp>
          <p:sp>
            <p:nvSpPr>
              <p:cNvPr id="199" name="Text Box 111"/>
              <p:cNvSpPr txBox="1">
                <a:spLocks noChangeArrowheads="1"/>
              </p:cNvSpPr>
              <p:nvPr/>
            </p:nvSpPr>
            <p:spPr bwMode="auto">
              <a:xfrm>
                <a:off x="616473" y="3269082"/>
                <a:ext cx="25519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defRPr/>
                </a:pPr>
                <a:r>
                  <a:rPr lang="en-GB" altLang="en-US" sz="1000" b="1" kern="0" dirty="0" smtClean="0"/>
                  <a:t>0</a:t>
                </a:r>
              </a:p>
            </p:txBody>
          </p:sp>
          <p:sp>
            <p:nvSpPr>
              <p:cNvPr id="200" name="Text Box 112"/>
              <p:cNvSpPr txBox="1">
                <a:spLocks noChangeArrowheads="1"/>
              </p:cNvSpPr>
              <p:nvPr/>
            </p:nvSpPr>
            <p:spPr bwMode="auto">
              <a:xfrm>
                <a:off x="440143" y="3098640"/>
                <a:ext cx="43152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defRPr/>
                </a:pPr>
                <a:r>
                  <a:rPr lang="en-GB" altLang="en-US" sz="1000" b="1" kern="0" dirty="0" smtClean="0"/>
                  <a:t>0.25</a:t>
                </a:r>
              </a:p>
            </p:txBody>
          </p:sp>
          <p:sp>
            <p:nvSpPr>
              <p:cNvPr id="201" name="Text Box 113"/>
              <p:cNvSpPr txBox="1">
                <a:spLocks noChangeArrowheads="1"/>
              </p:cNvSpPr>
              <p:nvPr/>
            </p:nvSpPr>
            <p:spPr bwMode="auto">
              <a:xfrm>
                <a:off x="369610" y="447796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–1.75</a:t>
                </a:r>
              </a:p>
            </p:txBody>
          </p:sp>
          <p:sp>
            <p:nvSpPr>
              <p:cNvPr id="202" name="Text Box 114"/>
              <p:cNvSpPr txBox="1">
                <a:spLocks noChangeArrowheads="1"/>
              </p:cNvSpPr>
              <p:nvPr/>
            </p:nvSpPr>
            <p:spPr bwMode="auto">
              <a:xfrm>
                <a:off x="369610" y="465199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–2.00</a:t>
                </a:r>
              </a:p>
            </p:txBody>
          </p:sp>
          <p:sp>
            <p:nvSpPr>
              <p:cNvPr id="203" name="Text Box 115"/>
              <p:cNvSpPr txBox="1">
                <a:spLocks noChangeArrowheads="1"/>
              </p:cNvSpPr>
              <p:nvPr/>
            </p:nvSpPr>
            <p:spPr bwMode="auto">
              <a:xfrm>
                <a:off x="369610" y="5338390"/>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–3.00</a:t>
                </a:r>
              </a:p>
            </p:txBody>
          </p:sp>
          <p:sp>
            <p:nvSpPr>
              <p:cNvPr id="204" name="Line 145"/>
              <p:cNvSpPr>
                <a:spLocks noChangeShapeType="1"/>
              </p:cNvSpPr>
              <p:nvPr/>
            </p:nvSpPr>
            <p:spPr bwMode="auto">
              <a:xfrm>
                <a:off x="821234" y="3219534"/>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5" name="Line 146"/>
              <p:cNvSpPr>
                <a:spLocks noChangeShapeType="1"/>
              </p:cNvSpPr>
              <p:nvPr/>
            </p:nvSpPr>
            <p:spPr bwMode="auto">
              <a:xfrm>
                <a:off x="821234" y="339637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6" name="Line 147"/>
              <p:cNvSpPr>
                <a:spLocks noChangeShapeType="1"/>
              </p:cNvSpPr>
              <p:nvPr/>
            </p:nvSpPr>
            <p:spPr bwMode="auto">
              <a:xfrm>
                <a:off x="821234" y="3567608"/>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7" name="Line 148"/>
              <p:cNvSpPr>
                <a:spLocks noChangeShapeType="1"/>
              </p:cNvSpPr>
              <p:nvPr/>
            </p:nvSpPr>
            <p:spPr bwMode="auto">
              <a:xfrm>
                <a:off x="821234" y="3730659"/>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8" name="Line 149"/>
              <p:cNvSpPr>
                <a:spLocks noChangeShapeType="1"/>
              </p:cNvSpPr>
              <p:nvPr/>
            </p:nvSpPr>
            <p:spPr bwMode="auto">
              <a:xfrm>
                <a:off x="821234" y="5459603"/>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9" name="Line 150"/>
              <p:cNvSpPr>
                <a:spLocks noChangeShapeType="1"/>
              </p:cNvSpPr>
              <p:nvPr/>
            </p:nvSpPr>
            <p:spPr bwMode="auto">
              <a:xfrm>
                <a:off x="821234" y="477417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0" name="Line 151"/>
              <p:cNvSpPr>
                <a:spLocks noChangeShapeType="1"/>
              </p:cNvSpPr>
              <p:nvPr/>
            </p:nvSpPr>
            <p:spPr bwMode="auto">
              <a:xfrm>
                <a:off x="821234" y="4599440"/>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1" name="Line 152"/>
              <p:cNvSpPr>
                <a:spLocks noChangeShapeType="1"/>
              </p:cNvSpPr>
              <p:nvPr/>
            </p:nvSpPr>
            <p:spPr bwMode="auto">
              <a:xfrm>
                <a:off x="821234" y="4430779"/>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2" name="Line 153"/>
              <p:cNvSpPr>
                <a:spLocks noChangeShapeType="1"/>
              </p:cNvSpPr>
              <p:nvPr/>
            </p:nvSpPr>
            <p:spPr bwMode="auto">
              <a:xfrm>
                <a:off x="821234" y="4253932"/>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3" name="Line 154"/>
              <p:cNvSpPr>
                <a:spLocks noChangeShapeType="1"/>
              </p:cNvSpPr>
              <p:nvPr/>
            </p:nvSpPr>
            <p:spPr bwMode="auto">
              <a:xfrm>
                <a:off x="821234" y="4076627"/>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4" name="Line 155"/>
              <p:cNvSpPr>
                <a:spLocks noChangeShapeType="1"/>
              </p:cNvSpPr>
              <p:nvPr/>
            </p:nvSpPr>
            <p:spPr bwMode="auto">
              <a:xfrm>
                <a:off x="821234" y="3911683"/>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cxnSp>
            <p:nvCxnSpPr>
              <p:cNvPr id="215" name="Straight Connector 214"/>
              <p:cNvCxnSpPr/>
              <p:nvPr/>
            </p:nvCxnSpPr>
            <p:spPr>
              <a:xfrm>
                <a:off x="868716" y="3219534"/>
                <a:ext cx="0" cy="2245029"/>
              </a:xfrm>
              <a:prstGeom prst="line">
                <a:avLst/>
              </a:prstGeom>
              <a:noFill/>
              <a:ln w="12700" cap="flat" cmpd="sng" algn="ctr">
                <a:solidFill>
                  <a:schemeClr val="tx1"/>
                </a:solidFill>
                <a:prstDash val="solid"/>
              </a:ln>
              <a:effectLst/>
            </p:spPr>
          </p:cxnSp>
          <p:sp>
            <p:nvSpPr>
              <p:cNvPr id="216" name="Text Box 114"/>
              <p:cNvSpPr txBox="1">
                <a:spLocks noChangeArrowheads="1"/>
              </p:cNvSpPr>
              <p:nvPr/>
            </p:nvSpPr>
            <p:spPr bwMode="auto">
              <a:xfrm>
                <a:off x="369610" y="482122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–2.25</a:t>
                </a:r>
              </a:p>
            </p:txBody>
          </p:sp>
          <p:sp>
            <p:nvSpPr>
              <p:cNvPr id="217" name="Line 150"/>
              <p:cNvSpPr>
                <a:spLocks noChangeShapeType="1"/>
              </p:cNvSpPr>
              <p:nvPr/>
            </p:nvSpPr>
            <p:spPr bwMode="auto">
              <a:xfrm>
                <a:off x="821234" y="494340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8" name="Text Box 114"/>
              <p:cNvSpPr txBox="1">
                <a:spLocks noChangeArrowheads="1"/>
              </p:cNvSpPr>
              <p:nvPr/>
            </p:nvSpPr>
            <p:spPr bwMode="auto">
              <a:xfrm>
                <a:off x="369610" y="499606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–2.50</a:t>
                </a:r>
              </a:p>
            </p:txBody>
          </p:sp>
          <p:sp>
            <p:nvSpPr>
              <p:cNvPr id="219" name="Line 150"/>
              <p:cNvSpPr>
                <a:spLocks noChangeShapeType="1"/>
              </p:cNvSpPr>
              <p:nvPr/>
            </p:nvSpPr>
            <p:spPr bwMode="auto">
              <a:xfrm>
                <a:off x="821234" y="511824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20" name="Text Box 114"/>
              <p:cNvSpPr txBox="1">
                <a:spLocks noChangeArrowheads="1"/>
              </p:cNvSpPr>
              <p:nvPr/>
            </p:nvSpPr>
            <p:spPr bwMode="auto">
              <a:xfrm>
                <a:off x="369610" y="517090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en-GB" altLang="en-US" sz="1000" b="1" kern="0" dirty="0" smtClean="0"/>
                  <a:t>–2.75</a:t>
                </a:r>
              </a:p>
            </p:txBody>
          </p:sp>
          <p:sp>
            <p:nvSpPr>
              <p:cNvPr id="221" name="Line 150"/>
              <p:cNvSpPr>
                <a:spLocks noChangeShapeType="1"/>
              </p:cNvSpPr>
              <p:nvPr/>
            </p:nvSpPr>
            <p:spPr bwMode="auto">
              <a:xfrm>
                <a:off x="821234" y="529308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cxnSp>
            <p:nvCxnSpPr>
              <p:cNvPr id="222" name="Straight Connector 221"/>
              <p:cNvCxnSpPr/>
              <p:nvPr/>
            </p:nvCxnSpPr>
            <p:spPr>
              <a:xfrm>
                <a:off x="871671" y="5459603"/>
                <a:ext cx="4234169" cy="0"/>
              </a:xfrm>
              <a:prstGeom prst="line">
                <a:avLst/>
              </a:prstGeom>
              <a:noFill/>
              <a:ln w="12700" cap="flat" cmpd="sng" algn="ctr">
                <a:solidFill>
                  <a:schemeClr val="tx1"/>
                </a:solidFill>
                <a:prstDash val="solid"/>
              </a:ln>
              <a:effectLst/>
            </p:spPr>
          </p:cxnSp>
          <p:cxnSp>
            <p:nvCxnSpPr>
              <p:cNvPr id="223" name="Straight Connector 222"/>
              <p:cNvCxnSpPr/>
              <p:nvPr/>
            </p:nvCxnSpPr>
            <p:spPr>
              <a:xfrm>
                <a:off x="1030682" y="5459603"/>
                <a:ext cx="0" cy="42654"/>
              </a:xfrm>
              <a:prstGeom prst="line">
                <a:avLst/>
              </a:prstGeom>
              <a:noFill/>
              <a:ln w="12700" cap="flat" cmpd="sng" algn="ctr">
                <a:solidFill>
                  <a:schemeClr val="tx1"/>
                </a:solidFill>
                <a:prstDash val="solid"/>
              </a:ln>
              <a:effectLst/>
            </p:spPr>
          </p:cxnSp>
          <p:cxnSp>
            <p:nvCxnSpPr>
              <p:cNvPr id="224" name="Straight Connector 223"/>
              <p:cNvCxnSpPr/>
              <p:nvPr/>
            </p:nvCxnSpPr>
            <p:spPr>
              <a:xfrm>
                <a:off x="1397395" y="5459603"/>
                <a:ext cx="0" cy="42654"/>
              </a:xfrm>
              <a:prstGeom prst="line">
                <a:avLst/>
              </a:prstGeom>
              <a:noFill/>
              <a:ln w="12700" cap="flat" cmpd="sng" algn="ctr">
                <a:solidFill>
                  <a:schemeClr val="tx1"/>
                </a:solidFill>
                <a:prstDash val="solid"/>
              </a:ln>
              <a:effectLst/>
            </p:spPr>
          </p:cxnSp>
          <p:cxnSp>
            <p:nvCxnSpPr>
              <p:cNvPr id="225" name="Straight Connector 224"/>
              <p:cNvCxnSpPr/>
              <p:nvPr/>
            </p:nvCxnSpPr>
            <p:spPr>
              <a:xfrm>
                <a:off x="1764108" y="5459603"/>
                <a:ext cx="0" cy="42654"/>
              </a:xfrm>
              <a:prstGeom prst="line">
                <a:avLst/>
              </a:prstGeom>
              <a:noFill/>
              <a:ln w="12700" cap="flat" cmpd="sng" algn="ctr">
                <a:solidFill>
                  <a:schemeClr val="tx1"/>
                </a:solidFill>
                <a:prstDash val="solid"/>
              </a:ln>
              <a:effectLst/>
            </p:spPr>
          </p:cxnSp>
          <p:cxnSp>
            <p:nvCxnSpPr>
              <p:cNvPr id="226" name="Straight Connector 225"/>
              <p:cNvCxnSpPr/>
              <p:nvPr/>
            </p:nvCxnSpPr>
            <p:spPr>
              <a:xfrm>
                <a:off x="2133202" y="5459603"/>
                <a:ext cx="0" cy="42654"/>
              </a:xfrm>
              <a:prstGeom prst="line">
                <a:avLst/>
              </a:prstGeom>
              <a:noFill/>
              <a:ln w="12700" cap="flat" cmpd="sng" algn="ctr">
                <a:solidFill>
                  <a:schemeClr val="tx1"/>
                </a:solidFill>
                <a:prstDash val="solid"/>
              </a:ln>
              <a:effectLst/>
            </p:spPr>
          </p:cxnSp>
          <p:cxnSp>
            <p:nvCxnSpPr>
              <p:cNvPr id="227" name="Straight Connector 226"/>
              <p:cNvCxnSpPr/>
              <p:nvPr/>
            </p:nvCxnSpPr>
            <p:spPr>
              <a:xfrm>
                <a:off x="2502296" y="5459603"/>
                <a:ext cx="0" cy="42654"/>
              </a:xfrm>
              <a:prstGeom prst="line">
                <a:avLst/>
              </a:prstGeom>
              <a:noFill/>
              <a:ln w="12700" cap="flat" cmpd="sng" algn="ctr">
                <a:solidFill>
                  <a:schemeClr val="tx1"/>
                </a:solidFill>
                <a:prstDash val="solid"/>
              </a:ln>
              <a:effectLst/>
            </p:spPr>
          </p:cxnSp>
          <p:cxnSp>
            <p:nvCxnSpPr>
              <p:cNvPr id="228" name="Straight Connector 227"/>
              <p:cNvCxnSpPr/>
              <p:nvPr/>
            </p:nvCxnSpPr>
            <p:spPr>
              <a:xfrm>
                <a:off x="2873771" y="5459603"/>
                <a:ext cx="0" cy="42654"/>
              </a:xfrm>
              <a:prstGeom prst="line">
                <a:avLst/>
              </a:prstGeom>
              <a:noFill/>
              <a:ln w="12700" cap="flat" cmpd="sng" algn="ctr">
                <a:solidFill>
                  <a:schemeClr val="tx1"/>
                </a:solidFill>
                <a:prstDash val="solid"/>
              </a:ln>
              <a:effectLst/>
            </p:spPr>
          </p:cxnSp>
          <p:cxnSp>
            <p:nvCxnSpPr>
              <p:cNvPr id="229" name="Straight Connector 228"/>
              <p:cNvCxnSpPr/>
              <p:nvPr/>
            </p:nvCxnSpPr>
            <p:spPr>
              <a:xfrm>
                <a:off x="3245246" y="5459603"/>
                <a:ext cx="0" cy="42654"/>
              </a:xfrm>
              <a:prstGeom prst="line">
                <a:avLst/>
              </a:prstGeom>
              <a:noFill/>
              <a:ln w="12700" cap="flat" cmpd="sng" algn="ctr">
                <a:solidFill>
                  <a:schemeClr val="tx1"/>
                </a:solidFill>
                <a:prstDash val="solid"/>
              </a:ln>
              <a:effectLst/>
            </p:spPr>
          </p:cxnSp>
          <p:cxnSp>
            <p:nvCxnSpPr>
              <p:cNvPr id="230" name="Straight Connector 229"/>
              <p:cNvCxnSpPr/>
              <p:nvPr/>
            </p:nvCxnSpPr>
            <p:spPr>
              <a:xfrm>
                <a:off x="3616721" y="5459603"/>
                <a:ext cx="0" cy="42654"/>
              </a:xfrm>
              <a:prstGeom prst="line">
                <a:avLst/>
              </a:prstGeom>
              <a:noFill/>
              <a:ln w="12700" cap="flat" cmpd="sng" algn="ctr">
                <a:solidFill>
                  <a:schemeClr val="tx1"/>
                </a:solidFill>
                <a:prstDash val="solid"/>
              </a:ln>
              <a:effectLst/>
            </p:spPr>
          </p:cxnSp>
          <p:cxnSp>
            <p:nvCxnSpPr>
              <p:cNvPr id="231" name="Straight Connector 230"/>
              <p:cNvCxnSpPr/>
              <p:nvPr/>
            </p:nvCxnSpPr>
            <p:spPr>
              <a:xfrm>
                <a:off x="3988196" y="5459603"/>
                <a:ext cx="0" cy="42654"/>
              </a:xfrm>
              <a:prstGeom prst="line">
                <a:avLst/>
              </a:prstGeom>
              <a:noFill/>
              <a:ln w="12700" cap="flat" cmpd="sng" algn="ctr">
                <a:solidFill>
                  <a:schemeClr val="tx1"/>
                </a:solidFill>
                <a:prstDash val="solid"/>
              </a:ln>
              <a:effectLst/>
            </p:spPr>
          </p:cxnSp>
          <p:cxnSp>
            <p:nvCxnSpPr>
              <p:cNvPr id="232" name="Straight Connector 231"/>
              <p:cNvCxnSpPr/>
              <p:nvPr/>
            </p:nvCxnSpPr>
            <p:spPr>
              <a:xfrm>
                <a:off x="4359671" y="5459603"/>
                <a:ext cx="0" cy="42654"/>
              </a:xfrm>
              <a:prstGeom prst="line">
                <a:avLst/>
              </a:prstGeom>
              <a:noFill/>
              <a:ln w="12700" cap="flat" cmpd="sng" algn="ctr">
                <a:solidFill>
                  <a:schemeClr val="tx1"/>
                </a:solidFill>
                <a:prstDash val="solid"/>
              </a:ln>
              <a:effectLst/>
            </p:spPr>
          </p:cxnSp>
          <p:cxnSp>
            <p:nvCxnSpPr>
              <p:cNvPr id="233" name="Straight Connector 232"/>
              <p:cNvCxnSpPr/>
              <p:nvPr/>
            </p:nvCxnSpPr>
            <p:spPr>
              <a:xfrm>
                <a:off x="4731146" y="5459603"/>
                <a:ext cx="0" cy="42654"/>
              </a:xfrm>
              <a:prstGeom prst="line">
                <a:avLst/>
              </a:prstGeom>
              <a:noFill/>
              <a:ln w="12700" cap="flat" cmpd="sng" algn="ctr">
                <a:solidFill>
                  <a:schemeClr val="tx1"/>
                </a:solidFill>
                <a:prstDash val="solid"/>
              </a:ln>
              <a:effectLst/>
            </p:spPr>
          </p:cxnSp>
          <p:cxnSp>
            <p:nvCxnSpPr>
              <p:cNvPr id="234" name="Straight Connector 233"/>
              <p:cNvCxnSpPr/>
              <p:nvPr/>
            </p:nvCxnSpPr>
            <p:spPr>
              <a:xfrm>
                <a:off x="5102621" y="5459603"/>
                <a:ext cx="0" cy="42654"/>
              </a:xfrm>
              <a:prstGeom prst="line">
                <a:avLst/>
              </a:prstGeom>
              <a:noFill/>
              <a:ln w="12700" cap="flat" cmpd="sng" algn="ctr">
                <a:solidFill>
                  <a:schemeClr val="tx1"/>
                </a:solidFill>
                <a:prstDash val="solid"/>
              </a:ln>
              <a:effectLst/>
            </p:spPr>
          </p:cxnSp>
        </p:grpSp>
        <p:sp>
          <p:nvSpPr>
            <p:cNvPr id="37" name="TextBox 36"/>
            <p:cNvSpPr txBox="1"/>
            <p:nvPr/>
          </p:nvSpPr>
          <p:spPr>
            <a:xfrm>
              <a:off x="2665285" y="5680539"/>
              <a:ext cx="886782" cy="246221"/>
            </a:xfrm>
            <a:prstGeom prst="rect">
              <a:avLst/>
            </a:prstGeom>
            <a:noFill/>
          </p:spPr>
          <p:txBody>
            <a:bodyPr wrap="none" rtlCol="0">
              <a:spAutoFit/>
            </a:bodyPr>
            <a:lstStyle/>
            <a:p>
              <a:pPr algn="ctr"/>
              <a:r>
                <a:rPr lang="en-GB" sz="1000" b="1" dirty="0" smtClean="0"/>
                <a:t>Study week</a:t>
              </a:r>
              <a:endParaRPr lang="en-GB" sz="1000" b="1" dirty="0"/>
            </a:p>
          </p:txBody>
        </p:sp>
        <p:sp>
          <p:nvSpPr>
            <p:cNvPr id="38" name="TextBox 37"/>
            <p:cNvSpPr txBox="1"/>
            <p:nvPr/>
          </p:nvSpPr>
          <p:spPr>
            <a:xfrm>
              <a:off x="1017065" y="5476872"/>
              <a:ext cx="255199" cy="246221"/>
            </a:xfrm>
            <a:prstGeom prst="rect">
              <a:avLst/>
            </a:prstGeom>
            <a:noFill/>
          </p:spPr>
          <p:txBody>
            <a:bodyPr wrap="none" rtlCol="0">
              <a:spAutoFit/>
            </a:bodyPr>
            <a:lstStyle/>
            <a:p>
              <a:pPr algn="ctr"/>
              <a:r>
                <a:rPr lang="en-GB" sz="1000" b="1" dirty="0" smtClean="0"/>
                <a:t>1</a:t>
              </a:r>
              <a:endParaRPr lang="en-GB" sz="1000" b="1" dirty="0"/>
            </a:p>
          </p:txBody>
        </p:sp>
        <p:sp>
          <p:nvSpPr>
            <p:cNvPr id="39" name="TextBox 38"/>
            <p:cNvSpPr txBox="1"/>
            <p:nvPr/>
          </p:nvSpPr>
          <p:spPr>
            <a:xfrm>
              <a:off x="1389171" y="5476872"/>
              <a:ext cx="255199" cy="246221"/>
            </a:xfrm>
            <a:prstGeom prst="rect">
              <a:avLst/>
            </a:prstGeom>
            <a:noFill/>
          </p:spPr>
          <p:txBody>
            <a:bodyPr wrap="none" rtlCol="0">
              <a:spAutoFit/>
            </a:bodyPr>
            <a:lstStyle/>
            <a:p>
              <a:pPr algn="ctr"/>
              <a:r>
                <a:rPr lang="en-GB" sz="1000" b="1" dirty="0" smtClean="0"/>
                <a:t>2</a:t>
              </a:r>
              <a:endParaRPr lang="en-GB" sz="1000" b="1" dirty="0"/>
            </a:p>
          </p:txBody>
        </p:sp>
        <p:sp>
          <p:nvSpPr>
            <p:cNvPr id="43" name="TextBox 42"/>
            <p:cNvSpPr txBox="1"/>
            <p:nvPr/>
          </p:nvSpPr>
          <p:spPr>
            <a:xfrm>
              <a:off x="1761277" y="5476872"/>
              <a:ext cx="255199" cy="246221"/>
            </a:xfrm>
            <a:prstGeom prst="rect">
              <a:avLst/>
            </a:prstGeom>
            <a:noFill/>
          </p:spPr>
          <p:txBody>
            <a:bodyPr wrap="none" rtlCol="0">
              <a:spAutoFit/>
            </a:bodyPr>
            <a:lstStyle/>
            <a:p>
              <a:pPr algn="ctr"/>
              <a:r>
                <a:rPr lang="en-GB" sz="1000" b="1" dirty="0" smtClean="0"/>
                <a:t>3</a:t>
              </a:r>
              <a:endParaRPr lang="en-GB" sz="1000" b="1" dirty="0"/>
            </a:p>
          </p:txBody>
        </p:sp>
        <p:sp>
          <p:nvSpPr>
            <p:cNvPr id="44" name="TextBox 43"/>
            <p:cNvSpPr txBox="1"/>
            <p:nvPr/>
          </p:nvSpPr>
          <p:spPr>
            <a:xfrm>
              <a:off x="2133383" y="5476872"/>
              <a:ext cx="255199" cy="246221"/>
            </a:xfrm>
            <a:prstGeom prst="rect">
              <a:avLst/>
            </a:prstGeom>
            <a:noFill/>
          </p:spPr>
          <p:txBody>
            <a:bodyPr wrap="none" rtlCol="0">
              <a:spAutoFit/>
            </a:bodyPr>
            <a:lstStyle/>
            <a:p>
              <a:pPr algn="ctr"/>
              <a:r>
                <a:rPr lang="en-GB" sz="1000" b="1" dirty="0" smtClean="0"/>
                <a:t>4</a:t>
              </a:r>
              <a:endParaRPr lang="en-GB" sz="1000" b="1" dirty="0"/>
            </a:p>
          </p:txBody>
        </p:sp>
        <p:sp>
          <p:nvSpPr>
            <p:cNvPr id="45" name="TextBox 44"/>
            <p:cNvSpPr txBox="1"/>
            <p:nvPr/>
          </p:nvSpPr>
          <p:spPr>
            <a:xfrm>
              <a:off x="2505489" y="5476872"/>
              <a:ext cx="255199" cy="246221"/>
            </a:xfrm>
            <a:prstGeom prst="rect">
              <a:avLst/>
            </a:prstGeom>
            <a:noFill/>
          </p:spPr>
          <p:txBody>
            <a:bodyPr wrap="none" rtlCol="0">
              <a:spAutoFit/>
            </a:bodyPr>
            <a:lstStyle/>
            <a:p>
              <a:pPr algn="ctr"/>
              <a:r>
                <a:rPr lang="en-GB" sz="1000" b="1" dirty="0" smtClean="0"/>
                <a:t>5</a:t>
              </a:r>
              <a:endParaRPr lang="en-GB" sz="1000" b="1" dirty="0"/>
            </a:p>
          </p:txBody>
        </p:sp>
        <p:sp>
          <p:nvSpPr>
            <p:cNvPr id="46" name="TextBox 45"/>
            <p:cNvSpPr txBox="1"/>
            <p:nvPr/>
          </p:nvSpPr>
          <p:spPr>
            <a:xfrm>
              <a:off x="2877595" y="5476872"/>
              <a:ext cx="255199" cy="246221"/>
            </a:xfrm>
            <a:prstGeom prst="rect">
              <a:avLst/>
            </a:prstGeom>
            <a:noFill/>
          </p:spPr>
          <p:txBody>
            <a:bodyPr wrap="none" rtlCol="0">
              <a:spAutoFit/>
            </a:bodyPr>
            <a:lstStyle/>
            <a:p>
              <a:pPr algn="ctr"/>
              <a:r>
                <a:rPr lang="en-GB" sz="1000" b="1" dirty="0" smtClean="0"/>
                <a:t>6</a:t>
              </a:r>
              <a:endParaRPr lang="en-GB" sz="1000" b="1" dirty="0"/>
            </a:p>
          </p:txBody>
        </p:sp>
        <p:sp>
          <p:nvSpPr>
            <p:cNvPr id="50" name="TextBox 49"/>
            <p:cNvSpPr txBox="1"/>
            <p:nvPr/>
          </p:nvSpPr>
          <p:spPr>
            <a:xfrm>
              <a:off x="3243763" y="5476872"/>
              <a:ext cx="255199" cy="246221"/>
            </a:xfrm>
            <a:prstGeom prst="rect">
              <a:avLst/>
            </a:prstGeom>
            <a:noFill/>
          </p:spPr>
          <p:txBody>
            <a:bodyPr wrap="none" rtlCol="0">
              <a:spAutoFit/>
            </a:bodyPr>
            <a:lstStyle/>
            <a:p>
              <a:pPr algn="ctr"/>
              <a:r>
                <a:rPr lang="en-GB" sz="1000" b="1" dirty="0" smtClean="0"/>
                <a:t>7</a:t>
              </a:r>
              <a:endParaRPr lang="en-GB" sz="1000" b="1" dirty="0"/>
            </a:p>
          </p:txBody>
        </p:sp>
        <p:sp>
          <p:nvSpPr>
            <p:cNvPr id="51" name="TextBox 50"/>
            <p:cNvSpPr txBox="1"/>
            <p:nvPr/>
          </p:nvSpPr>
          <p:spPr>
            <a:xfrm>
              <a:off x="3609931" y="5476872"/>
              <a:ext cx="255199" cy="246221"/>
            </a:xfrm>
            <a:prstGeom prst="rect">
              <a:avLst/>
            </a:prstGeom>
            <a:noFill/>
          </p:spPr>
          <p:txBody>
            <a:bodyPr wrap="none" rtlCol="0">
              <a:spAutoFit/>
            </a:bodyPr>
            <a:lstStyle/>
            <a:p>
              <a:pPr algn="ctr"/>
              <a:r>
                <a:rPr lang="en-GB" sz="1000" b="1" dirty="0" smtClean="0"/>
                <a:t>8</a:t>
              </a:r>
              <a:endParaRPr lang="en-GB" sz="1000" b="1" dirty="0"/>
            </a:p>
          </p:txBody>
        </p:sp>
        <p:sp>
          <p:nvSpPr>
            <p:cNvPr id="52" name="TextBox 51"/>
            <p:cNvSpPr txBox="1"/>
            <p:nvPr/>
          </p:nvSpPr>
          <p:spPr>
            <a:xfrm>
              <a:off x="3982037" y="5476872"/>
              <a:ext cx="255199" cy="246221"/>
            </a:xfrm>
            <a:prstGeom prst="rect">
              <a:avLst/>
            </a:prstGeom>
            <a:noFill/>
          </p:spPr>
          <p:txBody>
            <a:bodyPr wrap="none" rtlCol="0">
              <a:spAutoFit/>
            </a:bodyPr>
            <a:lstStyle/>
            <a:p>
              <a:pPr algn="ctr"/>
              <a:r>
                <a:rPr lang="en-GB" sz="1000" b="1" dirty="0" smtClean="0"/>
                <a:t>9</a:t>
              </a:r>
              <a:endParaRPr lang="en-GB" sz="1000" b="1" dirty="0"/>
            </a:p>
          </p:txBody>
        </p:sp>
        <p:sp>
          <p:nvSpPr>
            <p:cNvPr id="53" name="TextBox 52"/>
            <p:cNvSpPr txBox="1"/>
            <p:nvPr/>
          </p:nvSpPr>
          <p:spPr>
            <a:xfrm>
              <a:off x="4318877" y="5476872"/>
              <a:ext cx="325731" cy="246221"/>
            </a:xfrm>
            <a:prstGeom prst="rect">
              <a:avLst/>
            </a:prstGeom>
            <a:noFill/>
          </p:spPr>
          <p:txBody>
            <a:bodyPr wrap="none" rtlCol="0">
              <a:spAutoFit/>
            </a:bodyPr>
            <a:lstStyle/>
            <a:p>
              <a:pPr algn="ctr"/>
              <a:r>
                <a:rPr lang="en-GB" sz="1000" b="1" dirty="0" smtClean="0"/>
                <a:t>10</a:t>
              </a:r>
              <a:endParaRPr lang="en-GB" sz="1000" b="1" dirty="0"/>
            </a:p>
          </p:txBody>
        </p:sp>
        <p:sp>
          <p:nvSpPr>
            <p:cNvPr id="54" name="TextBox 53"/>
            <p:cNvSpPr txBox="1"/>
            <p:nvPr/>
          </p:nvSpPr>
          <p:spPr>
            <a:xfrm>
              <a:off x="4690983" y="5476872"/>
              <a:ext cx="325731" cy="246221"/>
            </a:xfrm>
            <a:prstGeom prst="rect">
              <a:avLst/>
            </a:prstGeom>
            <a:noFill/>
          </p:spPr>
          <p:txBody>
            <a:bodyPr wrap="none" rtlCol="0">
              <a:spAutoFit/>
            </a:bodyPr>
            <a:lstStyle/>
            <a:p>
              <a:pPr algn="ctr"/>
              <a:r>
                <a:rPr lang="en-GB" sz="1000" b="1" dirty="0" smtClean="0"/>
                <a:t>11</a:t>
              </a:r>
              <a:endParaRPr lang="en-GB" sz="1000" b="1" dirty="0"/>
            </a:p>
          </p:txBody>
        </p:sp>
        <p:sp>
          <p:nvSpPr>
            <p:cNvPr id="55" name="TextBox 54"/>
            <p:cNvSpPr txBox="1"/>
            <p:nvPr/>
          </p:nvSpPr>
          <p:spPr>
            <a:xfrm>
              <a:off x="5063089" y="5476872"/>
              <a:ext cx="325731" cy="246221"/>
            </a:xfrm>
            <a:prstGeom prst="rect">
              <a:avLst/>
            </a:prstGeom>
            <a:noFill/>
          </p:spPr>
          <p:txBody>
            <a:bodyPr wrap="none" rtlCol="0">
              <a:spAutoFit/>
            </a:bodyPr>
            <a:lstStyle/>
            <a:p>
              <a:pPr algn="ctr"/>
              <a:r>
                <a:rPr lang="en-GB" sz="1000" b="1" dirty="0" smtClean="0"/>
                <a:t>12</a:t>
              </a:r>
              <a:endParaRPr lang="en-GB" sz="1000" b="1" dirty="0"/>
            </a:p>
          </p:txBody>
        </p:sp>
        <p:sp>
          <p:nvSpPr>
            <p:cNvPr id="56" name="Freeform 2"/>
            <p:cNvSpPr>
              <a:spLocks/>
            </p:cNvSpPr>
            <p:nvPr/>
          </p:nvSpPr>
          <p:spPr bwMode="auto">
            <a:xfrm>
              <a:off x="988635" y="3407063"/>
              <a:ext cx="4233905" cy="1429548"/>
            </a:xfrm>
            <a:custGeom>
              <a:avLst/>
              <a:gdLst>
                <a:gd name="T0" fmla="*/ 334 w 334"/>
                <a:gd name="T1" fmla="*/ 115 h 115"/>
                <a:gd name="T2" fmla="*/ 310 w 334"/>
                <a:gd name="T3" fmla="*/ 101 h 115"/>
                <a:gd name="T4" fmla="*/ 281 w 334"/>
                <a:gd name="T5" fmla="*/ 105 h 115"/>
                <a:gd name="T6" fmla="*/ 252 w 334"/>
                <a:gd name="T7" fmla="*/ 105 h 115"/>
                <a:gd name="T8" fmla="*/ 223 w 334"/>
                <a:gd name="T9" fmla="*/ 100 h 115"/>
                <a:gd name="T10" fmla="*/ 193 w 334"/>
                <a:gd name="T11" fmla="*/ 102 h 115"/>
                <a:gd name="T12" fmla="*/ 165 w 334"/>
                <a:gd name="T13" fmla="*/ 85 h 115"/>
                <a:gd name="T14" fmla="*/ 135 w 334"/>
                <a:gd name="T15" fmla="*/ 98 h 115"/>
                <a:gd name="T16" fmla="*/ 106 w 334"/>
                <a:gd name="T17" fmla="*/ 75 h 115"/>
                <a:gd name="T18" fmla="*/ 77 w 334"/>
                <a:gd name="T19" fmla="*/ 76 h 115"/>
                <a:gd name="T20" fmla="*/ 48 w 334"/>
                <a:gd name="T21" fmla="*/ 52 h 115"/>
                <a:gd name="T22" fmla="*/ 19 w 334"/>
                <a:gd name="T23" fmla="*/ 41 h 115"/>
                <a:gd name="T24" fmla="*/ 0 w 334"/>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115">
                  <a:moveTo>
                    <a:pt x="334" y="115"/>
                  </a:moveTo>
                  <a:lnTo>
                    <a:pt x="310" y="101"/>
                  </a:lnTo>
                  <a:lnTo>
                    <a:pt x="281" y="105"/>
                  </a:lnTo>
                  <a:lnTo>
                    <a:pt x="252" y="105"/>
                  </a:lnTo>
                  <a:lnTo>
                    <a:pt x="223" y="100"/>
                  </a:lnTo>
                  <a:lnTo>
                    <a:pt x="193" y="102"/>
                  </a:lnTo>
                  <a:lnTo>
                    <a:pt x="165" y="85"/>
                  </a:lnTo>
                  <a:lnTo>
                    <a:pt x="135" y="98"/>
                  </a:lnTo>
                  <a:lnTo>
                    <a:pt x="106" y="75"/>
                  </a:lnTo>
                  <a:lnTo>
                    <a:pt x="77" y="76"/>
                  </a:lnTo>
                  <a:lnTo>
                    <a:pt x="48" y="52"/>
                  </a:lnTo>
                  <a:lnTo>
                    <a:pt x="19" y="41"/>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 name="Freeform 3"/>
            <p:cNvSpPr>
              <a:spLocks/>
            </p:cNvSpPr>
            <p:nvPr/>
          </p:nvSpPr>
          <p:spPr bwMode="auto">
            <a:xfrm>
              <a:off x="1001311" y="3419494"/>
              <a:ext cx="4183200" cy="1218224"/>
            </a:xfrm>
            <a:custGeom>
              <a:avLst/>
              <a:gdLst>
                <a:gd name="T0" fmla="*/ 330 w 330"/>
                <a:gd name="T1" fmla="*/ 93 h 98"/>
                <a:gd name="T2" fmla="*/ 306 w 330"/>
                <a:gd name="T3" fmla="*/ 83 h 98"/>
                <a:gd name="T4" fmla="*/ 277 w 330"/>
                <a:gd name="T5" fmla="*/ 98 h 98"/>
                <a:gd name="T6" fmla="*/ 248 w 330"/>
                <a:gd name="T7" fmla="*/ 91 h 98"/>
                <a:gd name="T8" fmla="*/ 219 w 330"/>
                <a:gd name="T9" fmla="*/ 89 h 98"/>
                <a:gd name="T10" fmla="*/ 190 w 330"/>
                <a:gd name="T11" fmla="*/ 80 h 98"/>
                <a:gd name="T12" fmla="*/ 160 w 330"/>
                <a:gd name="T13" fmla="*/ 85 h 98"/>
                <a:gd name="T14" fmla="*/ 131 w 330"/>
                <a:gd name="T15" fmla="*/ 83 h 98"/>
                <a:gd name="T16" fmla="*/ 103 w 330"/>
                <a:gd name="T17" fmla="*/ 80 h 98"/>
                <a:gd name="T18" fmla="*/ 73 w 330"/>
                <a:gd name="T19" fmla="*/ 84 h 98"/>
                <a:gd name="T20" fmla="*/ 15 w 330"/>
                <a:gd name="T21" fmla="*/ 43 h 98"/>
                <a:gd name="T22" fmla="*/ 0 w 330"/>
                <a:gd name="T2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98">
                  <a:moveTo>
                    <a:pt x="330" y="93"/>
                  </a:moveTo>
                  <a:lnTo>
                    <a:pt x="306" y="83"/>
                  </a:lnTo>
                  <a:lnTo>
                    <a:pt x="277" y="98"/>
                  </a:lnTo>
                  <a:lnTo>
                    <a:pt x="248" y="91"/>
                  </a:lnTo>
                  <a:lnTo>
                    <a:pt x="219" y="89"/>
                  </a:lnTo>
                  <a:lnTo>
                    <a:pt x="190" y="80"/>
                  </a:lnTo>
                  <a:lnTo>
                    <a:pt x="160" y="85"/>
                  </a:lnTo>
                  <a:lnTo>
                    <a:pt x="131" y="83"/>
                  </a:lnTo>
                  <a:lnTo>
                    <a:pt x="103" y="80"/>
                  </a:lnTo>
                  <a:lnTo>
                    <a:pt x="73" y="84"/>
                  </a:lnTo>
                  <a:lnTo>
                    <a:pt x="15" y="43"/>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 name="TextBox 59"/>
            <p:cNvSpPr txBox="1"/>
            <p:nvPr/>
          </p:nvSpPr>
          <p:spPr>
            <a:xfrm>
              <a:off x="3147540" y="2795083"/>
              <a:ext cx="2191626" cy="553998"/>
            </a:xfrm>
            <a:prstGeom prst="rect">
              <a:avLst/>
            </a:prstGeom>
            <a:noFill/>
          </p:spPr>
          <p:txBody>
            <a:bodyPr wrap="none" rtlCol="0">
              <a:spAutoFit/>
            </a:bodyPr>
            <a:lstStyle/>
            <a:p>
              <a:r>
                <a:rPr lang="en-GB" sz="1000" b="1" dirty="0" smtClean="0"/>
                <a:t>Placebo </a:t>
              </a:r>
              <a:r>
                <a:rPr lang="en-GB" sz="1000" b="1" dirty="0"/>
                <a:t>(</a:t>
              </a:r>
              <a:r>
                <a:rPr lang="en-GB" sz="1000" b="1" dirty="0" smtClean="0"/>
                <a:t>n=45)</a:t>
              </a:r>
            </a:p>
            <a:p>
              <a:r>
                <a:rPr lang="en-GB" sz="1000" b="1" dirty="0" smtClean="0"/>
                <a:t>Telotristat etiprate 250 mg (n=45)</a:t>
              </a:r>
            </a:p>
            <a:p>
              <a:r>
                <a:rPr lang="en-GB" sz="1000" b="1" dirty="0" smtClean="0"/>
                <a:t>Telotristat etiprate 500 mg (n=45)</a:t>
              </a:r>
              <a:endParaRPr lang="en-GB" sz="1000" b="1" dirty="0"/>
            </a:p>
          </p:txBody>
        </p:sp>
        <p:sp>
          <p:nvSpPr>
            <p:cNvPr id="61" name="TextBox 60"/>
            <p:cNvSpPr txBox="1"/>
            <p:nvPr/>
          </p:nvSpPr>
          <p:spPr>
            <a:xfrm>
              <a:off x="3122694" y="3316390"/>
              <a:ext cx="2037737" cy="369332"/>
            </a:xfrm>
            <a:prstGeom prst="rect">
              <a:avLst/>
            </a:prstGeom>
            <a:noFill/>
          </p:spPr>
          <p:txBody>
            <a:bodyPr wrap="none" rtlCol="0">
              <a:spAutoFit/>
            </a:bodyPr>
            <a:lstStyle/>
            <a:p>
              <a:pPr algn="ctr"/>
              <a:r>
                <a:rPr lang="en-GB" sz="900" b="1" dirty="0" smtClean="0"/>
                <a:t>All patients continue SSA therapy</a:t>
              </a:r>
              <a:br>
                <a:rPr lang="en-GB" sz="900" b="1" dirty="0" smtClean="0"/>
              </a:br>
              <a:r>
                <a:rPr lang="en-GB" sz="900" b="1" dirty="0" smtClean="0"/>
                <a:t>throughout study period</a:t>
              </a:r>
              <a:endParaRPr lang="en-GB" sz="900" b="1" dirty="0"/>
            </a:p>
          </p:txBody>
        </p:sp>
        <p:sp>
          <p:nvSpPr>
            <p:cNvPr id="62" name="Freeform 4"/>
            <p:cNvSpPr>
              <a:spLocks/>
            </p:cNvSpPr>
            <p:nvPr/>
          </p:nvSpPr>
          <p:spPr bwMode="auto">
            <a:xfrm>
              <a:off x="988635" y="3407063"/>
              <a:ext cx="4157847" cy="658835"/>
            </a:xfrm>
            <a:custGeom>
              <a:avLst/>
              <a:gdLst>
                <a:gd name="T0" fmla="*/ 328 w 328"/>
                <a:gd name="T1" fmla="*/ 48 h 53"/>
                <a:gd name="T2" fmla="*/ 275 w 328"/>
                <a:gd name="T3" fmla="*/ 44 h 53"/>
                <a:gd name="T4" fmla="*/ 246 w 328"/>
                <a:gd name="T5" fmla="*/ 53 h 53"/>
                <a:gd name="T6" fmla="*/ 217 w 328"/>
                <a:gd name="T7" fmla="*/ 40 h 53"/>
                <a:gd name="T8" fmla="*/ 188 w 328"/>
                <a:gd name="T9" fmla="*/ 44 h 53"/>
                <a:gd name="T10" fmla="*/ 158 w 328"/>
                <a:gd name="T11" fmla="*/ 38 h 53"/>
                <a:gd name="T12" fmla="*/ 129 w 328"/>
                <a:gd name="T13" fmla="*/ 40 h 53"/>
                <a:gd name="T14" fmla="*/ 101 w 328"/>
                <a:gd name="T15" fmla="*/ 41 h 53"/>
                <a:gd name="T16" fmla="*/ 71 w 328"/>
                <a:gd name="T17" fmla="*/ 25 h 53"/>
                <a:gd name="T18" fmla="*/ 42 w 328"/>
                <a:gd name="T19" fmla="*/ 30 h 53"/>
                <a:gd name="T20" fmla="*/ 13 w 328"/>
                <a:gd name="T21" fmla="*/ 16 h 53"/>
                <a:gd name="T22" fmla="*/ 0 w 328"/>
                <a:gd name="T23" fmla="*/ 0 h 53"/>
                <a:gd name="connsiteX0" fmla="*/ 10000 w 10000"/>
                <a:gd name="connsiteY0" fmla="*/ 9057 h 10000"/>
                <a:gd name="connsiteX1" fmla="*/ 8384 w 10000"/>
                <a:gd name="connsiteY1" fmla="*/ 8302 h 10000"/>
                <a:gd name="connsiteX2" fmla="*/ 7500 w 10000"/>
                <a:gd name="connsiteY2" fmla="*/ 10000 h 10000"/>
                <a:gd name="connsiteX3" fmla="*/ 6616 w 10000"/>
                <a:gd name="connsiteY3" fmla="*/ 7547 h 10000"/>
                <a:gd name="connsiteX4" fmla="*/ 5732 w 10000"/>
                <a:gd name="connsiteY4" fmla="*/ 8302 h 10000"/>
                <a:gd name="connsiteX5" fmla="*/ 4817 w 10000"/>
                <a:gd name="connsiteY5" fmla="*/ 7170 h 10000"/>
                <a:gd name="connsiteX6" fmla="*/ 3933 w 10000"/>
                <a:gd name="connsiteY6" fmla="*/ 7402 h 10000"/>
                <a:gd name="connsiteX7" fmla="*/ 3079 w 10000"/>
                <a:gd name="connsiteY7" fmla="*/ 7736 h 10000"/>
                <a:gd name="connsiteX8" fmla="*/ 2165 w 10000"/>
                <a:gd name="connsiteY8" fmla="*/ 4717 h 10000"/>
                <a:gd name="connsiteX9" fmla="*/ 1280 w 10000"/>
                <a:gd name="connsiteY9" fmla="*/ 5660 h 10000"/>
                <a:gd name="connsiteX10" fmla="*/ 396 w 10000"/>
                <a:gd name="connsiteY10" fmla="*/ 3019 h 10000"/>
                <a:gd name="connsiteX11" fmla="*/ 0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10000" y="9057"/>
                  </a:moveTo>
                  <a:lnTo>
                    <a:pt x="8384" y="8302"/>
                  </a:lnTo>
                  <a:lnTo>
                    <a:pt x="7500" y="10000"/>
                  </a:lnTo>
                  <a:lnTo>
                    <a:pt x="6616" y="7547"/>
                  </a:lnTo>
                  <a:lnTo>
                    <a:pt x="5732" y="8302"/>
                  </a:lnTo>
                  <a:lnTo>
                    <a:pt x="4817" y="7170"/>
                  </a:lnTo>
                  <a:lnTo>
                    <a:pt x="3933" y="7402"/>
                  </a:lnTo>
                  <a:lnTo>
                    <a:pt x="3079" y="7736"/>
                  </a:lnTo>
                  <a:lnTo>
                    <a:pt x="2165" y="4717"/>
                  </a:lnTo>
                  <a:lnTo>
                    <a:pt x="1280" y="5660"/>
                  </a:lnTo>
                  <a:lnTo>
                    <a:pt x="396" y="3019"/>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grpSp>
          <p:nvGrpSpPr>
            <p:cNvPr id="63" name="Group 62"/>
            <p:cNvGrpSpPr/>
            <p:nvPr/>
          </p:nvGrpSpPr>
          <p:grpSpPr>
            <a:xfrm>
              <a:off x="5177713" y="4177070"/>
              <a:ext cx="45719" cy="792644"/>
              <a:chOff x="1006907" y="3440818"/>
              <a:chExt cx="45719" cy="295662"/>
            </a:xfrm>
          </p:grpSpPr>
          <p:cxnSp>
            <p:nvCxnSpPr>
              <p:cNvPr id="189" name="Straight Connector 188"/>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215532" y="4393645"/>
              <a:ext cx="45719" cy="879835"/>
              <a:chOff x="1006907" y="3440818"/>
              <a:chExt cx="45719" cy="295662"/>
            </a:xfrm>
          </p:grpSpPr>
          <p:cxnSp>
            <p:nvCxnSpPr>
              <p:cNvPr id="186" name="Straight Connector 185"/>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920224" y="4304561"/>
              <a:ext cx="45719" cy="749860"/>
              <a:chOff x="4800304" y="4304561"/>
              <a:chExt cx="45719" cy="749860"/>
            </a:xfrm>
          </p:grpSpPr>
          <p:cxnSp>
            <p:nvCxnSpPr>
              <p:cNvPr id="183" name="Straight Connector 182"/>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874528" y="4066429"/>
              <a:ext cx="45719" cy="779854"/>
              <a:chOff x="4800304" y="4304561"/>
              <a:chExt cx="45719" cy="749860"/>
            </a:xfrm>
          </p:grpSpPr>
          <p:cxnSp>
            <p:nvCxnSpPr>
              <p:cNvPr id="180" name="Straight Connector 179"/>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4540389" y="4375497"/>
              <a:ext cx="45719" cy="697370"/>
              <a:chOff x="4800304" y="4304561"/>
              <a:chExt cx="45719" cy="749860"/>
            </a:xfrm>
          </p:grpSpPr>
          <p:cxnSp>
            <p:nvCxnSpPr>
              <p:cNvPr id="177" name="Straight Connector 176"/>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496915" y="4304563"/>
              <a:ext cx="45719" cy="674874"/>
              <a:chOff x="4800304" y="4304561"/>
              <a:chExt cx="45719" cy="749860"/>
            </a:xfrm>
          </p:grpSpPr>
          <p:cxnSp>
            <p:nvCxnSpPr>
              <p:cNvPr id="174" name="Straight Connector 173"/>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181638" y="4332524"/>
              <a:ext cx="45719" cy="787353"/>
              <a:chOff x="4800304" y="4304561"/>
              <a:chExt cx="45719" cy="749860"/>
            </a:xfrm>
          </p:grpSpPr>
          <p:cxnSp>
            <p:nvCxnSpPr>
              <p:cNvPr id="171" name="Straight Connector 170"/>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141563" y="4261596"/>
              <a:ext cx="45719" cy="607387"/>
              <a:chOff x="4800304" y="4304561"/>
              <a:chExt cx="45719" cy="749860"/>
            </a:xfrm>
          </p:grpSpPr>
          <p:cxnSp>
            <p:nvCxnSpPr>
              <p:cNvPr id="168" name="Straight Connector 167"/>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805934" y="4328946"/>
              <a:ext cx="45719" cy="652378"/>
              <a:chOff x="4800304" y="4304561"/>
              <a:chExt cx="45719" cy="749860"/>
            </a:xfrm>
          </p:grpSpPr>
          <p:cxnSp>
            <p:nvCxnSpPr>
              <p:cNvPr id="165" name="Straight Connector 164"/>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3765859" y="4302203"/>
              <a:ext cx="45719" cy="532401"/>
              <a:chOff x="4800304" y="4304561"/>
              <a:chExt cx="45719" cy="749860"/>
            </a:xfrm>
          </p:grpSpPr>
          <p:cxnSp>
            <p:nvCxnSpPr>
              <p:cNvPr id="162" name="Straight Connector 161"/>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425217" y="4288387"/>
              <a:ext cx="45719" cy="779854"/>
              <a:chOff x="4800304" y="4304561"/>
              <a:chExt cx="45719" cy="749860"/>
            </a:xfrm>
          </p:grpSpPr>
          <p:cxnSp>
            <p:nvCxnSpPr>
              <p:cNvPr id="159" name="Straight Connector 158"/>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3381743" y="4095095"/>
              <a:ext cx="45719" cy="629882"/>
              <a:chOff x="4800304" y="4304561"/>
              <a:chExt cx="45719" cy="749860"/>
            </a:xfrm>
          </p:grpSpPr>
          <p:cxnSp>
            <p:nvCxnSpPr>
              <p:cNvPr id="156" name="Straight Connector 155"/>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062216" y="4079996"/>
              <a:ext cx="45719" cy="772356"/>
              <a:chOff x="4800304" y="4304561"/>
              <a:chExt cx="45719" cy="749860"/>
            </a:xfrm>
          </p:grpSpPr>
          <p:cxnSp>
            <p:nvCxnSpPr>
              <p:cNvPr id="153" name="Straight Connector 152"/>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3013273" y="4151687"/>
              <a:ext cx="45719" cy="652378"/>
              <a:chOff x="4800304" y="4304561"/>
              <a:chExt cx="45719" cy="749860"/>
            </a:xfrm>
          </p:grpSpPr>
          <p:cxnSp>
            <p:nvCxnSpPr>
              <p:cNvPr id="150" name="Straight Connector 149"/>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2684271" y="4243140"/>
              <a:ext cx="45719" cy="749860"/>
              <a:chOff x="4800304" y="4304561"/>
              <a:chExt cx="45719" cy="749860"/>
            </a:xfrm>
          </p:grpSpPr>
          <p:cxnSp>
            <p:nvCxnSpPr>
              <p:cNvPr id="147" name="Straight Connector 146"/>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2639196" y="4103025"/>
              <a:ext cx="45719" cy="682373"/>
              <a:chOff x="4800304" y="4304561"/>
              <a:chExt cx="45719" cy="749860"/>
            </a:xfrm>
          </p:grpSpPr>
          <p:cxnSp>
            <p:nvCxnSpPr>
              <p:cNvPr id="144" name="Straight Connector 143"/>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2316056" y="3975042"/>
              <a:ext cx="45719" cy="719866"/>
              <a:chOff x="4800304" y="4304561"/>
              <a:chExt cx="45719" cy="749860"/>
            </a:xfrm>
          </p:grpSpPr>
          <p:cxnSp>
            <p:nvCxnSpPr>
              <p:cNvPr id="141" name="Straight Connector 140"/>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278662" y="4103739"/>
              <a:ext cx="45719" cy="652378"/>
              <a:chOff x="4800304" y="4304561"/>
              <a:chExt cx="45719" cy="749860"/>
            </a:xfrm>
          </p:grpSpPr>
          <p:cxnSp>
            <p:nvCxnSpPr>
              <p:cNvPr id="138" name="Straight Connector 137"/>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1949917" y="4079548"/>
              <a:ext cx="45719" cy="569894"/>
              <a:chOff x="4800304" y="4304561"/>
              <a:chExt cx="45719" cy="749860"/>
            </a:xfrm>
          </p:grpSpPr>
          <p:cxnSp>
            <p:nvCxnSpPr>
              <p:cNvPr id="135" name="Straight Connector 134"/>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899694" y="4112442"/>
              <a:ext cx="45719" cy="682373"/>
              <a:chOff x="4800304" y="4304561"/>
              <a:chExt cx="45719" cy="749860"/>
            </a:xfrm>
          </p:grpSpPr>
          <p:cxnSp>
            <p:nvCxnSpPr>
              <p:cNvPr id="132" name="Straight Connector 131"/>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575361" y="3723867"/>
              <a:ext cx="45719" cy="577392"/>
              <a:chOff x="4800304" y="4304561"/>
              <a:chExt cx="45719" cy="749860"/>
            </a:xfrm>
          </p:grpSpPr>
          <p:cxnSp>
            <p:nvCxnSpPr>
              <p:cNvPr id="129" name="Straight Connector 128"/>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533041" y="3872519"/>
              <a:ext cx="45719" cy="667375"/>
              <a:chOff x="4800304" y="4304561"/>
              <a:chExt cx="45719" cy="749860"/>
            </a:xfrm>
          </p:grpSpPr>
          <p:cxnSp>
            <p:nvCxnSpPr>
              <p:cNvPr id="126" name="Straight Connector 125"/>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199383" y="3741002"/>
              <a:ext cx="45719" cy="307443"/>
              <a:chOff x="4800304" y="4304561"/>
              <a:chExt cx="45719" cy="749860"/>
            </a:xfrm>
          </p:grpSpPr>
          <p:cxnSp>
            <p:nvCxnSpPr>
              <p:cNvPr id="123" name="Straight Connector 122"/>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154550" y="3592556"/>
              <a:ext cx="45719" cy="667375"/>
              <a:chOff x="4800304" y="4304561"/>
              <a:chExt cx="45719" cy="749860"/>
            </a:xfrm>
          </p:grpSpPr>
          <p:cxnSp>
            <p:nvCxnSpPr>
              <p:cNvPr id="120" name="Straight Connector 119"/>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Isosceles Triangle 86"/>
            <p:cNvSpPr/>
            <p:nvPr/>
          </p:nvSpPr>
          <p:spPr>
            <a:xfrm>
              <a:off x="5153249" y="4536266"/>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88" name="Isosceles Triangle 87"/>
            <p:cNvSpPr/>
            <p:nvPr/>
          </p:nvSpPr>
          <p:spPr>
            <a:xfrm>
              <a:off x="4854815" y="4420003"/>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89" name="Isosceles Triangle 88"/>
            <p:cNvSpPr/>
            <p:nvPr/>
          </p:nvSpPr>
          <p:spPr>
            <a:xfrm>
              <a:off x="4480579" y="4588664"/>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0" name="Isosceles Triangle 89"/>
            <p:cNvSpPr/>
            <p:nvPr/>
          </p:nvSpPr>
          <p:spPr>
            <a:xfrm>
              <a:off x="4113132" y="4522365"/>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1" name="Isosceles Triangle 90"/>
            <p:cNvSpPr/>
            <p:nvPr/>
          </p:nvSpPr>
          <p:spPr>
            <a:xfrm>
              <a:off x="3745685" y="4475116"/>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2" name="Isosceles Triangle 91"/>
            <p:cNvSpPr/>
            <p:nvPr/>
          </p:nvSpPr>
          <p:spPr>
            <a:xfrm>
              <a:off x="3375063" y="4367542"/>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3" name="Isosceles Triangle 92"/>
            <p:cNvSpPr/>
            <p:nvPr/>
          </p:nvSpPr>
          <p:spPr>
            <a:xfrm>
              <a:off x="2994916" y="4440943"/>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4" name="Isosceles Triangle 93"/>
            <p:cNvSpPr/>
            <p:nvPr/>
          </p:nvSpPr>
          <p:spPr>
            <a:xfrm>
              <a:off x="2621119" y="4403219"/>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5" name="Isosceles Triangle 94"/>
            <p:cNvSpPr/>
            <p:nvPr/>
          </p:nvSpPr>
          <p:spPr>
            <a:xfrm>
              <a:off x="2260022" y="4378195"/>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6" name="Isosceles Triangle 95"/>
            <p:cNvSpPr/>
            <p:nvPr/>
          </p:nvSpPr>
          <p:spPr>
            <a:xfrm>
              <a:off x="1883050" y="4423021"/>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7" name="Isosceles Triangle 96"/>
            <p:cNvSpPr/>
            <p:nvPr/>
          </p:nvSpPr>
          <p:spPr>
            <a:xfrm>
              <a:off x="1506078" y="4163047"/>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8" name="Isosceles Triangle 97"/>
            <p:cNvSpPr/>
            <p:nvPr/>
          </p:nvSpPr>
          <p:spPr>
            <a:xfrm>
              <a:off x="1129106" y="3903073"/>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9" name="Rectangle 98"/>
            <p:cNvSpPr>
              <a:spLocks noChangeAspect="1"/>
            </p:cNvSpPr>
            <p:nvPr/>
          </p:nvSpPr>
          <p:spPr>
            <a:xfrm>
              <a:off x="5212481" y="4811159"/>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0" name="Rectangle 99"/>
            <p:cNvSpPr>
              <a:spLocks noChangeAspect="1"/>
            </p:cNvSpPr>
            <p:nvPr/>
          </p:nvSpPr>
          <p:spPr>
            <a:xfrm>
              <a:off x="4918557" y="4644208"/>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1" name="Rectangle 100"/>
            <p:cNvSpPr>
              <a:spLocks noChangeAspect="1"/>
            </p:cNvSpPr>
            <p:nvPr/>
          </p:nvSpPr>
          <p:spPr>
            <a:xfrm>
              <a:off x="4538917" y="468678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2" name="Rectangle 101"/>
            <p:cNvSpPr>
              <a:spLocks noChangeAspect="1"/>
            </p:cNvSpPr>
            <p:nvPr/>
          </p:nvSpPr>
          <p:spPr>
            <a:xfrm>
              <a:off x="4175944" y="468888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3" name="Rectangle 102"/>
            <p:cNvSpPr>
              <a:spLocks noChangeAspect="1"/>
            </p:cNvSpPr>
            <p:nvPr/>
          </p:nvSpPr>
          <p:spPr>
            <a:xfrm>
              <a:off x="3803447" y="4629079"/>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4" name="Rectangle 103"/>
            <p:cNvSpPr>
              <a:spLocks noChangeAspect="1"/>
            </p:cNvSpPr>
            <p:nvPr/>
          </p:nvSpPr>
          <p:spPr>
            <a:xfrm>
              <a:off x="3426188" y="464546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5" name="Rectangle 104"/>
            <p:cNvSpPr>
              <a:spLocks noChangeAspect="1"/>
            </p:cNvSpPr>
            <p:nvPr/>
          </p:nvSpPr>
          <p:spPr>
            <a:xfrm>
              <a:off x="3060834" y="4428513"/>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6" name="Rectangle 105"/>
            <p:cNvSpPr>
              <a:spLocks noChangeAspect="1"/>
            </p:cNvSpPr>
            <p:nvPr/>
          </p:nvSpPr>
          <p:spPr>
            <a:xfrm>
              <a:off x="2683575" y="4592521"/>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7" name="Rectangle 106"/>
            <p:cNvSpPr>
              <a:spLocks noChangeAspect="1"/>
            </p:cNvSpPr>
            <p:nvPr/>
          </p:nvSpPr>
          <p:spPr>
            <a:xfrm>
              <a:off x="2313463" y="4310208"/>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8" name="Rectangle 107"/>
            <p:cNvSpPr>
              <a:spLocks noChangeAspect="1"/>
            </p:cNvSpPr>
            <p:nvPr/>
          </p:nvSpPr>
          <p:spPr>
            <a:xfrm>
              <a:off x="1945765" y="4325553"/>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9" name="Rectangle 108"/>
            <p:cNvSpPr>
              <a:spLocks noChangeAspect="1"/>
            </p:cNvSpPr>
            <p:nvPr/>
          </p:nvSpPr>
          <p:spPr>
            <a:xfrm>
              <a:off x="1573226" y="401940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10" name="Rectangle 109"/>
            <p:cNvSpPr>
              <a:spLocks noChangeAspect="1"/>
            </p:cNvSpPr>
            <p:nvPr/>
          </p:nvSpPr>
          <p:spPr>
            <a:xfrm>
              <a:off x="1200687" y="3870017"/>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nvGrpSpPr>
            <p:cNvPr id="111" name="Group 110"/>
            <p:cNvGrpSpPr/>
            <p:nvPr/>
          </p:nvGrpSpPr>
          <p:grpSpPr>
            <a:xfrm>
              <a:off x="2847479" y="3200400"/>
              <a:ext cx="242374" cy="50904"/>
              <a:chOff x="2012577" y="3270558"/>
              <a:chExt cx="242374" cy="50904"/>
            </a:xfrm>
          </p:grpSpPr>
          <p:cxnSp>
            <p:nvCxnSpPr>
              <p:cNvPr id="118" name="Straight Connector 117"/>
              <p:cNvCxnSpPr/>
              <p:nvPr/>
            </p:nvCxnSpPr>
            <p:spPr>
              <a:xfrm>
                <a:off x="2012577" y="3296010"/>
                <a:ext cx="242374"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9" name="Rectangle 118"/>
              <p:cNvSpPr>
                <a:spLocks noChangeAspect="1"/>
              </p:cNvSpPr>
              <p:nvPr/>
            </p:nvSpPr>
            <p:spPr>
              <a:xfrm>
                <a:off x="2108312" y="3270558"/>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12" name="Group 111"/>
            <p:cNvGrpSpPr/>
            <p:nvPr/>
          </p:nvGrpSpPr>
          <p:grpSpPr>
            <a:xfrm>
              <a:off x="2847479" y="3048000"/>
              <a:ext cx="242374" cy="74190"/>
              <a:chOff x="1981220" y="3118158"/>
              <a:chExt cx="242374" cy="74190"/>
            </a:xfrm>
          </p:grpSpPr>
          <p:cxnSp>
            <p:nvCxnSpPr>
              <p:cNvPr id="116" name="Straight Connector 115"/>
              <p:cNvCxnSpPr/>
              <p:nvPr/>
            </p:nvCxnSpPr>
            <p:spPr>
              <a:xfrm>
                <a:off x="1981220" y="3155253"/>
                <a:ext cx="242374" cy="0"/>
              </a:xfrm>
              <a:prstGeom prst="line">
                <a:avLst/>
              </a:pr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7" name="Isosceles Triangle 116"/>
              <p:cNvSpPr/>
              <p:nvPr/>
            </p:nvSpPr>
            <p:spPr>
              <a:xfrm>
                <a:off x="2059377" y="3118158"/>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13" name="Group 112"/>
            <p:cNvGrpSpPr/>
            <p:nvPr/>
          </p:nvGrpSpPr>
          <p:grpSpPr>
            <a:xfrm>
              <a:off x="2847479" y="2886749"/>
              <a:ext cx="242374" cy="72238"/>
              <a:chOff x="2046910" y="2956907"/>
              <a:chExt cx="242374" cy="72238"/>
            </a:xfrm>
          </p:grpSpPr>
          <p:cxnSp>
            <p:nvCxnSpPr>
              <p:cNvPr id="114" name="Straight Connector 113"/>
              <p:cNvCxnSpPr/>
              <p:nvPr/>
            </p:nvCxnSpPr>
            <p:spPr>
              <a:xfrm>
                <a:off x="2046910" y="2993026"/>
                <a:ext cx="242374" cy="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5" name="Oval 114"/>
              <p:cNvSpPr>
                <a:spLocks noChangeAspect="1"/>
              </p:cNvSpPr>
              <p:nvPr/>
            </p:nvSpPr>
            <p:spPr>
              <a:xfrm>
                <a:off x="2131978" y="2956907"/>
                <a:ext cx="72238" cy="72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spTree>
    <p:extLst>
      <p:ext uri="{BB962C8B-B14F-4D97-AF65-F5344CB8AC3E}">
        <p14:creationId xmlns:p14="http://schemas.microsoft.com/office/powerpoint/2010/main" xmlns="" val="155584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37LBA: </a:t>
            </a:r>
            <a:r>
              <a:rPr lang="en-GB" sz="1800" dirty="0"/>
              <a:t>Telotristat etiprate is effective in treating patients with carcinoid syndrome that is inadequately controlled by </a:t>
            </a:r>
            <a:r>
              <a:rPr lang="en-GB" sz="1800" dirty="0" err="1"/>
              <a:t>somatostatin</a:t>
            </a:r>
            <a:r>
              <a:rPr lang="en-GB" sz="1800" dirty="0"/>
              <a:t> </a:t>
            </a:r>
            <a:r>
              <a:rPr lang="en-GB" sz="1800" dirty="0" err="1"/>
              <a:t>analog</a:t>
            </a:r>
            <a:r>
              <a:rPr lang="en-GB" sz="1800" dirty="0"/>
              <a:t> therapy (the phase 3 TELESTAR clinical trial) – </a:t>
            </a:r>
            <a:r>
              <a:rPr lang="en-GB" sz="1800" dirty="0" err="1" smtClean="0"/>
              <a:t>Kulke</a:t>
            </a:r>
            <a:r>
              <a:rPr lang="en-GB" sz="1800" dirty="0" smtClean="0"/>
              <a:t> MH</a:t>
            </a:r>
            <a:r>
              <a:rPr lang="en-GB" sz="1800" dirty="0"/>
              <a:t> et al</a:t>
            </a:r>
          </a:p>
        </p:txBody>
      </p:sp>
      <p:sp>
        <p:nvSpPr>
          <p:cNvPr id="12" name="Content Placeholder 11"/>
          <p:cNvSpPr>
            <a:spLocks noGrp="1"/>
          </p:cNvSpPr>
          <p:nvPr>
            <p:ph idx="1"/>
          </p:nvPr>
        </p:nvSpPr>
        <p:spPr/>
        <p:txBody>
          <a:bodyPr/>
          <a:lstStyle/>
          <a:p>
            <a:pPr marL="0" indent="0">
              <a:buNone/>
            </a:pPr>
            <a:r>
              <a:rPr lang="en-GB" b="1" dirty="0" smtClean="0"/>
              <a:t>Key results (cont.)</a:t>
            </a:r>
          </a:p>
          <a:p>
            <a:pPr lvl="1"/>
            <a:endParaRPr lang="en-GB" b="1" dirty="0"/>
          </a:p>
          <a:p>
            <a:endParaRPr lang="en-GB" b="1" dirty="0" smtClean="0"/>
          </a:p>
          <a:p>
            <a:endParaRPr lang="en-GB" b="1" dirty="0"/>
          </a:p>
          <a:p>
            <a:endParaRPr lang="en-GB" b="1" dirty="0"/>
          </a:p>
          <a:p>
            <a:pPr lvl="1"/>
            <a:endParaRPr lang="en-GB" dirty="0" smtClean="0"/>
          </a:p>
          <a:p>
            <a:pPr lvl="1"/>
            <a:endParaRPr lang="en-GB" dirty="0"/>
          </a:p>
          <a:p>
            <a:pPr lvl="1"/>
            <a:endParaRPr lang="en-GB" dirty="0" smtClean="0"/>
          </a:p>
          <a:p>
            <a:pPr lvl="1"/>
            <a:endParaRPr lang="en-GB" dirty="0" smtClean="0"/>
          </a:p>
          <a:p>
            <a:pPr>
              <a:spcBef>
                <a:spcPts val="600"/>
              </a:spcBef>
            </a:pPr>
            <a:r>
              <a:rPr lang="en-GB" dirty="0" smtClean="0"/>
              <a:t>Reductions </a:t>
            </a:r>
            <a:r>
              <a:rPr lang="en-GB" dirty="0"/>
              <a:t>in flushing and abdominal pain were greater </a:t>
            </a:r>
            <a:r>
              <a:rPr lang="en-GB" dirty="0" smtClean="0"/>
              <a:t>with </a:t>
            </a:r>
            <a:r>
              <a:rPr lang="en-GB" dirty="0"/>
              <a:t>telotristat etiprate </a:t>
            </a:r>
            <a:r>
              <a:rPr lang="en-GB" dirty="0" smtClean="0"/>
              <a:t>vs. </a:t>
            </a:r>
            <a:r>
              <a:rPr lang="en-GB" dirty="0"/>
              <a:t>placebo; however, differences were not statistically </a:t>
            </a:r>
            <a:r>
              <a:rPr lang="en-GB" dirty="0" smtClean="0"/>
              <a:t>significant</a:t>
            </a:r>
          </a:p>
          <a:p>
            <a:r>
              <a:rPr lang="en-GB" dirty="0"/>
              <a:t>SAEs and discontinuations were uncommon and were similar between </a:t>
            </a:r>
            <a:r>
              <a:rPr lang="en-GB" dirty="0" smtClean="0"/>
              <a:t>groups</a:t>
            </a:r>
          </a:p>
          <a:p>
            <a:r>
              <a:rPr lang="en-GB" dirty="0"/>
              <a:t>Events of depression and nausea were mild or moderate and did not lead to treatment discontinuation </a:t>
            </a:r>
          </a:p>
          <a:p>
            <a:pPr marL="0" indent="0">
              <a:buNone/>
            </a:pPr>
            <a:r>
              <a:rPr lang="en-GB" b="1" dirty="0" smtClean="0"/>
              <a:t>Conclusion</a:t>
            </a:r>
          </a:p>
          <a:p>
            <a:r>
              <a:rPr lang="en-GB" b="1" dirty="0"/>
              <a:t>Telotristat etiprate provided statistically significant and clinically meaningful reductions in BM frequency and represents a promising new class of treatment </a:t>
            </a:r>
            <a:r>
              <a:rPr lang="en-GB" b="1" dirty="0" smtClean="0"/>
              <a:t>for </a:t>
            </a:r>
            <a:r>
              <a:rPr lang="en-GB" b="1" dirty="0"/>
              <a:t>patients </a:t>
            </a:r>
            <a:r>
              <a:rPr lang="en-GB" b="1" dirty="0" smtClean="0"/>
              <a:t>with </a:t>
            </a:r>
            <a:r>
              <a:rPr lang="en-GB" b="1" dirty="0"/>
              <a:t>severe carcinoid </a:t>
            </a:r>
            <a:r>
              <a:rPr lang="en-GB" b="1" dirty="0" smtClean="0"/>
              <a:t>syndrome</a:t>
            </a:r>
            <a:endParaRPr lang="en-GB" b="1" dirty="0"/>
          </a:p>
        </p:txBody>
      </p:sp>
      <p:sp>
        <p:nvSpPr>
          <p:cNvPr id="14" name="Text Placeholder 13"/>
          <p:cNvSpPr>
            <a:spLocks noGrp="1"/>
          </p:cNvSpPr>
          <p:nvPr>
            <p:ph type="body" sz="quarter" idx="11"/>
          </p:nvPr>
        </p:nvSpPr>
        <p:spPr/>
        <p:txBody>
          <a:bodyPr/>
          <a:lstStyle/>
          <a:p>
            <a:r>
              <a:rPr lang="it-IT" dirty="0" err="1" smtClean="0">
                <a:solidFill>
                  <a:srgbClr val="363636"/>
                </a:solidFill>
              </a:rPr>
              <a:t>Kulke</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37LBA</a:t>
            </a:r>
            <a:endParaRPr lang="en-GB" dirty="0"/>
          </a:p>
        </p:txBody>
      </p:sp>
      <p:graphicFrame>
        <p:nvGraphicFramePr>
          <p:cNvPr id="3" name="Chart 2"/>
          <p:cNvGraphicFramePr/>
          <p:nvPr>
            <p:extLst>
              <p:ext uri="{D42A27DB-BD31-4B8C-83A1-F6EECF244321}">
                <p14:modId xmlns:p14="http://schemas.microsoft.com/office/powerpoint/2010/main" xmlns="" val="3728141105"/>
              </p:ext>
            </p:extLst>
          </p:nvPr>
        </p:nvGraphicFramePr>
        <p:xfrm>
          <a:off x="4800600" y="1524000"/>
          <a:ext cx="43434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xmlns="" val="23604310"/>
              </p:ext>
            </p:extLst>
          </p:nvPr>
        </p:nvGraphicFramePr>
        <p:xfrm>
          <a:off x="685800" y="1600200"/>
          <a:ext cx="41148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2098069839"/>
              </p:ext>
            </p:extLst>
          </p:nvPr>
        </p:nvGraphicFramePr>
        <p:xfrm>
          <a:off x="291152" y="3531327"/>
          <a:ext cx="4360817" cy="426720"/>
        </p:xfrm>
        <a:graphic>
          <a:graphicData uri="http://schemas.openxmlformats.org/drawingml/2006/table">
            <a:tbl>
              <a:tblPr firstRow="1" bandRow="1">
                <a:tableStyleId>{69012ECD-51FC-41F1-AA8D-1B2483CD663E}</a:tableStyleId>
              </a:tblPr>
              <a:tblGrid>
                <a:gridCol w="1341120"/>
                <a:gridCol w="1015394"/>
                <a:gridCol w="996286"/>
                <a:gridCol w="1008017"/>
              </a:tblGrid>
              <a:tr h="177437">
                <a:tc>
                  <a:txBody>
                    <a:bodyPr/>
                    <a:lstStyle/>
                    <a:p>
                      <a:r>
                        <a:rPr lang="en-GB" sz="800" dirty="0" smtClean="0">
                          <a:solidFill>
                            <a:schemeClr val="tx1"/>
                          </a:solidFill>
                        </a:rPr>
                        <a:t>Odds ratio (95%CI)</a:t>
                      </a:r>
                      <a:endParaRPr lang="en-GB" sz="8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800" dirty="0" smtClean="0">
                          <a:solidFill>
                            <a:schemeClr val="tx1"/>
                          </a:solidFill>
                        </a:rPr>
                        <a:t>-</a:t>
                      </a:r>
                      <a:endParaRPr lang="en-GB" sz="8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800" dirty="0" smtClean="0">
                          <a:solidFill>
                            <a:schemeClr val="tx1"/>
                          </a:solidFill>
                        </a:rPr>
                        <a:t>3.49 (1.33, 9.16)</a:t>
                      </a:r>
                      <a:endParaRPr lang="en-GB" sz="8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800" dirty="0" smtClean="0">
                          <a:solidFill>
                            <a:schemeClr val="tx1"/>
                          </a:solidFill>
                        </a:rPr>
                        <a:t>3.11 (1.20, 8.10)</a:t>
                      </a:r>
                      <a:endParaRPr lang="en-GB" sz="8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77437">
                <a:tc>
                  <a:txBody>
                    <a:bodyPr/>
                    <a:lstStyle/>
                    <a:p>
                      <a:r>
                        <a:rPr lang="en-GB" sz="800" b="1" dirty="0" smtClean="0">
                          <a:solidFill>
                            <a:schemeClr val="tx1"/>
                          </a:solidFill>
                        </a:rPr>
                        <a:t>p-value</a:t>
                      </a:r>
                      <a:endParaRPr lang="en-GB" sz="8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GB" sz="8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800" b="1" dirty="0" smtClean="0">
                          <a:solidFill>
                            <a:schemeClr val="tx1"/>
                          </a:solidFill>
                        </a:rPr>
                        <a:t>0.011</a:t>
                      </a:r>
                      <a:endParaRPr lang="en-GB" sz="8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800" b="1" dirty="0" smtClean="0">
                          <a:solidFill>
                            <a:schemeClr val="tx1"/>
                          </a:solidFill>
                        </a:rPr>
                        <a:t>0.020</a:t>
                      </a:r>
                      <a:endParaRPr lang="en-GB" sz="8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Tree>
    <p:extLst>
      <p:ext uri="{BB962C8B-B14F-4D97-AF65-F5344CB8AC3E}">
        <p14:creationId xmlns:p14="http://schemas.microsoft.com/office/powerpoint/2010/main" xmlns="" val="929949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104: CDH2 negative </a:t>
            </a:r>
            <a:r>
              <a:rPr lang="en-GB" sz="1800" dirty="0" err="1"/>
              <a:t>esophageal</a:t>
            </a:r>
            <a:r>
              <a:rPr lang="en-GB" sz="1800" dirty="0"/>
              <a:t> squamous cell carcinoma with cytotoxic T-lymphocyte signatures is a good responder subtype to definitive </a:t>
            </a:r>
            <a:r>
              <a:rPr lang="en-GB" sz="1800" dirty="0" err="1"/>
              <a:t>chemoradiotherapy</a:t>
            </a:r>
            <a:r>
              <a:rPr lang="en-GB" sz="1800" dirty="0"/>
              <a:t> – </a:t>
            </a:r>
            <a:r>
              <a:rPr lang="en-GB" sz="1800" dirty="0" smtClean="0"/>
              <a:t>Tanaka Y </a:t>
            </a:r>
            <a:r>
              <a:rPr lang="en-GB" sz="1800" dirty="0"/>
              <a:t>et al</a:t>
            </a:r>
          </a:p>
        </p:txBody>
      </p:sp>
      <p:sp>
        <p:nvSpPr>
          <p:cNvPr id="12" name="Content Placeholder 11"/>
          <p:cNvSpPr>
            <a:spLocks noGrp="1"/>
          </p:cNvSpPr>
          <p:nvPr>
            <p:ph idx="1"/>
          </p:nvPr>
        </p:nvSpPr>
        <p:spPr/>
        <p:txBody>
          <a:bodyPr/>
          <a:lstStyle/>
          <a:p>
            <a:pPr marL="0" indent="0">
              <a:spcAft>
                <a:spcPts val="600"/>
              </a:spcAft>
              <a:buNone/>
            </a:pPr>
            <a:r>
              <a:rPr lang="en-GB" sz="1800" b="1" dirty="0"/>
              <a:t>Study objective</a:t>
            </a:r>
          </a:p>
          <a:p>
            <a:pPr>
              <a:spcAft>
                <a:spcPts val="600"/>
              </a:spcAft>
            </a:pPr>
            <a:r>
              <a:rPr lang="en-GB" dirty="0" smtClean="0"/>
              <a:t>To investigate whether </a:t>
            </a:r>
            <a:r>
              <a:rPr lang="en-GB" dirty="0" err="1" smtClean="0"/>
              <a:t>immunoactivation</a:t>
            </a:r>
            <a:r>
              <a:rPr lang="en-GB" dirty="0" smtClean="0"/>
              <a:t> is induced by CRT, and to assess the prognosis in OSCCs with </a:t>
            </a:r>
            <a:r>
              <a:rPr lang="en-GB" dirty="0" err="1" smtClean="0"/>
              <a:t>immunoreactive</a:t>
            </a:r>
            <a:r>
              <a:rPr lang="en-GB" dirty="0" smtClean="0"/>
              <a:t> subtype</a:t>
            </a:r>
          </a:p>
          <a:p>
            <a:pPr lvl="1">
              <a:spcAft>
                <a:spcPts val="600"/>
              </a:spcAft>
            </a:pPr>
            <a:endParaRPr lang="en-GB" sz="1800" dirty="0" smtClean="0"/>
          </a:p>
          <a:p>
            <a:pPr marL="0" indent="0">
              <a:spcAft>
                <a:spcPts val="600"/>
              </a:spcAft>
              <a:buNone/>
            </a:pPr>
            <a:r>
              <a:rPr lang="en-GB" sz="1800" b="1" dirty="0" smtClean="0"/>
              <a:t>Study design</a:t>
            </a:r>
          </a:p>
          <a:p>
            <a:pPr>
              <a:spcAft>
                <a:spcPts val="600"/>
              </a:spcAft>
            </a:pPr>
            <a:r>
              <a:rPr lang="en-GB" dirty="0" smtClean="0"/>
              <a:t>Sixty biopsy samples from 30 locally advanced OSCC patients (stage II/III: n=14/16) before and 3–4 weeks after CRT</a:t>
            </a:r>
          </a:p>
          <a:p>
            <a:pPr>
              <a:spcAft>
                <a:spcPts val="600"/>
              </a:spcAft>
            </a:pPr>
            <a:r>
              <a:rPr lang="en-GB" dirty="0" err="1" smtClean="0"/>
              <a:t>Affymetrix</a:t>
            </a:r>
            <a:r>
              <a:rPr lang="en-GB" dirty="0" smtClean="0"/>
              <a:t> arrays (HG-U133Plus2.0)</a:t>
            </a:r>
          </a:p>
          <a:p>
            <a:pPr>
              <a:spcAft>
                <a:spcPts val="600"/>
              </a:spcAft>
            </a:pPr>
            <a:r>
              <a:rPr lang="en-GB" dirty="0" smtClean="0"/>
              <a:t>USV clustering of all 60 samples </a:t>
            </a:r>
          </a:p>
          <a:p>
            <a:pPr>
              <a:spcAft>
                <a:spcPts val="600"/>
              </a:spcAft>
            </a:pPr>
            <a:r>
              <a:rPr lang="en-GB" dirty="0" smtClean="0"/>
              <a:t>Selection of up-regulated genes after CRT from cases with CR and identification of </a:t>
            </a:r>
            <a:r>
              <a:rPr lang="en-GB" dirty="0" err="1" smtClean="0"/>
              <a:t>immunoreactive</a:t>
            </a:r>
            <a:r>
              <a:rPr lang="en-GB" dirty="0" smtClean="0"/>
              <a:t> subtype by clustering</a:t>
            </a:r>
          </a:p>
          <a:p>
            <a:pPr>
              <a:spcAft>
                <a:spcPts val="600"/>
              </a:spcAft>
            </a:pPr>
            <a:r>
              <a:rPr lang="en-GB" dirty="0"/>
              <a:t> Additionally, gene expression profiles were obtained from </a:t>
            </a:r>
            <a:r>
              <a:rPr lang="en-GB" dirty="0" smtClean="0"/>
              <a:t>another </a:t>
            </a:r>
            <a:r>
              <a:rPr lang="en-GB" dirty="0"/>
              <a:t>125 </a:t>
            </a:r>
            <a:r>
              <a:rPr lang="en-GB" dirty="0" smtClean="0"/>
              <a:t>samples</a:t>
            </a:r>
          </a:p>
          <a:p>
            <a:pPr lvl="1">
              <a:spcAft>
                <a:spcPts val="600"/>
              </a:spcAft>
            </a:pPr>
            <a:r>
              <a:rPr lang="en-GB" dirty="0" smtClean="0"/>
              <a:t>Survival </a:t>
            </a:r>
            <a:r>
              <a:rPr lang="en-GB" dirty="0"/>
              <a:t>analysis was performed in 121 of 125 cases whose clinical data was available</a:t>
            </a:r>
          </a:p>
        </p:txBody>
      </p:sp>
      <p:sp>
        <p:nvSpPr>
          <p:cNvPr id="14" name="Text Placeholder 13"/>
          <p:cNvSpPr>
            <a:spLocks noGrp="1"/>
          </p:cNvSpPr>
          <p:nvPr>
            <p:ph type="body" sz="quarter" idx="11"/>
          </p:nvPr>
        </p:nvSpPr>
        <p:spPr/>
        <p:txBody>
          <a:bodyPr/>
          <a:lstStyle/>
          <a:p>
            <a:r>
              <a:rPr lang="it-IT" dirty="0" err="1">
                <a:solidFill>
                  <a:srgbClr val="363636"/>
                </a:solidFill>
              </a:rPr>
              <a:t>Tanaka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104</a:t>
            </a:r>
            <a:endParaRPr lang="en-GB" dirty="0"/>
          </a:p>
        </p:txBody>
      </p:sp>
    </p:spTree>
    <p:extLst>
      <p:ext uri="{BB962C8B-B14F-4D97-AF65-F5344CB8AC3E}">
        <p14:creationId xmlns:p14="http://schemas.microsoft.com/office/powerpoint/2010/main" xmlns="" val="3046970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5203032" y="4678874"/>
            <a:ext cx="2867025" cy="39688"/>
            <a:chOff x="1335088" y="4875213"/>
            <a:chExt cx="2867025" cy="39688"/>
          </a:xfrm>
        </p:grpSpPr>
        <p:sp>
          <p:nvSpPr>
            <p:cNvPr id="78"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 name="Group 2"/>
          <p:cNvGrpSpPr/>
          <p:nvPr/>
        </p:nvGrpSpPr>
        <p:grpSpPr>
          <a:xfrm>
            <a:off x="1335088" y="4678879"/>
            <a:ext cx="2867025" cy="39688"/>
            <a:chOff x="1335088" y="4875213"/>
            <a:chExt cx="2867025" cy="39688"/>
          </a:xfrm>
        </p:grpSpPr>
        <p:sp>
          <p:nvSpPr>
            <p:cNvPr id="7"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 name="Title 1"/>
          <p:cNvSpPr>
            <a:spLocks noGrp="1"/>
          </p:cNvSpPr>
          <p:nvPr>
            <p:ph type="title"/>
          </p:nvPr>
        </p:nvSpPr>
        <p:spPr/>
        <p:txBody>
          <a:bodyPr/>
          <a:lstStyle/>
          <a:p>
            <a:r>
              <a:rPr lang="en-GB" sz="1800" dirty="0"/>
              <a:t>104: CDH2 negative </a:t>
            </a:r>
            <a:r>
              <a:rPr lang="en-GB" sz="1800" dirty="0" err="1"/>
              <a:t>esophageal</a:t>
            </a:r>
            <a:r>
              <a:rPr lang="en-GB" sz="1800" dirty="0"/>
              <a:t> squamous cell carcinoma with cytotoxic </a:t>
            </a:r>
            <a:r>
              <a:rPr lang="en-GB" sz="1800" dirty="0" smtClean="0"/>
              <a:t/>
            </a:r>
            <a:br>
              <a:rPr lang="en-GB" sz="1800" dirty="0" smtClean="0"/>
            </a:br>
            <a:r>
              <a:rPr lang="en-GB" sz="1800" dirty="0" smtClean="0"/>
              <a:t>T-lymphocyte </a:t>
            </a:r>
            <a:r>
              <a:rPr lang="en-GB" sz="1800" dirty="0"/>
              <a:t>signatures is a good responder subtype to definitive </a:t>
            </a:r>
            <a:r>
              <a:rPr lang="en-GB" sz="1800" dirty="0" err="1"/>
              <a:t>chemoradiotherapy</a:t>
            </a:r>
            <a:r>
              <a:rPr lang="en-GB" sz="1800" dirty="0"/>
              <a:t> – </a:t>
            </a:r>
            <a:r>
              <a:rPr lang="en-GB" sz="1800" dirty="0" smtClean="0"/>
              <a:t>Tanaka Y </a:t>
            </a:r>
            <a:r>
              <a:rPr lang="en-GB" sz="1800" dirty="0"/>
              <a:t>et al</a:t>
            </a:r>
          </a:p>
        </p:txBody>
      </p:sp>
      <p:sp>
        <p:nvSpPr>
          <p:cNvPr id="12" name="Content Placeholder 11"/>
          <p:cNvSpPr>
            <a:spLocks noGrp="1"/>
          </p:cNvSpPr>
          <p:nvPr>
            <p:ph idx="1"/>
          </p:nvPr>
        </p:nvSpPr>
        <p:spPr/>
        <p:txBody>
          <a:bodyPr/>
          <a:lstStyle/>
          <a:p>
            <a:pPr marL="0" indent="0">
              <a:spcAft>
                <a:spcPts val="0"/>
              </a:spcAft>
              <a:buNone/>
            </a:pPr>
            <a:r>
              <a:rPr lang="en-GB" b="1" dirty="0" smtClean="0"/>
              <a:t>Key results</a:t>
            </a:r>
          </a:p>
          <a:p>
            <a:pPr>
              <a:spcAft>
                <a:spcPts val="0"/>
              </a:spcAft>
            </a:pPr>
            <a:r>
              <a:rPr lang="en-GB" sz="1500" dirty="0" smtClean="0"/>
              <a:t>1,014 up-regulated genes were identified in 19 CR cases, including at least 235 immune activation-related genes, in particular CTL-related genes such as IFN</a:t>
            </a:r>
            <a:r>
              <a:rPr lang="el-GR" sz="1500" dirty="0" smtClean="0"/>
              <a:t>γ</a:t>
            </a:r>
            <a:r>
              <a:rPr lang="en-GB" sz="1500" dirty="0" smtClean="0"/>
              <a:t>, PRF1 and GZMB</a:t>
            </a:r>
          </a:p>
          <a:p>
            <a:pPr>
              <a:spcAft>
                <a:spcPts val="0"/>
              </a:spcAft>
            </a:pPr>
            <a:r>
              <a:rPr lang="en-GB" sz="1500" dirty="0" smtClean="0"/>
              <a:t>Clustering analysis with expression profiles of these 235 genes allowed the immune-activated cases, designated as I-type, to be distinguished from other cases </a:t>
            </a:r>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a:spcAft>
                <a:spcPts val="0"/>
              </a:spcAft>
            </a:pPr>
            <a:r>
              <a:rPr lang="en-GB" sz="1500" dirty="0" smtClean="0"/>
              <a:t>A series </a:t>
            </a:r>
            <a:r>
              <a:rPr lang="en-GB" sz="1500" dirty="0"/>
              <a:t>of </a:t>
            </a:r>
            <a:r>
              <a:rPr lang="en-GB" sz="1500" dirty="0" smtClean="0"/>
              <a:t>mesenchymal transition-related genes were over-expressed </a:t>
            </a:r>
            <a:r>
              <a:rPr lang="en-GB" sz="1500" dirty="0"/>
              <a:t>in </a:t>
            </a:r>
            <a:r>
              <a:rPr lang="en-GB" sz="1500" dirty="0" smtClean="0"/>
              <a:t>I-type OSCC with early </a:t>
            </a:r>
            <a:r>
              <a:rPr lang="en-GB" sz="1500" dirty="0"/>
              <a:t>relapse </a:t>
            </a:r>
            <a:r>
              <a:rPr lang="en-GB" sz="1500" dirty="0" smtClean="0"/>
              <a:t>vs. epithelial type markers that were over-expressed in </a:t>
            </a:r>
            <a:r>
              <a:rPr lang="en-GB" sz="1500" dirty="0"/>
              <a:t>I-type </a:t>
            </a:r>
            <a:r>
              <a:rPr lang="en-GB" sz="1500" dirty="0" smtClean="0"/>
              <a:t>OSCC without </a:t>
            </a:r>
            <a:r>
              <a:rPr lang="en-GB" sz="1500" dirty="0"/>
              <a:t>early relapse </a:t>
            </a:r>
            <a:endParaRPr lang="en-GB" sz="1500" dirty="0" smtClean="0"/>
          </a:p>
          <a:p>
            <a:pPr lvl="1">
              <a:spcAft>
                <a:spcPts val="0"/>
              </a:spcAft>
            </a:pPr>
            <a:endParaRPr lang="en-GB" dirty="0"/>
          </a:p>
          <a:p>
            <a:pPr lvl="1">
              <a:spcAft>
                <a:spcPts val="0"/>
              </a:spcAft>
            </a:pPr>
            <a:endParaRPr lang="en-GB" dirty="0" smtClean="0"/>
          </a:p>
          <a:p>
            <a:pPr lvl="1">
              <a:spcAft>
                <a:spcPts val="0"/>
              </a:spcAft>
            </a:pPr>
            <a:endParaRPr lang="en-GB" dirty="0"/>
          </a:p>
          <a:p>
            <a:pPr lvl="1">
              <a:spcAft>
                <a:spcPts val="0"/>
              </a:spcAft>
            </a:pPr>
            <a:endParaRPr lang="en-GB" dirty="0" smtClean="0"/>
          </a:p>
          <a:p>
            <a:pPr lvl="1">
              <a:spcAft>
                <a:spcPts val="0"/>
              </a:spcAft>
            </a:pPr>
            <a:endParaRPr lang="en-GB" dirty="0"/>
          </a:p>
        </p:txBody>
      </p:sp>
      <p:sp>
        <p:nvSpPr>
          <p:cNvPr id="13" name="Text Placeholder 12"/>
          <p:cNvSpPr>
            <a:spLocks noGrp="1"/>
          </p:cNvSpPr>
          <p:nvPr>
            <p:ph type="body" sz="quarter" idx="10"/>
          </p:nvPr>
        </p:nvSpPr>
        <p:spPr>
          <a:xfrm>
            <a:off x="365125" y="6096000"/>
            <a:ext cx="4310321" cy="487363"/>
          </a:xfrm>
        </p:spPr>
        <p:txBody>
          <a:bodyPr/>
          <a:lstStyle/>
          <a:p>
            <a:r>
              <a:rPr lang="en-GB" dirty="0" smtClean="0"/>
              <a:t>IFN</a:t>
            </a:r>
            <a:r>
              <a:rPr lang="el-GR" dirty="0" smtClean="0"/>
              <a:t>γ</a:t>
            </a:r>
            <a:r>
              <a:rPr lang="en-GB" dirty="0" smtClean="0"/>
              <a:t>, interferon gamma; GZMB, </a:t>
            </a:r>
            <a:r>
              <a:rPr lang="en-GB" dirty="0" err="1" smtClean="0"/>
              <a:t>granzyme</a:t>
            </a:r>
            <a:r>
              <a:rPr lang="en-GB" dirty="0" smtClean="0"/>
              <a:t> B; PRF1, </a:t>
            </a:r>
            <a:r>
              <a:rPr lang="en-GB" dirty="0" err="1"/>
              <a:t>perforin</a:t>
            </a:r>
            <a:r>
              <a:rPr lang="en-GB" dirty="0"/>
              <a:t> </a:t>
            </a:r>
            <a:r>
              <a:rPr lang="en-GB" dirty="0" smtClean="0"/>
              <a:t>1</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Tanaka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104</a:t>
            </a:r>
            <a:endParaRPr lang="en-GB" dirty="0"/>
          </a:p>
        </p:txBody>
      </p:sp>
      <p:sp>
        <p:nvSpPr>
          <p:cNvPr id="24" name="Freeform 62"/>
          <p:cNvSpPr>
            <a:spLocks/>
          </p:cNvSpPr>
          <p:nvPr/>
        </p:nvSpPr>
        <p:spPr bwMode="auto">
          <a:xfrm>
            <a:off x="1335088" y="3026291"/>
            <a:ext cx="2876550" cy="908050"/>
          </a:xfrm>
          <a:custGeom>
            <a:avLst/>
            <a:gdLst>
              <a:gd name="T0" fmla="*/ 62 w 1812"/>
              <a:gd name="T1" fmla="*/ 0 h 572"/>
              <a:gd name="T2" fmla="*/ 103 w 1812"/>
              <a:gd name="T3" fmla="*/ 29 h 572"/>
              <a:gd name="T4" fmla="*/ 124 w 1812"/>
              <a:gd name="T5" fmla="*/ 37 h 572"/>
              <a:gd name="T6" fmla="*/ 130 w 1812"/>
              <a:gd name="T7" fmla="*/ 50 h 572"/>
              <a:gd name="T8" fmla="*/ 206 w 1812"/>
              <a:gd name="T9" fmla="*/ 62 h 572"/>
              <a:gd name="T10" fmla="*/ 214 w 1812"/>
              <a:gd name="T11" fmla="*/ 72 h 572"/>
              <a:gd name="T12" fmla="*/ 259 w 1812"/>
              <a:gd name="T13" fmla="*/ 110 h 572"/>
              <a:gd name="T14" fmla="*/ 276 w 1812"/>
              <a:gd name="T15" fmla="*/ 134 h 572"/>
              <a:gd name="T16" fmla="*/ 282 w 1812"/>
              <a:gd name="T17" fmla="*/ 157 h 572"/>
              <a:gd name="T18" fmla="*/ 282 w 1812"/>
              <a:gd name="T19" fmla="*/ 209 h 572"/>
              <a:gd name="T20" fmla="*/ 292 w 1812"/>
              <a:gd name="T21" fmla="*/ 219 h 572"/>
              <a:gd name="T22" fmla="*/ 315 w 1812"/>
              <a:gd name="T23" fmla="*/ 231 h 572"/>
              <a:gd name="T24" fmla="*/ 331 w 1812"/>
              <a:gd name="T25" fmla="*/ 242 h 572"/>
              <a:gd name="T26" fmla="*/ 348 w 1812"/>
              <a:gd name="T27" fmla="*/ 267 h 572"/>
              <a:gd name="T28" fmla="*/ 358 w 1812"/>
              <a:gd name="T29" fmla="*/ 279 h 572"/>
              <a:gd name="T30" fmla="*/ 368 w 1812"/>
              <a:gd name="T31" fmla="*/ 293 h 572"/>
              <a:gd name="T32" fmla="*/ 379 w 1812"/>
              <a:gd name="T33" fmla="*/ 314 h 572"/>
              <a:gd name="T34" fmla="*/ 411 w 1812"/>
              <a:gd name="T35" fmla="*/ 324 h 572"/>
              <a:gd name="T36" fmla="*/ 422 w 1812"/>
              <a:gd name="T37" fmla="*/ 341 h 572"/>
              <a:gd name="T38" fmla="*/ 473 w 1812"/>
              <a:gd name="T39" fmla="*/ 353 h 572"/>
              <a:gd name="T40" fmla="*/ 490 w 1812"/>
              <a:gd name="T41" fmla="*/ 368 h 572"/>
              <a:gd name="T42" fmla="*/ 502 w 1812"/>
              <a:gd name="T43" fmla="*/ 380 h 572"/>
              <a:gd name="T44" fmla="*/ 508 w 1812"/>
              <a:gd name="T45" fmla="*/ 393 h 572"/>
              <a:gd name="T46" fmla="*/ 516 w 1812"/>
              <a:gd name="T47" fmla="*/ 401 h 572"/>
              <a:gd name="T48" fmla="*/ 525 w 1812"/>
              <a:gd name="T49" fmla="*/ 417 h 572"/>
              <a:gd name="T50" fmla="*/ 553 w 1812"/>
              <a:gd name="T51" fmla="*/ 430 h 572"/>
              <a:gd name="T52" fmla="*/ 611 w 1812"/>
              <a:gd name="T53" fmla="*/ 442 h 572"/>
              <a:gd name="T54" fmla="*/ 687 w 1812"/>
              <a:gd name="T55" fmla="*/ 455 h 572"/>
              <a:gd name="T56" fmla="*/ 720 w 1812"/>
              <a:gd name="T57" fmla="*/ 483 h 572"/>
              <a:gd name="T58" fmla="*/ 749 w 1812"/>
              <a:gd name="T59" fmla="*/ 496 h 572"/>
              <a:gd name="T60" fmla="*/ 837 w 1812"/>
              <a:gd name="T61" fmla="*/ 506 h 572"/>
              <a:gd name="T62" fmla="*/ 897 w 1812"/>
              <a:gd name="T63" fmla="*/ 521 h 572"/>
              <a:gd name="T64" fmla="*/ 952 w 1812"/>
              <a:gd name="T65" fmla="*/ 531 h 572"/>
              <a:gd name="T66" fmla="*/ 1300 w 1812"/>
              <a:gd name="T67" fmla="*/ 550 h 572"/>
              <a:gd name="T68" fmla="*/ 1773 w 1812"/>
              <a:gd name="T69"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2" h="572">
                <a:moveTo>
                  <a:pt x="0" y="0"/>
                </a:moveTo>
                <a:lnTo>
                  <a:pt x="62" y="0"/>
                </a:lnTo>
                <a:lnTo>
                  <a:pt x="68" y="29"/>
                </a:lnTo>
                <a:lnTo>
                  <a:pt x="103" y="29"/>
                </a:lnTo>
                <a:lnTo>
                  <a:pt x="103" y="37"/>
                </a:lnTo>
                <a:lnTo>
                  <a:pt x="124" y="37"/>
                </a:lnTo>
                <a:lnTo>
                  <a:pt x="124" y="50"/>
                </a:lnTo>
                <a:lnTo>
                  <a:pt x="130" y="50"/>
                </a:lnTo>
                <a:lnTo>
                  <a:pt x="130" y="62"/>
                </a:lnTo>
                <a:lnTo>
                  <a:pt x="206" y="62"/>
                </a:lnTo>
                <a:lnTo>
                  <a:pt x="206" y="72"/>
                </a:lnTo>
                <a:lnTo>
                  <a:pt x="214" y="72"/>
                </a:lnTo>
                <a:lnTo>
                  <a:pt x="214" y="110"/>
                </a:lnTo>
                <a:lnTo>
                  <a:pt x="259" y="110"/>
                </a:lnTo>
                <a:lnTo>
                  <a:pt x="259" y="134"/>
                </a:lnTo>
                <a:lnTo>
                  <a:pt x="276" y="134"/>
                </a:lnTo>
                <a:lnTo>
                  <a:pt x="276" y="157"/>
                </a:lnTo>
                <a:lnTo>
                  <a:pt x="282" y="157"/>
                </a:lnTo>
                <a:lnTo>
                  <a:pt x="282" y="178"/>
                </a:lnTo>
                <a:lnTo>
                  <a:pt x="282" y="209"/>
                </a:lnTo>
                <a:lnTo>
                  <a:pt x="292" y="209"/>
                </a:lnTo>
                <a:lnTo>
                  <a:pt x="292" y="219"/>
                </a:lnTo>
                <a:lnTo>
                  <a:pt x="315" y="219"/>
                </a:lnTo>
                <a:lnTo>
                  <a:pt x="315" y="231"/>
                </a:lnTo>
                <a:lnTo>
                  <a:pt x="331" y="231"/>
                </a:lnTo>
                <a:lnTo>
                  <a:pt x="331" y="242"/>
                </a:lnTo>
                <a:lnTo>
                  <a:pt x="348" y="242"/>
                </a:lnTo>
                <a:lnTo>
                  <a:pt x="348" y="267"/>
                </a:lnTo>
                <a:lnTo>
                  <a:pt x="358" y="267"/>
                </a:lnTo>
                <a:lnTo>
                  <a:pt x="358" y="279"/>
                </a:lnTo>
                <a:lnTo>
                  <a:pt x="368" y="279"/>
                </a:lnTo>
                <a:lnTo>
                  <a:pt x="368" y="293"/>
                </a:lnTo>
                <a:lnTo>
                  <a:pt x="379" y="293"/>
                </a:lnTo>
                <a:lnTo>
                  <a:pt x="379" y="314"/>
                </a:lnTo>
                <a:lnTo>
                  <a:pt x="411" y="314"/>
                </a:lnTo>
                <a:lnTo>
                  <a:pt x="411" y="324"/>
                </a:lnTo>
                <a:lnTo>
                  <a:pt x="422" y="324"/>
                </a:lnTo>
                <a:lnTo>
                  <a:pt x="422" y="341"/>
                </a:lnTo>
                <a:lnTo>
                  <a:pt x="473" y="341"/>
                </a:lnTo>
                <a:lnTo>
                  <a:pt x="473" y="353"/>
                </a:lnTo>
                <a:lnTo>
                  <a:pt x="490" y="353"/>
                </a:lnTo>
                <a:lnTo>
                  <a:pt x="490" y="368"/>
                </a:lnTo>
                <a:lnTo>
                  <a:pt x="502" y="368"/>
                </a:lnTo>
                <a:lnTo>
                  <a:pt x="502" y="380"/>
                </a:lnTo>
                <a:lnTo>
                  <a:pt x="508" y="380"/>
                </a:lnTo>
                <a:lnTo>
                  <a:pt x="508" y="393"/>
                </a:lnTo>
                <a:lnTo>
                  <a:pt x="516" y="393"/>
                </a:lnTo>
                <a:lnTo>
                  <a:pt x="516" y="401"/>
                </a:lnTo>
                <a:lnTo>
                  <a:pt x="525" y="401"/>
                </a:lnTo>
                <a:lnTo>
                  <a:pt x="525" y="417"/>
                </a:lnTo>
                <a:lnTo>
                  <a:pt x="553" y="417"/>
                </a:lnTo>
                <a:lnTo>
                  <a:pt x="553" y="430"/>
                </a:lnTo>
                <a:lnTo>
                  <a:pt x="611" y="430"/>
                </a:lnTo>
                <a:lnTo>
                  <a:pt x="611" y="442"/>
                </a:lnTo>
                <a:lnTo>
                  <a:pt x="687" y="442"/>
                </a:lnTo>
                <a:lnTo>
                  <a:pt x="687" y="455"/>
                </a:lnTo>
                <a:lnTo>
                  <a:pt x="720" y="455"/>
                </a:lnTo>
                <a:lnTo>
                  <a:pt x="720" y="483"/>
                </a:lnTo>
                <a:lnTo>
                  <a:pt x="749" y="483"/>
                </a:lnTo>
                <a:lnTo>
                  <a:pt x="749" y="496"/>
                </a:lnTo>
                <a:lnTo>
                  <a:pt x="837" y="496"/>
                </a:lnTo>
                <a:lnTo>
                  <a:pt x="837" y="506"/>
                </a:lnTo>
                <a:lnTo>
                  <a:pt x="897" y="506"/>
                </a:lnTo>
                <a:lnTo>
                  <a:pt x="897" y="521"/>
                </a:lnTo>
                <a:lnTo>
                  <a:pt x="952" y="521"/>
                </a:lnTo>
                <a:lnTo>
                  <a:pt x="952" y="531"/>
                </a:lnTo>
                <a:lnTo>
                  <a:pt x="1300" y="531"/>
                </a:lnTo>
                <a:lnTo>
                  <a:pt x="1300" y="550"/>
                </a:lnTo>
                <a:lnTo>
                  <a:pt x="1773" y="550"/>
                </a:lnTo>
                <a:lnTo>
                  <a:pt x="1773" y="572"/>
                </a:lnTo>
                <a:lnTo>
                  <a:pt x="1812" y="572"/>
                </a:lnTo>
              </a:path>
            </a:pathLst>
          </a:custGeom>
          <a:noFill/>
          <a:ln w="1905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Freeform 63"/>
          <p:cNvSpPr>
            <a:spLocks/>
          </p:cNvSpPr>
          <p:nvPr/>
        </p:nvSpPr>
        <p:spPr bwMode="auto">
          <a:xfrm>
            <a:off x="5202238" y="3032641"/>
            <a:ext cx="2947987" cy="541338"/>
          </a:xfrm>
          <a:custGeom>
            <a:avLst/>
            <a:gdLst>
              <a:gd name="T0" fmla="*/ 0 w 1857"/>
              <a:gd name="T1" fmla="*/ 0 h 341"/>
              <a:gd name="T2" fmla="*/ 281 w 1857"/>
              <a:gd name="T3" fmla="*/ 0 h 341"/>
              <a:gd name="T4" fmla="*/ 281 w 1857"/>
              <a:gd name="T5" fmla="*/ 60 h 341"/>
              <a:gd name="T6" fmla="*/ 376 w 1857"/>
              <a:gd name="T7" fmla="*/ 60 h 341"/>
              <a:gd name="T8" fmla="*/ 376 w 1857"/>
              <a:gd name="T9" fmla="*/ 89 h 341"/>
              <a:gd name="T10" fmla="*/ 501 w 1857"/>
              <a:gd name="T11" fmla="*/ 89 h 341"/>
              <a:gd name="T12" fmla="*/ 501 w 1857"/>
              <a:gd name="T13" fmla="*/ 110 h 341"/>
              <a:gd name="T14" fmla="*/ 508 w 1857"/>
              <a:gd name="T15" fmla="*/ 110 h 341"/>
              <a:gd name="T16" fmla="*/ 508 w 1857"/>
              <a:gd name="T17" fmla="*/ 145 h 341"/>
              <a:gd name="T18" fmla="*/ 522 w 1857"/>
              <a:gd name="T19" fmla="*/ 145 h 341"/>
              <a:gd name="T20" fmla="*/ 522 w 1857"/>
              <a:gd name="T21" fmla="*/ 172 h 341"/>
              <a:gd name="T22" fmla="*/ 543 w 1857"/>
              <a:gd name="T23" fmla="*/ 172 h 341"/>
              <a:gd name="T24" fmla="*/ 543 w 1857"/>
              <a:gd name="T25" fmla="*/ 205 h 341"/>
              <a:gd name="T26" fmla="*/ 631 w 1857"/>
              <a:gd name="T27" fmla="*/ 205 h 341"/>
              <a:gd name="T28" fmla="*/ 631 w 1857"/>
              <a:gd name="T29" fmla="*/ 232 h 341"/>
              <a:gd name="T30" fmla="*/ 861 w 1857"/>
              <a:gd name="T31" fmla="*/ 232 h 341"/>
              <a:gd name="T32" fmla="*/ 861 w 1857"/>
              <a:gd name="T33" fmla="*/ 258 h 341"/>
              <a:gd name="T34" fmla="*/ 1330 w 1857"/>
              <a:gd name="T35" fmla="*/ 258 h 341"/>
              <a:gd name="T36" fmla="*/ 1330 w 1857"/>
              <a:gd name="T37" fmla="*/ 292 h 341"/>
              <a:gd name="T38" fmla="*/ 1822 w 1857"/>
              <a:gd name="T39" fmla="*/ 292 h 341"/>
              <a:gd name="T40" fmla="*/ 1822 w 1857"/>
              <a:gd name="T41" fmla="*/ 341 h 341"/>
              <a:gd name="T42" fmla="*/ 1857 w 1857"/>
              <a:gd name="T43"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7" h="341">
                <a:moveTo>
                  <a:pt x="0" y="0"/>
                </a:moveTo>
                <a:lnTo>
                  <a:pt x="281" y="0"/>
                </a:lnTo>
                <a:lnTo>
                  <a:pt x="281" y="60"/>
                </a:lnTo>
                <a:lnTo>
                  <a:pt x="376" y="60"/>
                </a:lnTo>
                <a:lnTo>
                  <a:pt x="376" y="89"/>
                </a:lnTo>
                <a:lnTo>
                  <a:pt x="501" y="89"/>
                </a:lnTo>
                <a:lnTo>
                  <a:pt x="501" y="110"/>
                </a:lnTo>
                <a:lnTo>
                  <a:pt x="508" y="110"/>
                </a:lnTo>
                <a:lnTo>
                  <a:pt x="508" y="145"/>
                </a:lnTo>
                <a:lnTo>
                  <a:pt x="522" y="145"/>
                </a:lnTo>
                <a:lnTo>
                  <a:pt x="522" y="172"/>
                </a:lnTo>
                <a:lnTo>
                  <a:pt x="543" y="172"/>
                </a:lnTo>
                <a:lnTo>
                  <a:pt x="543" y="205"/>
                </a:lnTo>
                <a:lnTo>
                  <a:pt x="631" y="205"/>
                </a:lnTo>
                <a:lnTo>
                  <a:pt x="631" y="232"/>
                </a:lnTo>
                <a:lnTo>
                  <a:pt x="861" y="232"/>
                </a:lnTo>
                <a:lnTo>
                  <a:pt x="861" y="258"/>
                </a:lnTo>
                <a:lnTo>
                  <a:pt x="1330" y="258"/>
                </a:lnTo>
                <a:lnTo>
                  <a:pt x="1330" y="292"/>
                </a:lnTo>
                <a:lnTo>
                  <a:pt x="1822" y="292"/>
                </a:lnTo>
                <a:lnTo>
                  <a:pt x="1822" y="341"/>
                </a:lnTo>
                <a:lnTo>
                  <a:pt x="1857" y="341"/>
                </a:lnTo>
              </a:path>
            </a:pathLst>
          </a:custGeom>
          <a:noFill/>
          <a:ln w="1905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Freeform 64"/>
          <p:cNvSpPr>
            <a:spLocks/>
          </p:cNvSpPr>
          <p:nvPr/>
        </p:nvSpPr>
        <p:spPr bwMode="auto">
          <a:xfrm>
            <a:off x="1350963" y="3026291"/>
            <a:ext cx="2860675" cy="1076325"/>
          </a:xfrm>
          <a:custGeom>
            <a:avLst/>
            <a:gdLst>
              <a:gd name="T0" fmla="*/ 1802 w 1802"/>
              <a:gd name="T1" fmla="*/ 678 h 678"/>
              <a:gd name="T2" fmla="*/ 1516 w 1802"/>
              <a:gd name="T3" fmla="*/ 678 h 678"/>
              <a:gd name="T4" fmla="*/ 1516 w 1802"/>
              <a:gd name="T5" fmla="*/ 636 h 678"/>
              <a:gd name="T6" fmla="*/ 1074 w 1802"/>
              <a:gd name="T7" fmla="*/ 636 h 678"/>
              <a:gd name="T8" fmla="*/ 1074 w 1802"/>
              <a:gd name="T9" fmla="*/ 597 h 678"/>
              <a:gd name="T10" fmla="*/ 955 w 1802"/>
              <a:gd name="T11" fmla="*/ 597 h 678"/>
              <a:gd name="T12" fmla="*/ 955 w 1802"/>
              <a:gd name="T13" fmla="*/ 556 h 678"/>
              <a:gd name="T14" fmla="*/ 926 w 1802"/>
              <a:gd name="T15" fmla="*/ 556 h 678"/>
              <a:gd name="T16" fmla="*/ 926 w 1802"/>
              <a:gd name="T17" fmla="*/ 517 h 678"/>
              <a:gd name="T18" fmla="*/ 856 w 1802"/>
              <a:gd name="T19" fmla="*/ 517 h 678"/>
              <a:gd name="T20" fmla="*/ 856 w 1802"/>
              <a:gd name="T21" fmla="*/ 475 h 678"/>
              <a:gd name="T22" fmla="*/ 727 w 1802"/>
              <a:gd name="T23" fmla="*/ 475 h 678"/>
              <a:gd name="T24" fmla="*/ 727 w 1802"/>
              <a:gd name="T25" fmla="*/ 444 h 678"/>
              <a:gd name="T26" fmla="*/ 692 w 1802"/>
              <a:gd name="T27" fmla="*/ 444 h 678"/>
              <a:gd name="T28" fmla="*/ 692 w 1802"/>
              <a:gd name="T29" fmla="*/ 407 h 678"/>
              <a:gd name="T30" fmla="*/ 657 w 1802"/>
              <a:gd name="T31" fmla="*/ 407 h 678"/>
              <a:gd name="T32" fmla="*/ 657 w 1802"/>
              <a:gd name="T33" fmla="*/ 372 h 678"/>
              <a:gd name="T34" fmla="*/ 642 w 1802"/>
              <a:gd name="T35" fmla="*/ 372 h 678"/>
              <a:gd name="T36" fmla="*/ 642 w 1802"/>
              <a:gd name="T37" fmla="*/ 339 h 678"/>
              <a:gd name="T38" fmla="*/ 578 w 1802"/>
              <a:gd name="T39" fmla="*/ 339 h 678"/>
              <a:gd name="T40" fmla="*/ 578 w 1802"/>
              <a:gd name="T41" fmla="*/ 308 h 678"/>
              <a:gd name="T42" fmla="*/ 556 w 1802"/>
              <a:gd name="T43" fmla="*/ 308 h 678"/>
              <a:gd name="T44" fmla="*/ 556 w 1802"/>
              <a:gd name="T45" fmla="*/ 275 h 678"/>
              <a:gd name="T46" fmla="*/ 381 w 1802"/>
              <a:gd name="T47" fmla="*/ 275 h 678"/>
              <a:gd name="T48" fmla="*/ 381 w 1802"/>
              <a:gd name="T49" fmla="*/ 246 h 678"/>
              <a:gd name="T50" fmla="*/ 354 w 1802"/>
              <a:gd name="T51" fmla="*/ 246 h 678"/>
              <a:gd name="T52" fmla="*/ 354 w 1802"/>
              <a:gd name="T53" fmla="*/ 217 h 678"/>
              <a:gd name="T54" fmla="*/ 344 w 1802"/>
              <a:gd name="T55" fmla="*/ 217 h 678"/>
              <a:gd name="T56" fmla="*/ 344 w 1802"/>
              <a:gd name="T57" fmla="*/ 184 h 678"/>
              <a:gd name="T58" fmla="*/ 336 w 1802"/>
              <a:gd name="T59" fmla="*/ 184 h 678"/>
              <a:gd name="T60" fmla="*/ 336 w 1802"/>
              <a:gd name="T61" fmla="*/ 155 h 678"/>
              <a:gd name="T62" fmla="*/ 325 w 1802"/>
              <a:gd name="T63" fmla="*/ 155 h 678"/>
              <a:gd name="T64" fmla="*/ 325 w 1802"/>
              <a:gd name="T65" fmla="*/ 120 h 678"/>
              <a:gd name="T66" fmla="*/ 223 w 1802"/>
              <a:gd name="T67" fmla="*/ 120 h 678"/>
              <a:gd name="T68" fmla="*/ 223 w 1802"/>
              <a:gd name="T69" fmla="*/ 58 h 678"/>
              <a:gd name="T70" fmla="*/ 148 w 1802"/>
              <a:gd name="T71" fmla="*/ 58 h 678"/>
              <a:gd name="T72" fmla="*/ 148 w 1802"/>
              <a:gd name="T73" fmla="*/ 31 h 678"/>
              <a:gd name="T74" fmla="*/ 97 w 1802"/>
              <a:gd name="T75" fmla="*/ 31 h 678"/>
              <a:gd name="T76" fmla="*/ 97 w 1802"/>
              <a:gd name="T77" fmla="*/ 0 h 678"/>
              <a:gd name="T78" fmla="*/ 0 w 1802"/>
              <a:gd name="T7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678">
                <a:moveTo>
                  <a:pt x="1802" y="678"/>
                </a:moveTo>
                <a:lnTo>
                  <a:pt x="1516" y="678"/>
                </a:lnTo>
                <a:lnTo>
                  <a:pt x="1516" y="636"/>
                </a:lnTo>
                <a:lnTo>
                  <a:pt x="1074" y="636"/>
                </a:lnTo>
                <a:lnTo>
                  <a:pt x="1074" y="597"/>
                </a:lnTo>
                <a:lnTo>
                  <a:pt x="955" y="597"/>
                </a:lnTo>
                <a:lnTo>
                  <a:pt x="955" y="556"/>
                </a:lnTo>
                <a:lnTo>
                  <a:pt x="926" y="556"/>
                </a:lnTo>
                <a:lnTo>
                  <a:pt x="926" y="517"/>
                </a:lnTo>
                <a:lnTo>
                  <a:pt x="856" y="517"/>
                </a:lnTo>
                <a:lnTo>
                  <a:pt x="856" y="475"/>
                </a:lnTo>
                <a:lnTo>
                  <a:pt x="727" y="475"/>
                </a:lnTo>
                <a:lnTo>
                  <a:pt x="727" y="444"/>
                </a:lnTo>
                <a:lnTo>
                  <a:pt x="692" y="444"/>
                </a:lnTo>
                <a:lnTo>
                  <a:pt x="692" y="407"/>
                </a:lnTo>
                <a:lnTo>
                  <a:pt x="657" y="407"/>
                </a:lnTo>
                <a:lnTo>
                  <a:pt x="657" y="372"/>
                </a:lnTo>
                <a:lnTo>
                  <a:pt x="642" y="372"/>
                </a:lnTo>
                <a:lnTo>
                  <a:pt x="642" y="339"/>
                </a:lnTo>
                <a:lnTo>
                  <a:pt x="578" y="339"/>
                </a:lnTo>
                <a:lnTo>
                  <a:pt x="578" y="308"/>
                </a:lnTo>
                <a:lnTo>
                  <a:pt x="556" y="308"/>
                </a:lnTo>
                <a:lnTo>
                  <a:pt x="556" y="275"/>
                </a:lnTo>
                <a:lnTo>
                  <a:pt x="381" y="275"/>
                </a:lnTo>
                <a:lnTo>
                  <a:pt x="381" y="246"/>
                </a:lnTo>
                <a:lnTo>
                  <a:pt x="354" y="246"/>
                </a:lnTo>
                <a:lnTo>
                  <a:pt x="354" y="217"/>
                </a:lnTo>
                <a:lnTo>
                  <a:pt x="344" y="217"/>
                </a:lnTo>
                <a:lnTo>
                  <a:pt x="344" y="184"/>
                </a:lnTo>
                <a:lnTo>
                  <a:pt x="336" y="184"/>
                </a:lnTo>
                <a:lnTo>
                  <a:pt x="336" y="155"/>
                </a:lnTo>
                <a:lnTo>
                  <a:pt x="325" y="155"/>
                </a:lnTo>
                <a:lnTo>
                  <a:pt x="325" y="120"/>
                </a:lnTo>
                <a:lnTo>
                  <a:pt x="223" y="120"/>
                </a:lnTo>
                <a:lnTo>
                  <a:pt x="223" y="58"/>
                </a:lnTo>
                <a:lnTo>
                  <a:pt x="148" y="58"/>
                </a:lnTo>
                <a:lnTo>
                  <a:pt x="148" y="31"/>
                </a:lnTo>
                <a:lnTo>
                  <a:pt x="97" y="31"/>
                </a:lnTo>
                <a:lnTo>
                  <a:pt x="97"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Freeform 65"/>
          <p:cNvSpPr>
            <a:spLocks/>
          </p:cNvSpPr>
          <p:nvPr/>
        </p:nvSpPr>
        <p:spPr bwMode="auto">
          <a:xfrm>
            <a:off x="5211763" y="3026291"/>
            <a:ext cx="2938462" cy="827088"/>
          </a:xfrm>
          <a:custGeom>
            <a:avLst/>
            <a:gdLst>
              <a:gd name="T0" fmla="*/ 0 w 1851"/>
              <a:gd name="T1" fmla="*/ 0 h 521"/>
              <a:gd name="T2" fmla="*/ 232 w 1851"/>
              <a:gd name="T3" fmla="*/ 0 h 521"/>
              <a:gd name="T4" fmla="*/ 232 w 1851"/>
              <a:gd name="T5" fmla="*/ 58 h 521"/>
              <a:gd name="T6" fmla="*/ 364 w 1851"/>
              <a:gd name="T7" fmla="*/ 58 h 521"/>
              <a:gd name="T8" fmla="*/ 364 w 1851"/>
              <a:gd name="T9" fmla="*/ 108 h 521"/>
              <a:gd name="T10" fmla="*/ 600 w 1851"/>
              <a:gd name="T11" fmla="*/ 108 h 521"/>
              <a:gd name="T12" fmla="*/ 600 w 1851"/>
              <a:gd name="T13" fmla="*/ 163 h 521"/>
              <a:gd name="T14" fmla="*/ 660 w 1851"/>
              <a:gd name="T15" fmla="*/ 163 h 521"/>
              <a:gd name="T16" fmla="*/ 660 w 1851"/>
              <a:gd name="T17" fmla="*/ 219 h 521"/>
              <a:gd name="T18" fmla="*/ 679 w 1851"/>
              <a:gd name="T19" fmla="*/ 219 h 521"/>
              <a:gd name="T20" fmla="*/ 679 w 1851"/>
              <a:gd name="T21" fmla="*/ 273 h 521"/>
              <a:gd name="T22" fmla="*/ 744 w 1851"/>
              <a:gd name="T23" fmla="*/ 273 h 521"/>
              <a:gd name="T24" fmla="*/ 744 w 1851"/>
              <a:gd name="T25" fmla="*/ 326 h 521"/>
              <a:gd name="T26" fmla="*/ 954 w 1851"/>
              <a:gd name="T27" fmla="*/ 326 h 521"/>
              <a:gd name="T28" fmla="*/ 954 w 1851"/>
              <a:gd name="T29" fmla="*/ 393 h 521"/>
              <a:gd name="T30" fmla="*/ 983 w 1851"/>
              <a:gd name="T31" fmla="*/ 393 h 521"/>
              <a:gd name="T32" fmla="*/ 983 w 1851"/>
              <a:gd name="T33" fmla="*/ 457 h 521"/>
              <a:gd name="T34" fmla="*/ 1102 w 1851"/>
              <a:gd name="T35" fmla="*/ 457 h 521"/>
              <a:gd name="T36" fmla="*/ 1102 w 1851"/>
              <a:gd name="T37" fmla="*/ 521 h 521"/>
              <a:gd name="T38" fmla="*/ 1851 w 1851"/>
              <a:gd name="T3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1" h="521">
                <a:moveTo>
                  <a:pt x="0" y="0"/>
                </a:moveTo>
                <a:lnTo>
                  <a:pt x="232" y="0"/>
                </a:lnTo>
                <a:lnTo>
                  <a:pt x="232" y="58"/>
                </a:lnTo>
                <a:lnTo>
                  <a:pt x="364" y="58"/>
                </a:lnTo>
                <a:lnTo>
                  <a:pt x="364" y="108"/>
                </a:lnTo>
                <a:lnTo>
                  <a:pt x="600" y="108"/>
                </a:lnTo>
                <a:lnTo>
                  <a:pt x="600" y="163"/>
                </a:lnTo>
                <a:lnTo>
                  <a:pt x="660" y="163"/>
                </a:lnTo>
                <a:lnTo>
                  <a:pt x="660" y="219"/>
                </a:lnTo>
                <a:lnTo>
                  <a:pt x="679" y="219"/>
                </a:lnTo>
                <a:lnTo>
                  <a:pt x="679" y="273"/>
                </a:lnTo>
                <a:lnTo>
                  <a:pt x="744" y="273"/>
                </a:lnTo>
                <a:lnTo>
                  <a:pt x="744" y="326"/>
                </a:lnTo>
                <a:lnTo>
                  <a:pt x="954" y="326"/>
                </a:lnTo>
                <a:lnTo>
                  <a:pt x="954" y="393"/>
                </a:lnTo>
                <a:lnTo>
                  <a:pt x="983" y="393"/>
                </a:lnTo>
                <a:lnTo>
                  <a:pt x="983" y="457"/>
                </a:lnTo>
                <a:lnTo>
                  <a:pt x="1102" y="457"/>
                </a:lnTo>
                <a:lnTo>
                  <a:pt x="1102" y="521"/>
                </a:lnTo>
                <a:lnTo>
                  <a:pt x="1851" y="521"/>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Rectangle 7"/>
          <p:cNvSpPr>
            <a:spLocks noChangeArrowheads="1"/>
          </p:cNvSpPr>
          <p:nvPr/>
        </p:nvSpPr>
        <p:spPr bwMode="auto">
          <a:xfrm rot="16200000">
            <a:off x="702290" y="3737643"/>
            <a:ext cx="2228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GB" sz="1200" b="1" dirty="0" smtClean="0"/>
              <a:t>OS</a:t>
            </a:r>
            <a:endParaRPr lang="en-GB" sz="1200" b="1" dirty="0"/>
          </a:p>
        </p:txBody>
      </p:sp>
      <p:sp>
        <p:nvSpPr>
          <p:cNvPr id="29" name="Rectangle 7"/>
          <p:cNvSpPr>
            <a:spLocks noChangeArrowheads="1"/>
          </p:cNvSpPr>
          <p:nvPr/>
        </p:nvSpPr>
        <p:spPr bwMode="auto">
          <a:xfrm>
            <a:off x="4908077" y="2933958"/>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1.0</a:t>
            </a:r>
            <a:endParaRPr lang="en-GB" sz="1200" dirty="0"/>
          </a:p>
        </p:txBody>
      </p:sp>
      <p:sp>
        <p:nvSpPr>
          <p:cNvPr id="30" name="Rectangle 7"/>
          <p:cNvSpPr>
            <a:spLocks noChangeArrowheads="1"/>
          </p:cNvSpPr>
          <p:nvPr/>
        </p:nvSpPr>
        <p:spPr bwMode="auto">
          <a:xfrm>
            <a:off x="4908077" y="3594994"/>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0.6</a:t>
            </a:r>
            <a:endParaRPr lang="en-GB" sz="1200" dirty="0"/>
          </a:p>
        </p:txBody>
      </p:sp>
      <p:sp>
        <p:nvSpPr>
          <p:cNvPr id="31" name="Rectangle 7"/>
          <p:cNvSpPr>
            <a:spLocks noChangeArrowheads="1"/>
          </p:cNvSpPr>
          <p:nvPr/>
        </p:nvSpPr>
        <p:spPr bwMode="auto">
          <a:xfrm>
            <a:off x="4908077" y="3925512"/>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0.4</a:t>
            </a:r>
            <a:endParaRPr lang="en-GB" sz="1200" dirty="0"/>
          </a:p>
        </p:txBody>
      </p:sp>
      <p:sp>
        <p:nvSpPr>
          <p:cNvPr id="32" name="Rectangle 7"/>
          <p:cNvSpPr>
            <a:spLocks noChangeArrowheads="1"/>
          </p:cNvSpPr>
          <p:nvPr/>
        </p:nvSpPr>
        <p:spPr bwMode="auto">
          <a:xfrm>
            <a:off x="4908077" y="4256030"/>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0.2</a:t>
            </a:r>
            <a:endParaRPr lang="en-GB" sz="1200" dirty="0"/>
          </a:p>
        </p:txBody>
      </p:sp>
      <p:sp>
        <p:nvSpPr>
          <p:cNvPr id="33" name="Rectangle 7"/>
          <p:cNvSpPr>
            <a:spLocks noChangeArrowheads="1"/>
          </p:cNvSpPr>
          <p:nvPr/>
        </p:nvSpPr>
        <p:spPr bwMode="auto">
          <a:xfrm>
            <a:off x="4908077" y="3264476"/>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a:t>0</a:t>
            </a:r>
            <a:r>
              <a:rPr lang="en-GB" sz="1200" dirty="0" smtClean="0"/>
              <a:t>.8</a:t>
            </a:r>
            <a:endParaRPr lang="en-GB" sz="1200" dirty="0"/>
          </a:p>
        </p:txBody>
      </p:sp>
      <p:sp>
        <p:nvSpPr>
          <p:cNvPr id="34" name="Rectangle 7"/>
          <p:cNvSpPr>
            <a:spLocks noChangeArrowheads="1"/>
          </p:cNvSpPr>
          <p:nvPr/>
        </p:nvSpPr>
        <p:spPr bwMode="auto">
          <a:xfrm>
            <a:off x="5036317" y="4586546"/>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a:t>
            </a:r>
            <a:endParaRPr lang="en-GB" sz="1200" dirty="0"/>
          </a:p>
        </p:txBody>
      </p:sp>
      <p:sp>
        <p:nvSpPr>
          <p:cNvPr id="35" name="Rectangle 7"/>
          <p:cNvSpPr>
            <a:spLocks noChangeArrowheads="1"/>
          </p:cNvSpPr>
          <p:nvPr/>
        </p:nvSpPr>
        <p:spPr bwMode="auto">
          <a:xfrm>
            <a:off x="1043608" y="2933958"/>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1.0</a:t>
            </a:r>
            <a:endParaRPr lang="en-GB" sz="1200" dirty="0"/>
          </a:p>
        </p:txBody>
      </p:sp>
      <p:sp>
        <p:nvSpPr>
          <p:cNvPr id="36" name="Rectangle 7"/>
          <p:cNvSpPr>
            <a:spLocks noChangeArrowheads="1"/>
          </p:cNvSpPr>
          <p:nvPr/>
        </p:nvSpPr>
        <p:spPr bwMode="auto">
          <a:xfrm>
            <a:off x="1043608" y="3594994"/>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0.6</a:t>
            </a:r>
            <a:endParaRPr lang="en-GB" sz="1200" dirty="0"/>
          </a:p>
        </p:txBody>
      </p:sp>
      <p:sp>
        <p:nvSpPr>
          <p:cNvPr id="37" name="Rectangle 7"/>
          <p:cNvSpPr>
            <a:spLocks noChangeArrowheads="1"/>
          </p:cNvSpPr>
          <p:nvPr/>
        </p:nvSpPr>
        <p:spPr bwMode="auto">
          <a:xfrm>
            <a:off x="1043608" y="3925512"/>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0.4</a:t>
            </a:r>
            <a:endParaRPr lang="en-GB" sz="1200" dirty="0"/>
          </a:p>
        </p:txBody>
      </p:sp>
      <p:sp>
        <p:nvSpPr>
          <p:cNvPr id="38" name="Rectangle 7"/>
          <p:cNvSpPr>
            <a:spLocks noChangeArrowheads="1"/>
          </p:cNvSpPr>
          <p:nvPr/>
        </p:nvSpPr>
        <p:spPr bwMode="auto">
          <a:xfrm>
            <a:off x="1043608" y="4256030"/>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0.2</a:t>
            </a:r>
            <a:endParaRPr lang="en-GB" sz="1200" dirty="0"/>
          </a:p>
        </p:txBody>
      </p:sp>
      <p:sp>
        <p:nvSpPr>
          <p:cNvPr id="39" name="Rectangle 7"/>
          <p:cNvSpPr>
            <a:spLocks noChangeArrowheads="1"/>
          </p:cNvSpPr>
          <p:nvPr/>
        </p:nvSpPr>
        <p:spPr bwMode="auto">
          <a:xfrm>
            <a:off x="1043608" y="3264476"/>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a:t>0</a:t>
            </a:r>
            <a:r>
              <a:rPr lang="en-GB" sz="1200" dirty="0" smtClean="0"/>
              <a:t>.8</a:t>
            </a:r>
            <a:endParaRPr lang="en-GB" sz="1200" dirty="0"/>
          </a:p>
        </p:txBody>
      </p:sp>
      <p:sp>
        <p:nvSpPr>
          <p:cNvPr id="40" name="Rectangle 7"/>
          <p:cNvSpPr>
            <a:spLocks noChangeArrowheads="1"/>
          </p:cNvSpPr>
          <p:nvPr/>
        </p:nvSpPr>
        <p:spPr bwMode="auto">
          <a:xfrm>
            <a:off x="1171848" y="4586546"/>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en-GB" sz="1200" dirty="0" smtClean="0"/>
              <a:t>0</a:t>
            </a:r>
            <a:endParaRPr lang="en-GB" sz="1200" dirty="0"/>
          </a:p>
        </p:txBody>
      </p:sp>
      <p:sp>
        <p:nvSpPr>
          <p:cNvPr id="41" name="Rectangle 7"/>
          <p:cNvSpPr>
            <a:spLocks noChangeArrowheads="1"/>
          </p:cNvSpPr>
          <p:nvPr/>
        </p:nvSpPr>
        <p:spPr bwMode="auto">
          <a:xfrm rot="16200000">
            <a:off x="4564037" y="3737643"/>
            <a:ext cx="2228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GB" sz="1200" b="1" dirty="0" smtClean="0"/>
              <a:t>OS</a:t>
            </a:r>
            <a:endParaRPr lang="en-GB" sz="1200" b="1" dirty="0"/>
          </a:p>
        </p:txBody>
      </p:sp>
      <p:sp>
        <p:nvSpPr>
          <p:cNvPr id="42" name="Rectangle 7"/>
          <p:cNvSpPr>
            <a:spLocks noChangeArrowheads="1"/>
          </p:cNvSpPr>
          <p:nvPr/>
        </p:nvSpPr>
        <p:spPr bwMode="auto">
          <a:xfrm>
            <a:off x="119452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smtClean="0"/>
              <a:t>0</a:t>
            </a:r>
            <a:endParaRPr lang="en-GB" sz="1200" dirty="0"/>
          </a:p>
        </p:txBody>
      </p:sp>
      <p:sp>
        <p:nvSpPr>
          <p:cNvPr id="43" name="Rectangle 7"/>
          <p:cNvSpPr>
            <a:spLocks noChangeArrowheads="1"/>
          </p:cNvSpPr>
          <p:nvPr/>
        </p:nvSpPr>
        <p:spPr bwMode="auto">
          <a:xfrm>
            <a:off x="176863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1</a:t>
            </a:r>
          </a:p>
        </p:txBody>
      </p:sp>
      <p:sp>
        <p:nvSpPr>
          <p:cNvPr id="44" name="Rectangle 7"/>
          <p:cNvSpPr>
            <a:spLocks noChangeArrowheads="1"/>
          </p:cNvSpPr>
          <p:nvPr/>
        </p:nvSpPr>
        <p:spPr bwMode="auto">
          <a:xfrm>
            <a:off x="234069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2</a:t>
            </a:r>
          </a:p>
        </p:txBody>
      </p:sp>
      <p:sp>
        <p:nvSpPr>
          <p:cNvPr id="45" name="Rectangle 7"/>
          <p:cNvSpPr>
            <a:spLocks noChangeArrowheads="1"/>
          </p:cNvSpPr>
          <p:nvPr/>
        </p:nvSpPr>
        <p:spPr bwMode="auto">
          <a:xfrm>
            <a:off x="291537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3</a:t>
            </a:r>
          </a:p>
        </p:txBody>
      </p:sp>
      <p:sp>
        <p:nvSpPr>
          <p:cNvPr id="46" name="Rectangle 7"/>
          <p:cNvSpPr>
            <a:spLocks noChangeArrowheads="1"/>
          </p:cNvSpPr>
          <p:nvPr/>
        </p:nvSpPr>
        <p:spPr bwMode="auto">
          <a:xfrm>
            <a:off x="348687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4</a:t>
            </a:r>
          </a:p>
        </p:txBody>
      </p:sp>
      <p:sp>
        <p:nvSpPr>
          <p:cNvPr id="47" name="Rectangle 7"/>
          <p:cNvSpPr>
            <a:spLocks noChangeArrowheads="1"/>
          </p:cNvSpPr>
          <p:nvPr/>
        </p:nvSpPr>
        <p:spPr bwMode="auto">
          <a:xfrm>
            <a:off x="406154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smtClean="0"/>
              <a:t>5</a:t>
            </a:r>
            <a:endParaRPr lang="en-GB" sz="1200" dirty="0"/>
          </a:p>
        </p:txBody>
      </p:sp>
      <p:sp>
        <p:nvSpPr>
          <p:cNvPr id="48" name="Rectangle 7"/>
          <p:cNvSpPr>
            <a:spLocks noChangeArrowheads="1"/>
          </p:cNvSpPr>
          <p:nvPr/>
        </p:nvSpPr>
        <p:spPr bwMode="auto">
          <a:xfrm>
            <a:off x="507001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smtClean="0"/>
              <a:t>0</a:t>
            </a:r>
            <a:endParaRPr lang="en-GB" sz="1200" dirty="0"/>
          </a:p>
        </p:txBody>
      </p:sp>
      <p:sp>
        <p:nvSpPr>
          <p:cNvPr id="49" name="Rectangle 7"/>
          <p:cNvSpPr>
            <a:spLocks noChangeArrowheads="1"/>
          </p:cNvSpPr>
          <p:nvPr/>
        </p:nvSpPr>
        <p:spPr bwMode="auto">
          <a:xfrm>
            <a:off x="564412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1</a:t>
            </a:r>
          </a:p>
        </p:txBody>
      </p:sp>
      <p:sp>
        <p:nvSpPr>
          <p:cNvPr id="50" name="Rectangle 7"/>
          <p:cNvSpPr>
            <a:spLocks noChangeArrowheads="1"/>
          </p:cNvSpPr>
          <p:nvPr/>
        </p:nvSpPr>
        <p:spPr bwMode="auto">
          <a:xfrm>
            <a:off x="621618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2</a:t>
            </a:r>
          </a:p>
        </p:txBody>
      </p:sp>
      <p:sp>
        <p:nvSpPr>
          <p:cNvPr id="51" name="Rectangle 7"/>
          <p:cNvSpPr>
            <a:spLocks noChangeArrowheads="1"/>
          </p:cNvSpPr>
          <p:nvPr/>
        </p:nvSpPr>
        <p:spPr bwMode="auto">
          <a:xfrm>
            <a:off x="679086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3</a:t>
            </a:r>
          </a:p>
        </p:txBody>
      </p:sp>
      <p:sp>
        <p:nvSpPr>
          <p:cNvPr id="52" name="Rectangle 7"/>
          <p:cNvSpPr>
            <a:spLocks noChangeArrowheads="1"/>
          </p:cNvSpPr>
          <p:nvPr/>
        </p:nvSpPr>
        <p:spPr bwMode="auto">
          <a:xfrm>
            <a:off x="736236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a:t>4</a:t>
            </a:r>
          </a:p>
        </p:txBody>
      </p:sp>
      <p:sp>
        <p:nvSpPr>
          <p:cNvPr id="53" name="Rectangle 7"/>
          <p:cNvSpPr>
            <a:spLocks noChangeArrowheads="1"/>
          </p:cNvSpPr>
          <p:nvPr/>
        </p:nvSpPr>
        <p:spPr bwMode="auto">
          <a:xfrm>
            <a:off x="793703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dirty="0" smtClean="0"/>
              <a:t>5</a:t>
            </a:r>
            <a:endParaRPr lang="en-GB" sz="1200" dirty="0"/>
          </a:p>
        </p:txBody>
      </p:sp>
      <p:sp>
        <p:nvSpPr>
          <p:cNvPr id="54" name="Rectangle 7"/>
          <p:cNvSpPr>
            <a:spLocks noChangeArrowheads="1"/>
          </p:cNvSpPr>
          <p:nvPr/>
        </p:nvSpPr>
        <p:spPr bwMode="auto">
          <a:xfrm>
            <a:off x="5211763" y="4936926"/>
            <a:ext cx="28575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b="1" dirty="0" smtClean="0"/>
              <a:t>Years</a:t>
            </a:r>
            <a:endParaRPr lang="en-GB" sz="1200" b="1" dirty="0"/>
          </a:p>
        </p:txBody>
      </p:sp>
      <p:sp>
        <p:nvSpPr>
          <p:cNvPr id="55" name="Rectangle 7"/>
          <p:cNvSpPr>
            <a:spLocks noChangeArrowheads="1"/>
          </p:cNvSpPr>
          <p:nvPr/>
        </p:nvSpPr>
        <p:spPr bwMode="auto">
          <a:xfrm>
            <a:off x="1335087" y="4936926"/>
            <a:ext cx="28670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200" b="1" dirty="0" smtClean="0"/>
              <a:t>Years</a:t>
            </a:r>
            <a:endParaRPr lang="en-GB" sz="1200" b="1" dirty="0"/>
          </a:p>
        </p:txBody>
      </p:sp>
      <p:sp>
        <p:nvSpPr>
          <p:cNvPr id="56" name="Rectangle 7"/>
          <p:cNvSpPr>
            <a:spLocks noChangeArrowheads="1"/>
          </p:cNvSpPr>
          <p:nvPr/>
        </p:nvSpPr>
        <p:spPr bwMode="auto">
          <a:xfrm>
            <a:off x="2821955" y="3009203"/>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GB" sz="1200" dirty="0" smtClean="0"/>
              <a:t>I-type (n=34)</a:t>
            </a:r>
            <a:endParaRPr lang="en-GB" sz="1200" dirty="0"/>
          </a:p>
        </p:txBody>
      </p:sp>
      <p:sp>
        <p:nvSpPr>
          <p:cNvPr id="57" name="Rectangle 7"/>
          <p:cNvSpPr>
            <a:spLocks noChangeArrowheads="1"/>
          </p:cNvSpPr>
          <p:nvPr/>
        </p:nvSpPr>
        <p:spPr bwMode="auto">
          <a:xfrm>
            <a:off x="2821955" y="3190975"/>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GB" sz="1200" dirty="0" smtClean="0"/>
              <a:t>Non I-type (n=87)</a:t>
            </a:r>
            <a:endParaRPr lang="en-GB" sz="1200" dirty="0"/>
          </a:p>
        </p:txBody>
      </p:sp>
      <p:sp>
        <p:nvSpPr>
          <p:cNvPr id="58" name="Rectangle 7"/>
          <p:cNvSpPr>
            <a:spLocks noChangeArrowheads="1"/>
          </p:cNvSpPr>
          <p:nvPr/>
        </p:nvSpPr>
        <p:spPr bwMode="auto">
          <a:xfrm>
            <a:off x="6865068" y="3009203"/>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GB" sz="1200" dirty="0" smtClean="0"/>
              <a:t>I-type (n=20)</a:t>
            </a:r>
            <a:endParaRPr lang="en-GB" sz="1200" dirty="0"/>
          </a:p>
        </p:txBody>
      </p:sp>
      <p:sp>
        <p:nvSpPr>
          <p:cNvPr id="59" name="Rectangle 7"/>
          <p:cNvSpPr>
            <a:spLocks noChangeArrowheads="1"/>
          </p:cNvSpPr>
          <p:nvPr/>
        </p:nvSpPr>
        <p:spPr bwMode="auto">
          <a:xfrm>
            <a:off x="6865068" y="3190975"/>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GB" sz="1200" dirty="0" smtClean="0"/>
              <a:t>Non I-type (n=39)</a:t>
            </a:r>
            <a:endParaRPr lang="en-GB" sz="1200" dirty="0"/>
          </a:p>
        </p:txBody>
      </p:sp>
      <p:cxnSp>
        <p:nvCxnSpPr>
          <p:cNvPr id="60" name="Straight Connector 59"/>
          <p:cNvCxnSpPr/>
          <p:nvPr/>
        </p:nvCxnSpPr>
        <p:spPr>
          <a:xfrm>
            <a:off x="2481263" y="3118624"/>
            <a:ext cx="21852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81263" y="3267132"/>
            <a:ext cx="2185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572331" y="3118624"/>
            <a:ext cx="21852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72331" y="3267132"/>
            <a:ext cx="21852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Rectangle 7"/>
          <p:cNvSpPr>
            <a:spLocks noChangeArrowheads="1"/>
          </p:cNvSpPr>
          <p:nvPr/>
        </p:nvSpPr>
        <p:spPr bwMode="auto">
          <a:xfrm>
            <a:off x="1656609" y="4257078"/>
            <a:ext cx="15734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GB" sz="1200" dirty="0" smtClean="0"/>
              <a:t>p=0.651</a:t>
            </a:r>
            <a:endParaRPr lang="en-GB" sz="1200" dirty="0"/>
          </a:p>
        </p:txBody>
      </p:sp>
      <p:sp>
        <p:nvSpPr>
          <p:cNvPr id="65" name="Rectangle 7"/>
          <p:cNvSpPr>
            <a:spLocks noChangeArrowheads="1"/>
          </p:cNvSpPr>
          <p:nvPr/>
        </p:nvSpPr>
        <p:spPr bwMode="auto">
          <a:xfrm>
            <a:off x="5518803" y="4257078"/>
            <a:ext cx="15734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en-GB" sz="1200" dirty="0" smtClean="0"/>
              <a:t>p=0.160</a:t>
            </a:r>
            <a:endParaRPr lang="en-GB" sz="1200" dirty="0"/>
          </a:p>
        </p:txBody>
      </p:sp>
      <p:sp>
        <p:nvSpPr>
          <p:cNvPr id="66" name="Rectangle 7"/>
          <p:cNvSpPr>
            <a:spLocks noChangeArrowheads="1"/>
          </p:cNvSpPr>
          <p:nvPr/>
        </p:nvSpPr>
        <p:spPr bwMode="auto">
          <a:xfrm>
            <a:off x="5211763" y="2743200"/>
            <a:ext cx="28575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400" b="1" dirty="0" smtClean="0"/>
              <a:t>CR cases (n=59)</a:t>
            </a:r>
            <a:endParaRPr lang="en-GB" sz="1400" b="1" dirty="0"/>
          </a:p>
        </p:txBody>
      </p:sp>
      <p:sp>
        <p:nvSpPr>
          <p:cNvPr id="67" name="Rectangle 7"/>
          <p:cNvSpPr>
            <a:spLocks noChangeArrowheads="1"/>
          </p:cNvSpPr>
          <p:nvPr/>
        </p:nvSpPr>
        <p:spPr bwMode="auto">
          <a:xfrm>
            <a:off x="1335087" y="2743200"/>
            <a:ext cx="286702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en-GB" sz="1400" b="1" dirty="0" smtClean="0"/>
              <a:t>All cases (n=121)</a:t>
            </a:r>
            <a:endParaRPr lang="en-GB" sz="1400" b="1" dirty="0"/>
          </a:p>
        </p:txBody>
      </p:sp>
      <p:grpSp>
        <p:nvGrpSpPr>
          <p:cNvPr id="69" name="Group 68"/>
          <p:cNvGrpSpPr/>
          <p:nvPr/>
        </p:nvGrpSpPr>
        <p:grpSpPr>
          <a:xfrm rot="5400000">
            <a:off x="488780" y="3831512"/>
            <a:ext cx="1652400" cy="39688"/>
            <a:chOff x="1335088" y="4875213"/>
            <a:chExt cx="2867025" cy="39688"/>
          </a:xfrm>
        </p:grpSpPr>
        <p:sp>
          <p:nvSpPr>
            <p:cNvPr id="70"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5" name="Group 84"/>
          <p:cNvGrpSpPr/>
          <p:nvPr/>
        </p:nvGrpSpPr>
        <p:grpSpPr>
          <a:xfrm rot="5400000">
            <a:off x="4356724" y="3831507"/>
            <a:ext cx="1652400" cy="39688"/>
            <a:chOff x="1335088" y="4875213"/>
            <a:chExt cx="2867025" cy="39688"/>
          </a:xfrm>
        </p:grpSpPr>
        <p:sp>
          <p:nvSpPr>
            <p:cNvPr id="86"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xmlns="" val="770134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104: CDH2 negative </a:t>
            </a:r>
            <a:r>
              <a:rPr lang="en-GB" sz="1800" dirty="0" err="1"/>
              <a:t>esophageal</a:t>
            </a:r>
            <a:r>
              <a:rPr lang="en-GB" sz="1800" dirty="0"/>
              <a:t> squamous cell carcinoma with cytotoxic </a:t>
            </a:r>
            <a:r>
              <a:rPr lang="en-GB" sz="1800" dirty="0" smtClean="0"/>
              <a:t/>
            </a:r>
            <a:br>
              <a:rPr lang="en-GB" sz="1800" dirty="0" smtClean="0"/>
            </a:br>
            <a:r>
              <a:rPr lang="en-GB" sz="1800" dirty="0" smtClean="0"/>
              <a:t>T-lymphocyte </a:t>
            </a:r>
            <a:r>
              <a:rPr lang="en-GB" sz="1800" dirty="0"/>
              <a:t>signatures is a good responder subtype to definitive </a:t>
            </a:r>
            <a:r>
              <a:rPr lang="en-GB" sz="1800" dirty="0" err="1"/>
              <a:t>chemoradiotherapy</a:t>
            </a:r>
            <a:r>
              <a:rPr lang="en-GB" sz="1800" dirty="0"/>
              <a:t> – </a:t>
            </a:r>
            <a:r>
              <a:rPr lang="en-GB" sz="1800" dirty="0" smtClean="0"/>
              <a:t>Tanaka Y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p>
          <a:p>
            <a:r>
              <a:rPr lang="en-GB" sz="1500" dirty="0" smtClean="0"/>
              <a:t>OS </a:t>
            </a:r>
            <a:r>
              <a:rPr lang="en-GB" sz="1500" dirty="0"/>
              <a:t>in CDH2 negative cases </a:t>
            </a:r>
            <a:r>
              <a:rPr lang="en-GB" sz="1500" dirty="0" smtClean="0"/>
              <a:t>was </a:t>
            </a:r>
            <a:r>
              <a:rPr lang="en-GB" sz="1500" dirty="0"/>
              <a:t>significantly better than CDH2 positive cases in </a:t>
            </a:r>
            <a:r>
              <a:rPr lang="en-GB" sz="1500" dirty="0" smtClean="0"/>
              <a:t>the oesophageal </a:t>
            </a:r>
            <a:r>
              <a:rPr lang="en-GB" sz="1500" dirty="0"/>
              <a:t>cancer </a:t>
            </a:r>
            <a:r>
              <a:rPr lang="en-GB" sz="1500" dirty="0" smtClean="0"/>
              <a:t>analysis (figure)</a:t>
            </a:r>
          </a:p>
          <a:p>
            <a:r>
              <a:rPr lang="en-GB" sz="1500" dirty="0" smtClean="0"/>
              <a:t>OS </a:t>
            </a:r>
            <a:r>
              <a:rPr lang="en-GB" sz="1500" dirty="0"/>
              <a:t>and recurrence </a:t>
            </a:r>
            <a:r>
              <a:rPr lang="en-GB" sz="1500" dirty="0" smtClean="0"/>
              <a:t>rate </a:t>
            </a:r>
            <a:r>
              <a:rPr lang="en-GB" sz="1500" dirty="0"/>
              <a:t>of CDH2-negative cases in the I-type was significantly better than that of CDH2-positive cases in the </a:t>
            </a:r>
            <a:r>
              <a:rPr lang="en-GB" sz="1500" dirty="0" smtClean="0"/>
              <a:t>I-type (figure)</a:t>
            </a:r>
            <a:endParaRPr lang="en-GB" sz="1500" dirty="0"/>
          </a:p>
          <a:p>
            <a:pPr lvl="1"/>
            <a:endParaRPr lang="en-GB" sz="1500" dirty="0"/>
          </a:p>
          <a:p>
            <a:pPr lvl="1"/>
            <a:endParaRPr lang="en-GB" sz="1500" dirty="0" smtClean="0"/>
          </a:p>
          <a:p>
            <a:pPr marL="252412" lvl="1" indent="0">
              <a:buNone/>
            </a:pPr>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0" indent="0">
              <a:buNone/>
            </a:pPr>
            <a:r>
              <a:rPr lang="en-GB" b="1" dirty="0" smtClean="0"/>
              <a:t>Conclusion</a:t>
            </a:r>
          </a:p>
          <a:p>
            <a:r>
              <a:rPr lang="en-GB" sz="1500" b="1" dirty="0"/>
              <a:t>CRT may activate CTL in a certain subtype and </a:t>
            </a:r>
            <a:r>
              <a:rPr lang="en-GB" sz="1500" b="1" dirty="0" err="1" smtClean="0"/>
              <a:t>immunoreactive</a:t>
            </a:r>
            <a:r>
              <a:rPr lang="en-GB" sz="1500" b="1" dirty="0" smtClean="0"/>
              <a:t> </a:t>
            </a:r>
            <a:r>
              <a:rPr lang="en-GB" sz="1500" b="1" dirty="0"/>
              <a:t>O</a:t>
            </a:r>
            <a:r>
              <a:rPr lang="en-GB" sz="1500" b="1" dirty="0" smtClean="0"/>
              <a:t>SCCs </a:t>
            </a:r>
            <a:r>
              <a:rPr lang="en-GB" sz="1500" b="1" dirty="0"/>
              <a:t>with epithelial phenotype may receive the benefit of the immune activation therapy</a:t>
            </a:r>
            <a:endParaRPr lang="en-GB" sz="1500" b="1" dirty="0" smtClean="0"/>
          </a:p>
          <a:p>
            <a:pPr lvl="1"/>
            <a:endParaRPr lang="en-GB" b="1" dirty="0"/>
          </a:p>
        </p:txBody>
      </p:sp>
      <p:sp>
        <p:nvSpPr>
          <p:cNvPr id="13" name="Text Placeholder 12"/>
          <p:cNvSpPr>
            <a:spLocks noGrp="1"/>
          </p:cNvSpPr>
          <p:nvPr>
            <p:ph type="body" sz="quarter" idx="10"/>
          </p:nvPr>
        </p:nvSpPr>
        <p:spPr>
          <a:xfrm>
            <a:off x="365125" y="6096000"/>
            <a:ext cx="4359275" cy="487363"/>
          </a:xfrm>
        </p:spPr>
        <p:txBody>
          <a:bodyPr/>
          <a:lstStyle/>
          <a:p>
            <a:r>
              <a:rPr lang="en-GB" sz="1100" dirty="0" smtClean="0"/>
              <a:t>CDH, cadherin; CTL, cytotoxic T-lymphocyte</a:t>
            </a:r>
            <a:endParaRPr lang="en-GB" sz="1100" dirty="0"/>
          </a:p>
        </p:txBody>
      </p:sp>
      <p:sp>
        <p:nvSpPr>
          <p:cNvPr id="14" name="Text Placeholder 13"/>
          <p:cNvSpPr>
            <a:spLocks noGrp="1"/>
          </p:cNvSpPr>
          <p:nvPr>
            <p:ph type="body" sz="quarter" idx="11"/>
          </p:nvPr>
        </p:nvSpPr>
        <p:spPr/>
        <p:txBody>
          <a:bodyPr/>
          <a:lstStyle/>
          <a:p>
            <a:r>
              <a:rPr lang="it-IT" dirty="0" err="1">
                <a:solidFill>
                  <a:srgbClr val="363636"/>
                </a:solidFill>
              </a:rPr>
              <a:t>Tanaka</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104</a:t>
            </a:r>
            <a:endParaRPr lang="en-GB" dirty="0"/>
          </a:p>
        </p:txBody>
      </p:sp>
      <p:grpSp>
        <p:nvGrpSpPr>
          <p:cNvPr id="123" name="Group 122"/>
          <p:cNvGrpSpPr/>
          <p:nvPr/>
        </p:nvGrpSpPr>
        <p:grpSpPr>
          <a:xfrm>
            <a:off x="102583" y="2676881"/>
            <a:ext cx="8939120" cy="2840982"/>
            <a:chOff x="68079" y="2676881"/>
            <a:chExt cx="8939120" cy="2840982"/>
          </a:xfrm>
        </p:grpSpPr>
        <p:grpSp>
          <p:nvGrpSpPr>
            <p:cNvPr id="124" name="Group 123"/>
            <p:cNvGrpSpPr/>
            <p:nvPr/>
          </p:nvGrpSpPr>
          <p:grpSpPr>
            <a:xfrm>
              <a:off x="68079" y="2676881"/>
              <a:ext cx="2968432" cy="2840982"/>
              <a:chOff x="61715" y="2676881"/>
              <a:chExt cx="2939036" cy="2840982"/>
            </a:xfrm>
          </p:grpSpPr>
          <p:sp>
            <p:nvSpPr>
              <p:cNvPr id="201" name="Freeform 200"/>
              <p:cNvSpPr>
                <a:spLocks/>
              </p:cNvSpPr>
              <p:nvPr/>
            </p:nvSpPr>
            <p:spPr bwMode="auto">
              <a:xfrm>
                <a:off x="674901" y="3000174"/>
                <a:ext cx="2167476" cy="19961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2" name="Line 6"/>
              <p:cNvSpPr>
                <a:spLocks noChangeShapeType="1"/>
              </p:cNvSpPr>
              <p:nvPr/>
            </p:nvSpPr>
            <p:spPr bwMode="auto">
              <a:xfrm>
                <a:off x="573973" y="300017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3" name="Line 7"/>
              <p:cNvSpPr>
                <a:spLocks noChangeShapeType="1"/>
              </p:cNvSpPr>
              <p:nvPr/>
            </p:nvSpPr>
            <p:spPr bwMode="auto">
              <a:xfrm>
                <a:off x="573973" y="3399461"/>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4" name="Line 8"/>
              <p:cNvSpPr>
                <a:spLocks noChangeShapeType="1"/>
              </p:cNvSpPr>
              <p:nvPr/>
            </p:nvSpPr>
            <p:spPr bwMode="auto">
              <a:xfrm>
                <a:off x="573973" y="3798749"/>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5" name="Line 9"/>
              <p:cNvSpPr>
                <a:spLocks noChangeShapeType="1"/>
              </p:cNvSpPr>
              <p:nvPr/>
            </p:nvSpPr>
            <p:spPr bwMode="auto">
              <a:xfrm>
                <a:off x="573973" y="4198037"/>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6" name="Line 10"/>
              <p:cNvSpPr>
                <a:spLocks noChangeShapeType="1"/>
              </p:cNvSpPr>
              <p:nvPr/>
            </p:nvSpPr>
            <p:spPr bwMode="auto">
              <a:xfrm>
                <a:off x="573973" y="4597325"/>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7" name="Line 11"/>
              <p:cNvSpPr>
                <a:spLocks noChangeShapeType="1"/>
              </p:cNvSpPr>
              <p:nvPr/>
            </p:nvSpPr>
            <p:spPr bwMode="auto">
              <a:xfrm>
                <a:off x="573973" y="499661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8" name="Line 18"/>
              <p:cNvSpPr>
                <a:spLocks noChangeShapeType="1"/>
              </p:cNvSpPr>
              <p:nvPr/>
            </p:nvSpPr>
            <p:spPr bwMode="auto">
              <a:xfrm>
                <a:off x="1988428"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9" name="Line 19"/>
              <p:cNvSpPr>
                <a:spLocks noChangeShapeType="1"/>
              </p:cNvSpPr>
              <p:nvPr/>
            </p:nvSpPr>
            <p:spPr bwMode="auto">
              <a:xfrm>
                <a:off x="1545090"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0" name="Line 20"/>
              <p:cNvSpPr>
                <a:spLocks noChangeShapeType="1"/>
              </p:cNvSpPr>
              <p:nvPr/>
            </p:nvSpPr>
            <p:spPr bwMode="auto">
              <a:xfrm>
                <a:off x="1103171"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1" name="Line 21"/>
              <p:cNvSpPr>
                <a:spLocks noChangeShapeType="1"/>
              </p:cNvSpPr>
              <p:nvPr/>
            </p:nvSpPr>
            <p:spPr bwMode="auto">
              <a:xfrm>
                <a:off x="674899"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TextBox 211"/>
              <p:cNvSpPr txBox="1"/>
              <p:nvPr/>
            </p:nvSpPr>
            <p:spPr>
              <a:xfrm rot="16200000">
                <a:off x="-4899" y="3867009"/>
                <a:ext cx="407483" cy="274256"/>
              </a:xfrm>
              <a:prstGeom prst="rect">
                <a:avLst/>
              </a:prstGeom>
              <a:noFill/>
            </p:spPr>
            <p:txBody>
              <a:bodyPr wrap="none" rtlCol="0">
                <a:spAutoFit/>
              </a:bodyPr>
              <a:lstStyle/>
              <a:p>
                <a:pPr algn="ctr"/>
                <a:r>
                  <a:rPr lang="en-GB" sz="1200" b="1" dirty="0" smtClean="0"/>
                  <a:t>OS</a:t>
                </a:r>
                <a:endParaRPr lang="en-GB" sz="1200" b="1" dirty="0"/>
              </a:p>
            </p:txBody>
          </p:sp>
          <p:sp>
            <p:nvSpPr>
              <p:cNvPr id="213" name="TextBox 212"/>
              <p:cNvSpPr txBox="1"/>
              <p:nvPr/>
            </p:nvSpPr>
            <p:spPr>
              <a:xfrm>
                <a:off x="1230093" y="5240864"/>
                <a:ext cx="1075248" cy="276999"/>
              </a:xfrm>
              <a:prstGeom prst="rect">
                <a:avLst/>
              </a:prstGeom>
              <a:noFill/>
            </p:spPr>
            <p:txBody>
              <a:bodyPr wrap="none" rtlCol="0">
                <a:spAutoFit/>
              </a:bodyPr>
              <a:lstStyle/>
              <a:p>
                <a:pPr algn="ctr"/>
                <a:r>
                  <a:rPr lang="en-GB" sz="1200" b="1" dirty="0" smtClean="0"/>
                  <a:t>Time (years)</a:t>
                </a:r>
                <a:endParaRPr lang="en-GB" sz="1200" b="1" dirty="0"/>
              </a:p>
            </p:txBody>
          </p:sp>
          <p:sp>
            <p:nvSpPr>
              <p:cNvPr id="214" name="TextBox 213"/>
              <p:cNvSpPr txBox="1"/>
              <p:nvPr/>
            </p:nvSpPr>
            <p:spPr>
              <a:xfrm>
                <a:off x="245730" y="2868228"/>
                <a:ext cx="393925"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215" name="TextBox 214"/>
              <p:cNvSpPr txBox="1"/>
              <p:nvPr/>
            </p:nvSpPr>
            <p:spPr>
              <a:xfrm>
                <a:off x="245730" y="3260316"/>
                <a:ext cx="393925"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216" name="TextBox 215"/>
              <p:cNvSpPr txBox="1"/>
              <p:nvPr/>
            </p:nvSpPr>
            <p:spPr>
              <a:xfrm>
                <a:off x="245730" y="3659426"/>
                <a:ext cx="393925"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217" name="TextBox 216"/>
              <p:cNvSpPr txBox="1"/>
              <p:nvPr/>
            </p:nvSpPr>
            <p:spPr>
              <a:xfrm>
                <a:off x="245730" y="4058537"/>
                <a:ext cx="393925"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218" name="TextBox 217"/>
              <p:cNvSpPr txBox="1"/>
              <p:nvPr/>
            </p:nvSpPr>
            <p:spPr>
              <a:xfrm>
                <a:off x="245730" y="4457647"/>
                <a:ext cx="393925"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219" name="TextBox 218"/>
              <p:cNvSpPr txBox="1"/>
              <p:nvPr/>
            </p:nvSpPr>
            <p:spPr>
              <a:xfrm>
                <a:off x="372700" y="4856758"/>
                <a:ext cx="266955"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220" name="TextBox 219"/>
              <p:cNvSpPr txBox="1"/>
              <p:nvPr/>
            </p:nvSpPr>
            <p:spPr>
              <a:xfrm>
                <a:off x="546930" y="5076809"/>
                <a:ext cx="266955"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221" name="TextBox 220"/>
              <p:cNvSpPr txBox="1"/>
              <p:nvPr/>
            </p:nvSpPr>
            <p:spPr>
              <a:xfrm>
                <a:off x="954352" y="5076809"/>
                <a:ext cx="269626" cy="276999"/>
              </a:xfrm>
              <a:prstGeom prst="rect">
                <a:avLst/>
              </a:prstGeom>
              <a:noFill/>
            </p:spPr>
            <p:txBody>
              <a:bodyPr wrap="none" rtlCol="0" anchor="ctr" anchorCtr="0">
                <a:spAutoFit/>
              </a:bodyPr>
              <a:lstStyle/>
              <a:p>
                <a:pPr algn="ctr"/>
                <a:r>
                  <a:rPr lang="en-GB" sz="1200" dirty="0" smtClean="0"/>
                  <a:t>1</a:t>
                </a:r>
                <a:endParaRPr lang="en-GB" sz="1200" dirty="0"/>
              </a:p>
            </p:txBody>
          </p:sp>
          <p:sp>
            <p:nvSpPr>
              <p:cNvPr id="222" name="TextBox 221"/>
              <p:cNvSpPr txBox="1"/>
              <p:nvPr/>
            </p:nvSpPr>
            <p:spPr>
              <a:xfrm>
                <a:off x="1405535" y="5076809"/>
                <a:ext cx="269626" cy="276999"/>
              </a:xfrm>
              <a:prstGeom prst="rect">
                <a:avLst/>
              </a:prstGeom>
              <a:noFill/>
            </p:spPr>
            <p:txBody>
              <a:bodyPr wrap="none" rtlCol="0" anchor="ctr" anchorCtr="0">
                <a:spAutoFit/>
              </a:bodyPr>
              <a:lstStyle/>
              <a:p>
                <a:pPr algn="ctr"/>
                <a:r>
                  <a:rPr lang="en-GB" sz="1200" dirty="0" smtClean="0"/>
                  <a:t>2</a:t>
                </a:r>
                <a:endParaRPr lang="en-GB" sz="1200" dirty="0"/>
              </a:p>
            </p:txBody>
          </p:sp>
          <p:sp>
            <p:nvSpPr>
              <p:cNvPr id="223" name="TextBox 222"/>
              <p:cNvSpPr txBox="1"/>
              <p:nvPr/>
            </p:nvSpPr>
            <p:spPr>
              <a:xfrm>
                <a:off x="1849906" y="5076809"/>
                <a:ext cx="269626" cy="276999"/>
              </a:xfrm>
              <a:prstGeom prst="rect">
                <a:avLst/>
              </a:prstGeom>
              <a:noFill/>
            </p:spPr>
            <p:txBody>
              <a:bodyPr wrap="none" rtlCol="0" anchor="ctr" anchorCtr="0">
                <a:spAutoFit/>
              </a:bodyPr>
              <a:lstStyle/>
              <a:p>
                <a:pPr algn="ctr"/>
                <a:r>
                  <a:rPr lang="en-GB" sz="1200" dirty="0" smtClean="0"/>
                  <a:t>3</a:t>
                </a:r>
                <a:endParaRPr lang="en-GB" sz="1200" dirty="0"/>
              </a:p>
            </p:txBody>
          </p:sp>
          <p:sp>
            <p:nvSpPr>
              <p:cNvPr id="224" name="TextBox 223"/>
              <p:cNvSpPr txBox="1"/>
              <p:nvPr/>
            </p:nvSpPr>
            <p:spPr>
              <a:xfrm>
                <a:off x="2692573" y="5076809"/>
                <a:ext cx="269626" cy="276999"/>
              </a:xfrm>
              <a:prstGeom prst="rect">
                <a:avLst/>
              </a:prstGeom>
              <a:noFill/>
            </p:spPr>
            <p:txBody>
              <a:bodyPr wrap="none" rtlCol="0" anchor="ctr" anchorCtr="0">
                <a:spAutoFit/>
              </a:bodyPr>
              <a:lstStyle/>
              <a:p>
                <a:pPr algn="ctr"/>
                <a:r>
                  <a:rPr lang="en-GB" sz="1200" dirty="0" smtClean="0"/>
                  <a:t>5</a:t>
                </a:r>
                <a:endParaRPr lang="en-GB" sz="1200" dirty="0"/>
              </a:p>
            </p:txBody>
          </p:sp>
          <p:sp>
            <p:nvSpPr>
              <p:cNvPr id="225" name="TextBox 224"/>
              <p:cNvSpPr txBox="1"/>
              <p:nvPr/>
            </p:nvSpPr>
            <p:spPr>
              <a:xfrm>
                <a:off x="2287932" y="5076809"/>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226" name="Line 18"/>
              <p:cNvSpPr>
                <a:spLocks noChangeShapeType="1"/>
              </p:cNvSpPr>
              <p:nvPr/>
            </p:nvSpPr>
            <p:spPr bwMode="auto">
              <a:xfrm>
                <a:off x="2422745" y="5000101"/>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7" name="Line 18"/>
              <p:cNvSpPr>
                <a:spLocks noChangeShapeType="1"/>
              </p:cNvSpPr>
              <p:nvPr/>
            </p:nvSpPr>
            <p:spPr bwMode="auto">
              <a:xfrm>
                <a:off x="2842072" y="5003589"/>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TextBox 227"/>
              <p:cNvSpPr txBox="1"/>
              <p:nvPr/>
            </p:nvSpPr>
            <p:spPr>
              <a:xfrm>
                <a:off x="1782711" y="2980431"/>
                <a:ext cx="1165273" cy="461665"/>
              </a:xfrm>
              <a:prstGeom prst="rect">
                <a:avLst/>
              </a:prstGeom>
              <a:noFill/>
            </p:spPr>
            <p:txBody>
              <a:bodyPr wrap="none" rtlCol="0">
                <a:spAutoFit/>
              </a:bodyPr>
              <a:lstStyle/>
              <a:p>
                <a:r>
                  <a:rPr lang="en-GB" sz="1200" dirty="0" smtClean="0"/>
                  <a:t>CDH2– (n=82)</a:t>
                </a:r>
              </a:p>
              <a:p>
                <a:r>
                  <a:rPr lang="en-GB" sz="1200" dirty="0" smtClean="0"/>
                  <a:t>CDH2+ (n=35)</a:t>
                </a:r>
                <a:endParaRPr lang="en-GB" sz="1200" dirty="0"/>
              </a:p>
            </p:txBody>
          </p:sp>
          <p:cxnSp>
            <p:nvCxnSpPr>
              <p:cNvPr id="229" name="Straight Connector 228"/>
              <p:cNvCxnSpPr/>
              <p:nvPr/>
            </p:nvCxnSpPr>
            <p:spPr>
              <a:xfrm>
                <a:off x="1470888" y="3132863"/>
                <a:ext cx="2207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1470888" y="3292087"/>
                <a:ext cx="220711" cy="0"/>
              </a:xfrm>
              <a:prstGeom prst="line">
                <a:avLst/>
              </a:prstGeom>
              <a:ln w="19050">
                <a:solidFill>
                  <a:srgbClr val="1D2F50"/>
                </a:solidFill>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871918" y="4599062"/>
                <a:ext cx="735158" cy="276999"/>
              </a:xfrm>
              <a:prstGeom prst="rect">
                <a:avLst/>
              </a:prstGeom>
              <a:noFill/>
            </p:spPr>
            <p:txBody>
              <a:bodyPr wrap="none" rtlCol="0">
                <a:spAutoFit/>
              </a:bodyPr>
              <a:lstStyle/>
              <a:p>
                <a:r>
                  <a:rPr lang="en-GB" sz="1200" dirty="0" smtClean="0"/>
                  <a:t>p=0.007</a:t>
                </a:r>
                <a:endParaRPr lang="en-GB" sz="1200" dirty="0"/>
              </a:p>
            </p:txBody>
          </p:sp>
          <p:sp>
            <p:nvSpPr>
              <p:cNvPr id="232" name="TextBox 231"/>
              <p:cNvSpPr txBox="1"/>
              <p:nvPr/>
            </p:nvSpPr>
            <p:spPr>
              <a:xfrm>
                <a:off x="2450308" y="3561755"/>
                <a:ext cx="490840" cy="276999"/>
              </a:xfrm>
              <a:prstGeom prst="rect">
                <a:avLst/>
              </a:prstGeom>
              <a:noFill/>
            </p:spPr>
            <p:txBody>
              <a:bodyPr wrap="none" rtlCol="0">
                <a:spAutoFit/>
              </a:bodyPr>
              <a:lstStyle/>
              <a:p>
                <a:r>
                  <a:rPr lang="en-GB" sz="1200" dirty="0" smtClean="0">
                    <a:solidFill>
                      <a:srgbClr val="C00000"/>
                    </a:solidFill>
                  </a:rPr>
                  <a:t>56%</a:t>
                </a:r>
                <a:endParaRPr lang="en-GB" sz="1200" dirty="0">
                  <a:solidFill>
                    <a:srgbClr val="C00000"/>
                  </a:solidFill>
                </a:endParaRPr>
              </a:p>
            </p:txBody>
          </p:sp>
          <p:sp>
            <p:nvSpPr>
              <p:cNvPr id="233" name="TextBox 232"/>
              <p:cNvSpPr txBox="1"/>
              <p:nvPr/>
            </p:nvSpPr>
            <p:spPr>
              <a:xfrm>
                <a:off x="2509911" y="4230246"/>
                <a:ext cx="490840" cy="276999"/>
              </a:xfrm>
              <a:prstGeom prst="rect">
                <a:avLst/>
              </a:prstGeom>
              <a:noFill/>
            </p:spPr>
            <p:txBody>
              <a:bodyPr wrap="none" rtlCol="0">
                <a:spAutoFit/>
              </a:bodyPr>
              <a:lstStyle/>
              <a:p>
                <a:r>
                  <a:rPr lang="en-GB" sz="1200" dirty="0" smtClean="0">
                    <a:solidFill>
                      <a:srgbClr val="1D2F50"/>
                    </a:solidFill>
                  </a:rPr>
                  <a:t>21%</a:t>
                </a:r>
                <a:endParaRPr lang="en-GB" sz="1200" dirty="0">
                  <a:solidFill>
                    <a:srgbClr val="1D2F50"/>
                  </a:solidFill>
                </a:endParaRPr>
              </a:p>
            </p:txBody>
          </p:sp>
          <p:sp>
            <p:nvSpPr>
              <p:cNvPr id="234" name="TextBox 233"/>
              <p:cNvSpPr txBox="1"/>
              <p:nvPr/>
            </p:nvSpPr>
            <p:spPr>
              <a:xfrm>
                <a:off x="1328715" y="2676881"/>
                <a:ext cx="841496" cy="276999"/>
              </a:xfrm>
              <a:prstGeom prst="rect">
                <a:avLst/>
              </a:prstGeom>
              <a:noFill/>
            </p:spPr>
            <p:txBody>
              <a:bodyPr wrap="none" rtlCol="0">
                <a:spAutoFit/>
              </a:bodyPr>
              <a:lstStyle/>
              <a:p>
                <a:r>
                  <a:rPr lang="en-GB" sz="1200" b="1" dirty="0" smtClean="0"/>
                  <a:t>All cases</a:t>
                </a:r>
                <a:endParaRPr lang="en-GB" sz="1200" b="1" dirty="0"/>
              </a:p>
            </p:txBody>
          </p:sp>
        </p:grpSp>
        <p:grpSp>
          <p:nvGrpSpPr>
            <p:cNvPr id="125" name="Group 124"/>
            <p:cNvGrpSpPr/>
            <p:nvPr/>
          </p:nvGrpSpPr>
          <p:grpSpPr>
            <a:xfrm>
              <a:off x="3086052" y="2676881"/>
              <a:ext cx="2940408" cy="2840982"/>
              <a:chOff x="60343" y="2676881"/>
              <a:chExt cx="2940408" cy="2840982"/>
            </a:xfrm>
          </p:grpSpPr>
          <p:sp>
            <p:nvSpPr>
              <p:cNvPr id="167" name="Freeform 166"/>
              <p:cNvSpPr>
                <a:spLocks/>
              </p:cNvSpPr>
              <p:nvPr/>
            </p:nvSpPr>
            <p:spPr bwMode="auto">
              <a:xfrm>
                <a:off x="674901" y="3000174"/>
                <a:ext cx="2167476" cy="19961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8" name="Line 6"/>
              <p:cNvSpPr>
                <a:spLocks noChangeShapeType="1"/>
              </p:cNvSpPr>
              <p:nvPr/>
            </p:nvSpPr>
            <p:spPr bwMode="auto">
              <a:xfrm>
                <a:off x="573973" y="300017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9" name="Line 7"/>
              <p:cNvSpPr>
                <a:spLocks noChangeShapeType="1"/>
              </p:cNvSpPr>
              <p:nvPr/>
            </p:nvSpPr>
            <p:spPr bwMode="auto">
              <a:xfrm>
                <a:off x="573973" y="3399461"/>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0" name="Line 8"/>
              <p:cNvSpPr>
                <a:spLocks noChangeShapeType="1"/>
              </p:cNvSpPr>
              <p:nvPr/>
            </p:nvSpPr>
            <p:spPr bwMode="auto">
              <a:xfrm>
                <a:off x="573973" y="3798749"/>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1" name="Line 9"/>
              <p:cNvSpPr>
                <a:spLocks noChangeShapeType="1"/>
              </p:cNvSpPr>
              <p:nvPr/>
            </p:nvSpPr>
            <p:spPr bwMode="auto">
              <a:xfrm>
                <a:off x="573973" y="4198037"/>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Line 10"/>
              <p:cNvSpPr>
                <a:spLocks noChangeShapeType="1"/>
              </p:cNvSpPr>
              <p:nvPr/>
            </p:nvSpPr>
            <p:spPr bwMode="auto">
              <a:xfrm>
                <a:off x="573973" y="4597325"/>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3" name="Line 11"/>
              <p:cNvSpPr>
                <a:spLocks noChangeShapeType="1"/>
              </p:cNvSpPr>
              <p:nvPr/>
            </p:nvSpPr>
            <p:spPr bwMode="auto">
              <a:xfrm>
                <a:off x="573973" y="499661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4" name="Line 18"/>
              <p:cNvSpPr>
                <a:spLocks noChangeShapeType="1"/>
              </p:cNvSpPr>
              <p:nvPr/>
            </p:nvSpPr>
            <p:spPr bwMode="auto">
              <a:xfrm>
                <a:off x="1988428"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19"/>
              <p:cNvSpPr>
                <a:spLocks noChangeShapeType="1"/>
              </p:cNvSpPr>
              <p:nvPr/>
            </p:nvSpPr>
            <p:spPr bwMode="auto">
              <a:xfrm>
                <a:off x="1545090"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Line 20"/>
              <p:cNvSpPr>
                <a:spLocks noChangeShapeType="1"/>
              </p:cNvSpPr>
              <p:nvPr/>
            </p:nvSpPr>
            <p:spPr bwMode="auto">
              <a:xfrm>
                <a:off x="1103171"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7" name="Line 21"/>
              <p:cNvSpPr>
                <a:spLocks noChangeShapeType="1"/>
              </p:cNvSpPr>
              <p:nvPr/>
            </p:nvSpPr>
            <p:spPr bwMode="auto">
              <a:xfrm>
                <a:off x="674899"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8" name="TextBox 177"/>
              <p:cNvSpPr txBox="1"/>
              <p:nvPr/>
            </p:nvSpPr>
            <p:spPr>
              <a:xfrm rot="16200000">
                <a:off x="-4899" y="3865638"/>
                <a:ext cx="407483" cy="276999"/>
              </a:xfrm>
              <a:prstGeom prst="rect">
                <a:avLst/>
              </a:prstGeom>
              <a:noFill/>
            </p:spPr>
            <p:txBody>
              <a:bodyPr wrap="none" rtlCol="0">
                <a:spAutoFit/>
              </a:bodyPr>
              <a:lstStyle/>
              <a:p>
                <a:pPr algn="ctr"/>
                <a:r>
                  <a:rPr lang="en-GB" sz="1200" b="1" dirty="0" smtClean="0"/>
                  <a:t>OS</a:t>
                </a:r>
                <a:endParaRPr lang="en-GB" sz="1200" b="1" dirty="0"/>
              </a:p>
            </p:txBody>
          </p:sp>
          <p:sp>
            <p:nvSpPr>
              <p:cNvPr id="179" name="TextBox 178"/>
              <p:cNvSpPr txBox="1"/>
              <p:nvPr/>
            </p:nvSpPr>
            <p:spPr>
              <a:xfrm>
                <a:off x="1224716" y="5240864"/>
                <a:ext cx="1086003" cy="276999"/>
              </a:xfrm>
              <a:prstGeom prst="rect">
                <a:avLst/>
              </a:prstGeom>
              <a:noFill/>
            </p:spPr>
            <p:txBody>
              <a:bodyPr wrap="none" rtlCol="0">
                <a:spAutoFit/>
              </a:bodyPr>
              <a:lstStyle/>
              <a:p>
                <a:pPr algn="ctr"/>
                <a:r>
                  <a:rPr lang="en-GB" sz="1200" b="1" dirty="0" smtClean="0"/>
                  <a:t>Time (years)</a:t>
                </a:r>
                <a:endParaRPr lang="en-GB" sz="1200" b="1" dirty="0"/>
              </a:p>
            </p:txBody>
          </p:sp>
          <p:sp>
            <p:nvSpPr>
              <p:cNvPr id="180" name="TextBox 179"/>
              <p:cNvSpPr txBox="1"/>
              <p:nvPr/>
            </p:nvSpPr>
            <p:spPr>
              <a:xfrm>
                <a:off x="241789" y="2868228"/>
                <a:ext cx="397865"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181" name="TextBox 180"/>
              <p:cNvSpPr txBox="1"/>
              <p:nvPr/>
            </p:nvSpPr>
            <p:spPr>
              <a:xfrm>
                <a:off x="241789" y="3260316"/>
                <a:ext cx="397865"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182" name="TextBox 181"/>
              <p:cNvSpPr txBox="1"/>
              <p:nvPr/>
            </p:nvSpPr>
            <p:spPr>
              <a:xfrm>
                <a:off x="241789" y="3659426"/>
                <a:ext cx="397865"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183" name="TextBox 182"/>
              <p:cNvSpPr txBox="1"/>
              <p:nvPr/>
            </p:nvSpPr>
            <p:spPr>
              <a:xfrm>
                <a:off x="241789" y="4058537"/>
                <a:ext cx="397865"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184" name="TextBox 183"/>
              <p:cNvSpPr txBox="1"/>
              <p:nvPr/>
            </p:nvSpPr>
            <p:spPr>
              <a:xfrm>
                <a:off x="241789" y="4457647"/>
                <a:ext cx="397865"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185" name="TextBox 184"/>
              <p:cNvSpPr txBox="1"/>
              <p:nvPr/>
            </p:nvSpPr>
            <p:spPr>
              <a:xfrm>
                <a:off x="370029" y="4856758"/>
                <a:ext cx="269625"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186" name="TextBox 185"/>
              <p:cNvSpPr txBox="1"/>
              <p:nvPr/>
            </p:nvSpPr>
            <p:spPr>
              <a:xfrm>
                <a:off x="545594" y="5076809"/>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187" name="TextBox 186"/>
              <p:cNvSpPr txBox="1"/>
              <p:nvPr/>
            </p:nvSpPr>
            <p:spPr>
              <a:xfrm>
                <a:off x="954352" y="5076809"/>
                <a:ext cx="269626" cy="276999"/>
              </a:xfrm>
              <a:prstGeom prst="rect">
                <a:avLst/>
              </a:prstGeom>
              <a:noFill/>
            </p:spPr>
            <p:txBody>
              <a:bodyPr wrap="none" rtlCol="0" anchor="ctr" anchorCtr="0">
                <a:spAutoFit/>
              </a:bodyPr>
              <a:lstStyle/>
              <a:p>
                <a:pPr algn="ctr"/>
                <a:r>
                  <a:rPr lang="en-GB" sz="1200" dirty="0" smtClean="0"/>
                  <a:t>1</a:t>
                </a:r>
                <a:endParaRPr lang="en-GB" sz="1200" dirty="0"/>
              </a:p>
            </p:txBody>
          </p:sp>
          <p:sp>
            <p:nvSpPr>
              <p:cNvPr id="188" name="TextBox 187"/>
              <p:cNvSpPr txBox="1"/>
              <p:nvPr/>
            </p:nvSpPr>
            <p:spPr>
              <a:xfrm>
                <a:off x="1405535" y="5076809"/>
                <a:ext cx="269626" cy="276999"/>
              </a:xfrm>
              <a:prstGeom prst="rect">
                <a:avLst/>
              </a:prstGeom>
              <a:noFill/>
            </p:spPr>
            <p:txBody>
              <a:bodyPr wrap="none" rtlCol="0" anchor="ctr" anchorCtr="0">
                <a:spAutoFit/>
              </a:bodyPr>
              <a:lstStyle/>
              <a:p>
                <a:pPr algn="ctr"/>
                <a:r>
                  <a:rPr lang="en-GB" sz="1200" dirty="0" smtClean="0"/>
                  <a:t>2</a:t>
                </a:r>
                <a:endParaRPr lang="en-GB" sz="1200" dirty="0"/>
              </a:p>
            </p:txBody>
          </p:sp>
          <p:sp>
            <p:nvSpPr>
              <p:cNvPr id="189" name="TextBox 188"/>
              <p:cNvSpPr txBox="1"/>
              <p:nvPr/>
            </p:nvSpPr>
            <p:spPr>
              <a:xfrm>
                <a:off x="1849906" y="5076809"/>
                <a:ext cx="269626" cy="276999"/>
              </a:xfrm>
              <a:prstGeom prst="rect">
                <a:avLst/>
              </a:prstGeom>
              <a:noFill/>
            </p:spPr>
            <p:txBody>
              <a:bodyPr wrap="none" rtlCol="0" anchor="ctr" anchorCtr="0">
                <a:spAutoFit/>
              </a:bodyPr>
              <a:lstStyle/>
              <a:p>
                <a:pPr algn="ctr"/>
                <a:r>
                  <a:rPr lang="en-GB" sz="1200" dirty="0" smtClean="0"/>
                  <a:t>3</a:t>
                </a:r>
                <a:endParaRPr lang="en-GB" sz="1200" dirty="0"/>
              </a:p>
            </p:txBody>
          </p:sp>
          <p:sp>
            <p:nvSpPr>
              <p:cNvPr id="190" name="TextBox 189"/>
              <p:cNvSpPr txBox="1"/>
              <p:nvPr/>
            </p:nvSpPr>
            <p:spPr>
              <a:xfrm>
                <a:off x="2692573" y="5076809"/>
                <a:ext cx="269626" cy="276999"/>
              </a:xfrm>
              <a:prstGeom prst="rect">
                <a:avLst/>
              </a:prstGeom>
              <a:noFill/>
            </p:spPr>
            <p:txBody>
              <a:bodyPr wrap="none" rtlCol="0" anchor="ctr" anchorCtr="0">
                <a:spAutoFit/>
              </a:bodyPr>
              <a:lstStyle/>
              <a:p>
                <a:pPr algn="ctr"/>
                <a:r>
                  <a:rPr lang="en-GB" sz="1200" dirty="0" smtClean="0"/>
                  <a:t>5</a:t>
                </a:r>
                <a:endParaRPr lang="en-GB" sz="1200" dirty="0"/>
              </a:p>
            </p:txBody>
          </p:sp>
          <p:sp>
            <p:nvSpPr>
              <p:cNvPr id="191" name="TextBox 190"/>
              <p:cNvSpPr txBox="1"/>
              <p:nvPr/>
            </p:nvSpPr>
            <p:spPr>
              <a:xfrm>
                <a:off x="2287932" y="5076809"/>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192" name="Line 18"/>
              <p:cNvSpPr>
                <a:spLocks noChangeShapeType="1"/>
              </p:cNvSpPr>
              <p:nvPr/>
            </p:nvSpPr>
            <p:spPr bwMode="auto">
              <a:xfrm>
                <a:off x="2422745" y="5000101"/>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3" name="Line 18"/>
              <p:cNvSpPr>
                <a:spLocks noChangeShapeType="1"/>
              </p:cNvSpPr>
              <p:nvPr/>
            </p:nvSpPr>
            <p:spPr bwMode="auto">
              <a:xfrm>
                <a:off x="2842072" y="5003589"/>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4" name="TextBox 193"/>
              <p:cNvSpPr txBox="1"/>
              <p:nvPr/>
            </p:nvSpPr>
            <p:spPr>
              <a:xfrm>
                <a:off x="1779742" y="2980431"/>
                <a:ext cx="1220206" cy="461665"/>
              </a:xfrm>
              <a:prstGeom prst="rect">
                <a:avLst/>
              </a:prstGeom>
              <a:noFill/>
            </p:spPr>
            <p:txBody>
              <a:bodyPr wrap="none" rtlCol="0">
                <a:spAutoFit/>
              </a:bodyPr>
              <a:lstStyle/>
              <a:p>
                <a:r>
                  <a:rPr lang="en-GB" sz="1200" dirty="0"/>
                  <a:t>CDH2– </a:t>
                </a:r>
                <a:r>
                  <a:rPr lang="en-GB" sz="1200" dirty="0" smtClean="0"/>
                  <a:t>(n=67)</a:t>
                </a:r>
              </a:p>
              <a:p>
                <a:r>
                  <a:rPr lang="en-GB" sz="1200" dirty="0" smtClean="0"/>
                  <a:t>CDH2+</a:t>
                </a:r>
                <a:r>
                  <a:rPr lang="en-GB" sz="1200" dirty="0"/>
                  <a:t> </a:t>
                </a:r>
                <a:r>
                  <a:rPr lang="en-GB" sz="1200" dirty="0" smtClean="0"/>
                  <a:t>(n=17)</a:t>
                </a:r>
                <a:endParaRPr lang="en-GB" sz="1200" dirty="0"/>
              </a:p>
            </p:txBody>
          </p:sp>
          <p:cxnSp>
            <p:nvCxnSpPr>
              <p:cNvPr id="195" name="Straight Connector 194"/>
              <p:cNvCxnSpPr/>
              <p:nvPr/>
            </p:nvCxnSpPr>
            <p:spPr>
              <a:xfrm>
                <a:off x="1467917" y="3132863"/>
                <a:ext cx="2207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467917" y="3292087"/>
                <a:ext cx="220711" cy="0"/>
              </a:xfrm>
              <a:prstGeom prst="line">
                <a:avLst/>
              </a:prstGeom>
              <a:ln w="19050">
                <a:solidFill>
                  <a:srgbClr val="1D2F50"/>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871918" y="4599062"/>
                <a:ext cx="731098" cy="276999"/>
              </a:xfrm>
              <a:prstGeom prst="rect">
                <a:avLst/>
              </a:prstGeom>
              <a:noFill/>
            </p:spPr>
            <p:txBody>
              <a:bodyPr wrap="none" rtlCol="0">
                <a:spAutoFit/>
              </a:bodyPr>
              <a:lstStyle/>
              <a:p>
                <a:r>
                  <a:rPr lang="en-GB" sz="1200" dirty="0" smtClean="0"/>
                  <a:t>p=0.119</a:t>
                </a:r>
                <a:endParaRPr lang="en-GB" sz="1200" dirty="0"/>
              </a:p>
            </p:txBody>
          </p:sp>
          <p:sp>
            <p:nvSpPr>
              <p:cNvPr id="198" name="TextBox 197"/>
              <p:cNvSpPr txBox="1"/>
              <p:nvPr/>
            </p:nvSpPr>
            <p:spPr>
              <a:xfrm>
                <a:off x="2450308" y="3621715"/>
                <a:ext cx="490840" cy="276999"/>
              </a:xfrm>
              <a:prstGeom prst="rect">
                <a:avLst/>
              </a:prstGeom>
              <a:noFill/>
            </p:spPr>
            <p:txBody>
              <a:bodyPr wrap="none" rtlCol="0">
                <a:spAutoFit/>
              </a:bodyPr>
              <a:lstStyle/>
              <a:p>
                <a:r>
                  <a:rPr lang="en-GB" sz="1200" dirty="0" smtClean="0">
                    <a:solidFill>
                      <a:srgbClr val="C00000"/>
                    </a:solidFill>
                  </a:rPr>
                  <a:t>54%</a:t>
                </a:r>
                <a:endParaRPr lang="en-GB" sz="1200" dirty="0">
                  <a:solidFill>
                    <a:srgbClr val="C00000"/>
                  </a:solidFill>
                </a:endParaRPr>
              </a:p>
            </p:txBody>
          </p:sp>
          <p:sp>
            <p:nvSpPr>
              <p:cNvPr id="199" name="TextBox 198"/>
              <p:cNvSpPr txBox="1"/>
              <p:nvPr/>
            </p:nvSpPr>
            <p:spPr>
              <a:xfrm>
                <a:off x="2509911" y="4030796"/>
                <a:ext cx="490840" cy="276999"/>
              </a:xfrm>
              <a:prstGeom prst="rect">
                <a:avLst/>
              </a:prstGeom>
              <a:noFill/>
            </p:spPr>
            <p:txBody>
              <a:bodyPr wrap="none" rtlCol="0">
                <a:spAutoFit/>
              </a:bodyPr>
              <a:lstStyle/>
              <a:p>
                <a:r>
                  <a:rPr lang="en-GB" sz="1200" dirty="0" smtClean="0">
                    <a:solidFill>
                      <a:srgbClr val="1D2F50"/>
                    </a:solidFill>
                  </a:rPr>
                  <a:t>31%</a:t>
                </a:r>
                <a:endParaRPr lang="en-GB" sz="1200" dirty="0">
                  <a:solidFill>
                    <a:srgbClr val="1D2F50"/>
                  </a:solidFill>
                </a:endParaRPr>
              </a:p>
            </p:txBody>
          </p:sp>
          <p:sp>
            <p:nvSpPr>
              <p:cNvPr id="200" name="TextBox 199"/>
              <p:cNvSpPr txBox="1"/>
              <p:nvPr/>
            </p:nvSpPr>
            <p:spPr>
              <a:xfrm>
                <a:off x="1328715" y="2676881"/>
                <a:ext cx="946093" cy="276999"/>
              </a:xfrm>
              <a:prstGeom prst="rect">
                <a:avLst/>
              </a:prstGeom>
              <a:noFill/>
            </p:spPr>
            <p:txBody>
              <a:bodyPr wrap="none" rtlCol="0">
                <a:spAutoFit/>
              </a:bodyPr>
              <a:lstStyle/>
              <a:p>
                <a:r>
                  <a:rPr lang="en-GB" sz="1200" b="1" dirty="0" smtClean="0"/>
                  <a:t>Non-I-type</a:t>
                </a:r>
                <a:endParaRPr lang="en-GB" sz="1200" b="1" dirty="0"/>
              </a:p>
            </p:txBody>
          </p:sp>
        </p:grpSp>
        <p:grpSp>
          <p:nvGrpSpPr>
            <p:cNvPr id="126" name="Group 125"/>
            <p:cNvGrpSpPr/>
            <p:nvPr/>
          </p:nvGrpSpPr>
          <p:grpSpPr>
            <a:xfrm>
              <a:off x="6066791" y="2676881"/>
              <a:ext cx="2940408" cy="2840982"/>
              <a:chOff x="60343" y="2676881"/>
              <a:chExt cx="2940408" cy="2840982"/>
            </a:xfrm>
          </p:grpSpPr>
          <p:sp>
            <p:nvSpPr>
              <p:cNvPr id="133" name="Freeform 132"/>
              <p:cNvSpPr>
                <a:spLocks/>
              </p:cNvSpPr>
              <p:nvPr/>
            </p:nvSpPr>
            <p:spPr bwMode="auto">
              <a:xfrm>
                <a:off x="674901" y="3000174"/>
                <a:ext cx="2167476" cy="19961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6"/>
              <p:cNvSpPr>
                <a:spLocks noChangeShapeType="1"/>
              </p:cNvSpPr>
              <p:nvPr/>
            </p:nvSpPr>
            <p:spPr bwMode="auto">
              <a:xfrm>
                <a:off x="573973" y="300017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7"/>
              <p:cNvSpPr>
                <a:spLocks noChangeShapeType="1"/>
              </p:cNvSpPr>
              <p:nvPr/>
            </p:nvSpPr>
            <p:spPr bwMode="auto">
              <a:xfrm>
                <a:off x="573973" y="3399461"/>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8"/>
              <p:cNvSpPr>
                <a:spLocks noChangeShapeType="1"/>
              </p:cNvSpPr>
              <p:nvPr/>
            </p:nvSpPr>
            <p:spPr bwMode="auto">
              <a:xfrm>
                <a:off x="573973" y="3798749"/>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9"/>
              <p:cNvSpPr>
                <a:spLocks noChangeShapeType="1"/>
              </p:cNvSpPr>
              <p:nvPr/>
            </p:nvSpPr>
            <p:spPr bwMode="auto">
              <a:xfrm>
                <a:off x="573973" y="4198037"/>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10"/>
              <p:cNvSpPr>
                <a:spLocks noChangeShapeType="1"/>
              </p:cNvSpPr>
              <p:nvPr/>
            </p:nvSpPr>
            <p:spPr bwMode="auto">
              <a:xfrm>
                <a:off x="573973" y="4597325"/>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11"/>
              <p:cNvSpPr>
                <a:spLocks noChangeShapeType="1"/>
              </p:cNvSpPr>
              <p:nvPr/>
            </p:nvSpPr>
            <p:spPr bwMode="auto">
              <a:xfrm>
                <a:off x="573973" y="499661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18"/>
              <p:cNvSpPr>
                <a:spLocks noChangeShapeType="1"/>
              </p:cNvSpPr>
              <p:nvPr/>
            </p:nvSpPr>
            <p:spPr bwMode="auto">
              <a:xfrm>
                <a:off x="1988428"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19"/>
              <p:cNvSpPr>
                <a:spLocks noChangeShapeType="1"/>
              </p:cNvSpPr>
              <p:nvPr/>
            </p:nvSpPr>
            <p:spPr bwMode="auto">
              <a:xfrm>
                <a:off x="1545090"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20"/>
              <p:cNvSpPr>
                <a:spLocks noChangeShapeType="1"/>
              </p:cNvSpPr>
              <p:nvPr/>
            </p:nvSpPr>
            <p:spPr bwMode="auto">
              <a:xfrm>
                <a:off x="1103171"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21"/>
              <p:cNvSpPr>
                <a:spLocks noChangeShapeType="1"/>
              </p:cNvSpPr>
              <p:nvPr/>
            </p:nvSpPr>
            <p:spPr bwMode="auto">
              <a:xfrm>
                <a:off x="674899"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TextBox 143"/>
              <p:cNvSpPr txBox="1"/>
              <p:nvPr/>
            </p:nvSpPr>
            <p:spPr>
              <a:xfrm rot="16200000">
                <a:off x="-4899" y="3865638"/>
                <a:ext cx="407483" cy="276999"/>
              </a:xfrm>
              <a:prstGeom prst="rect">
                <a:avLst/>
              </a:prstGeom>
              <a:noFill/>
            </p:spPr>
            <p:txBody>
              <a:bodyPr wrap="none" rtlCol="0">
                <a:spAutoFit/>
              </a:bodyPr>
              <a:lstStyle/>
              <a:p>
                <a:pPr algn="ctr"/>
                <a:r>
                  <a:rPr lang="en-GB" sz="1200" b="1" dirty="0" smtClean="0"/>
                  <a:t>OS</a:t>
                </a:r>
                <a:endParaRPr lang="en-GB" sz="1200" b="1" dirty="0"/>
              </a:p>
            </p:txBody>
          </p:sp>
          <p:sp>
            <p:nvSpPr>
              <p:cNvPr id="145" name="TextBox 144"/>
              <p:cNvSpPr txBox="1"/>
              <p:nvPr/>
            </p:nvSpPr>
            <p:spPr>
              <a:xfrm>
                <a:off x="1224716" y="5240864"/>
                <a:ext cx="1086003" cy="276999"/>
              </a:xfrm>
              <a:prstGeom prst="rect">
                <a:avLst/>
              </a:prstGeom>
              <a:noFill/>
            </p:spPr>
            <p:txBody>
              <a:bodyPr wrap="none" rtlCol="0">
                <a:spAutoFit/>
              </a:bodyPr>
              <a:lstStyle/>
              <a:p>
                <a:pPr algn="ctr"/>
                <a:r>
                  <a:rPr lang="en-GB" sz="1200" b="1" dirty="0" smtClean="0"/>
                  <a:t>Time (years)</a:t>
                </a:r>
                <a:endParaRPr lang="en-GB" sz="1200" b="1" dirty="0"/>
              </a:p>
            </p:txBody>
          </p:sp>
          <p:sp>
            <p:nvSpPr>
              <p:cNvPr id="146" name="TextBox 145"/>
              <p:cNvSpPr txBox="1"/>
              <p:nvPr/>
            </p:nvSpPr>
            <p:spPr>
              <a:xfrm>
                <a:off x="241789" y="2868228"/>
                <a:ext cx="397865"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147" name="TextBox 146"/>
              <p:cNvSpPr txBox="1"/>
              <p:nvPr/>
            </p:nvSpPr>
            <p:spPr>
              <a:xfrm>
                <a:off x="241789" y="3260316"/>
                <a:ext cx="397865"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148" name="TextBox 147"/>
              <p:cNvSpPr txBox="1"/>
              <p:nvPr/>
            </p:nvSpPr>
            <p:spPr>
              <a:xfrm>
                <a:off x="241789" y="3659426"/>
                <a:ext cx="397865"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149" name="TextBox 148"/>
              <p:cNvSpPr txBox="1"/>
              <p:nvPr/>
            </p:nvSpPr>
            <p:spPr>
              <a:xfrm>
                <a:off x="241789" y="4058537"/>
                <a:ext cx="397865"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150" name="TextBox 149"/>
              <p:cNvSpPr txBox="1"/>
              <p:nvPr/>
            </p:nvSpPr>
            <p:spPr>
              <a:xfrm>
                <a:off x="241789" y="4457647"/>
                <a:ext cx="397865"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151" name="TextBox 150"/>
              <p:cNvSpPr txBox="1"/>
              <p:nvPr/>
            </p:nvSpPr>
            <p:spPr>
              <a:xfrm>
                <a:off x="370029" y="4856758"/>
                <a:ext cx="269625"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152" name="TextBox 151"/>
              <p:cNvSpPr txBox="1"/>
              <p:nvPr/>
            </p:nvSpPr>
            <p:spPr>
              <a:xfrm>
                <a:off x="545594" y="5076809"/>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
            <p:nvSpPr>
              <p:cNvPr id="153" name="TextBox 152"/>
              <p:cNvSpPr txBox="1"/>
              <p:nvPr/>
            </p:nvSpPr>
            <p:spPr>
              <a:xfrm>
                <a:off x="954352" y="5076809"/>
                <a:ext cx="269626" cy="276999"/>
              </a:xfrm>
              <a:prstGeom prst="rect">
                <a:avLst/>
              </a:prstGeom>
              <a:noFill/>
            </p:spPr>
            <p:txBody>
              <a:bodyPr wrap="none" rtlCol="0" anchor="ctr" anchorCtr="0">
                <a:spAutoFit/>
              </a:bodyPr>
              <a:lstStyle/>
              <a:p>
                <a:pPr algn="ctr"/>
                <a:r>
                  <a:rPr lang="en-GB" sz="1200" dirty="0" smtClean="0"/>
                  <a:t>1</a:t>
                </a:r>
                <a:endParaRPr lang="en-GB" sz="1200" dirty="0"/>
              </a:p>
            </p:txBody>
          </p:sp>
          <p:sp>
            <p:nvSpPr>
              <p:cNvPr id="154" name="TextBox 153"/>
              <p:cNvSpPr txBox="1"/>
              <p:nvPr/>
            </p:nvSpPr>
            <p:spPr>
              <a:xfrm>
                <a:off x="1405535" y="5076809"/>
                <a:ext cx="269626" cy="276999"/>
              </a:xfrm>
              <a:prstGeom prst="rect">
                <a:avLst/>
              </a:prstGeom>
              <a:noFill/>
            </p:spPr>
            <p:txBody>
              <a:bodyPr wrap="none" rtlCol="0" anchor="ctr" anchorCtr="0">
                <a:spAutoFit/>
              </a:bodyPr>
              <a:lstStyle/>
              <a:p>
                <a:pPr algn="ctr"/>
                <a:r>
                  <a:rPr lang="en-GB" sz="1200" dirty="0" smtClean="0"/>
                  <a:t>2</a:t>
                </a:r>
                <a:endParaRPr lang="en-GB" sz="1200" dirty="0"/>
              </a:p>
            </p:txBody>
          </p:sp>
          <p:sp>
            <p:nvSpPr>
              <p:cNvPr id="155" name="TextBox 154"/>
              <p:cNvSpPr txBox="1"/>
              <p:nvPr/>
            </p:nvSpPr>
            <p:spPr>
              <a:xfrm>
                <a:off x="1849906" y="5076809"/>
                <a:ext cx="269626" cy="276999"/>
              </a:xfrm>
              <a:prstGeom prst="rect">
                <a:avLst/>
              </a:prstGeom>
              <a:noFill/>
            </p:spPr>
            <p:txBody>
              <a:bodyPr wrap="none" rtlCol="0" anchor="ctr" anchorCtr="0">
                <a:spAutoFit/>
              </a:bodyPr>
              <a:lstStyle/>
              <a:p>
                <a:pPr algn="ctr"/>
                <a:r>
                  <a:rPr lang="en-GB" sz="1200" dirty="0" smtClean="0"/>
                  <a:t>3</a:t>
                </a:r>
                <a:endParaRPr lang="en-GB" sz="1200" dirty="0"/>
              </a:p>
            </p:txBody>
          </p:sp>
          <p:sp>
            <p:nvSpPr>
              <p:cNvPr id="156" name="TextBox 155"/>
              <p:cNvSpPr txBox="1"/>
              <p:nvPr/>
            </p:nvSpPr>
            <p:spPr>
              <a:xfrm>
                <a:off x="2692573" y="5076809"/>
                <a:ext cx="269626" cy="276999"/>
              </a:xfrm>
              <a:prstGeom prst="rect">
                <a:avLst/>
              </a:prstGeom>
              <a:noFill/>
            </p:spPr>
            <p:txBody>
              <a:bodyPr wrap="none" rtlCol="0" anchor="ctr" anchorCtr="0">
                <a:spAutoFit/>
              </a:bodyPr>
              <a:lstStyle/>
              <a:p>
                <a:pPr algn="ctr"/>
                <a:r>
                  <a:rPr lang="en-GB" sz="1200" dirty="0" smtClean="0"/>
                  <a:t>5</a:t>
                </a:r>
                <a:endParaRPr lang="en-GB" sz="1200" dirty="0"/>
              </a:p>
            </p:txBody>
          </p:sp>
          <p:sp>
            <p:nvSpPr>
              <p:cNvPr id="157" name="TextBox 156"/>
              <p:cNvSpPr txBox="1"/>
              <p:nvPr/>
            </p:nvSpPr>
            <p:spPr>
              <a:xfrm>
                <a:off x="2287932" y="5076809"/>
                <a:ext cx="269626" cy="276999"/>
              </a:xfrm>
              <a:prstGeom prst="rect">
                <a:avLst/>
              </a:prstGeom>
              <a:noFill/>
            </p:spPr>
            <p:txBody>
              <a:bodyPr wrap="none" rtlCol="0" anchor="ctr" anchorCtr="0">
                <a:spAutoFit/>
              </a:bodyPr>
              <a:lstStyle/>
              <a:p>
                <a:pPr algn="ctr"/>
                <a:r>
                  <a:rPr lang="en-GB" sz="1200" dirty="0" smtClean="0"/>
                  <a:t>4</a:t>
                </a:r>
                <a:endParaRPr lang="en-GB" sz="1200" dirty="0"/>
              </a:p>
            </p:txBody>
          </p:sp>
          <p:sp>
            <p:nvSpPr>
              <p:cNvPr id="158" name="Line 18"/>
              <p:cNvSpPr>
                <a:spLocks noChangeShapeType="1"/>
              </p:cNvSpPr>
              <p:nvPr/>
            </p:nvSpPr>
            <p:spPr bwMode="auto">
              <a:xfrm>
                <a:off x="2422745" y="5000101"/>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18"/>
              <p:cNvSpPr>
                <a:spLocks noChangeShapeType="1"/>
              </p:cNvSpPr>
              <p:nvPr/>
            </p:nvSpPr>
            <p:spPr bwMode="auto">
              <a:xfrm>
                <a:off x="2842072" y="5003589"/>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TextBox 159"/>
              <p:cNvSpPr txBox="1"/>
              <p:nvPr/>
            </p:nvSpPr>
            <p:spPr>
              <a:xfrm>
                <a:off x="1779742" y="2980431"/>
                <a:ext cx="1176925" cy="461665"/>
              </a:xfrm>
              <a:prstGeom prst="rect">
                <a:avLst/>
              </a:prstGeom>
              <a:noFill/>
            </p:spPr>
            <p:txBody>
              <a:bodyPr wrap="none" rtlCol="0">
                <a:spAutoFit/>
              </a:bodyPr>
              <a:lstStyle/>
              <a:p>
                <a:r>
                  <a:rPr lang="en-GB" sz="1200" dirty="0" smtClean="0"/>
                  <a:t>CDH2– (n=15)</a:t>
                </a:r>
              </a:p>
              <a:p>
                <a:r>
                  <a:rPr lang="en-GB" sz="1200" dirty="0" smtClean="0"/>
                  <a:t>CDH2+ (n=18)</a:t>
                </a:r>
                <a:endParaRPr lang="en-GB" sz="1200" dirty="0"/>
              </a:p>
            </p:txBody>
          </p:sp>
          <p:cxnSp>
            <p:nvCxnSpPr>
              <p:cNvPr id="161" name="Straight Connector 160"/>
              <p:cNvCxnSpPr/>
              <p:nvPr/>
            </p:nvCxnSpPr>
            <p:spPr>
              <a:xfrm>
                <a:off x="1467917" y="3132863"/>
                <a:ext cx="2207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67917" y="3292087"/>
                <a:ext cx="220711" cy="0"/>
              </a:xfrm>
              <a:prstGeom prst="line">
                <a:avLst/>
              </a:prstGeom>
              <a:ln w="19050">
                <a:solidFill>
                  <a:srgbClr val="1D2F50"/>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871918" y="4599062"/>
                <a:ext cx="742511" cy="276999"/>
              </a:xfrm>
              <a:prstGeom prst="rect">
                <a:avLst/>
              </a:prstGeom>
              <a:noFill/>
            </p:spPr>
            <p:txBody>
              <a:bodyPr wrap="none" rtlCol="0">
                <a:spAutoFit/>
              </a:bodyPr>
              <a:lstStyle/>
              <a:p>
                <a:r>
                  <a:rPr lang="en-GB" sz="1200" dirty="0"/>
                  <a:t>p</a:t>
                </a:r>
                <a:r>
                  <a:rPr lang="en-GB" sz="1200" dirty="0" smtClean="0"/>
                  <a:t>=0.013</a:t>
                </a:r>
                <a:endParaRPr lang="en-GB" sz="1200" dirty="0"/>
              </a:p>
            </p:txBody>
          </p:sp>
          <p:sp>
            <p:nvSpPr>
              <p:cNvPr id="164" name="TextBox 163"/>
              <p:cNvSpPr txBox="1"/>
              <p:nvPr/>
            </p:nvSpPr>
            <p:spPr>
              <a:xfrm>
                <a:off x="2450308" y="3471815"/>
                <a:ext cx="490840" cy="276999"/>
              </a:xfrm>
              <a:prstGeom prst="rect">
                <a:avLst/>
              </a:prstGeom>
              <a:noFill/>
            </p:spPr>
            <p:txBody>
              <a:bodyPr wrap="none" rtlCol="0">
                <a:spAutoFit/>
              </a:bodyPr>
              <a:lstStyle/>
              <a:p>
                <a:r>
                  <a:rPr lang="en-GB" sz="1200" dirty="0" smtClean="0">
                    <a:solidFill>
                      <a:srgbClr val="C00000"/>
                    </a:solidFill>
                  </a:rPr>
                  <a:t>64%</a:t>
                </a:r>
                <a:endParaRPr lang="en-GB" sz="1200" dirty="0">
                  <a:solidFill>
                    <a:srgbClr val="C00000"/>
                  </a:solidFill>
                </a:endParaRPr>
              </a:p>
            </p:txBody>
          </p:sp>
          <p:sp>
            <p:nvSpPr>
              <p:cNvPr id="165" name="TextBox 164"/>
              <p:cNvSpPr txBox="1"/>
              <p:nvPr/>
            </p:nvSpPr>
            <p:spPr>
              <a:xfrm>
                <a:off x="2509911" y="4500066"/>
                <a:ext cx="490840" cy="276999"/>
              </a:xfrm>
              <a:prstGeom prst="rect">
                <a:avLst/>
              </a:prstGeom>
              <a:noFill/>
            </p:spPr>
            <p:txBody>
              <a:bodyPr wrap="none" rtlCol="0">
                <a:spAutoFit/>
              </a:bodyPr>
              <a:lstStyle/>
              <a:p>
                <a:r>
                  <a:rPr lang="en-GB" sz="1200" dirty="0" smtClean="0">
                    <a:solidFill>
                      <a:srgbClr val="1D2F50"/>
                    </a:solidFill>
                  </a:rPr>
                  <a:t>12%</a:t>
                </a:r>
                <a:endParaRPr lang="en-GB" sz="1200" dirty="0">
                  <a:solidFill>
                    <a:srgbClr val="1D2F50"/>
                  </a:solidFill>
                </a:endParaRPr>
              </a:p>
            </p:txBody>
          </p:sp>
          <p:sp>
            <p:nvSpPr>
              <p:cNvPr id="166" name="TextBox 165"/>
              <p:cNvSpPr txBox="1"/>
              <p:nvPr/>
            </p:nvSpPr>
            <p:spPr>
              <a:xfrm>
                <a:off x="1592055" y="2676881"/>
                <a:ext cx="595035" cy="276999"/>
              </a:xfrm>
              <a:prstGeom prst="rect">
                <a:avLst/>
              </a:prstGeom>
              <a:noFill/>
            </p:spPr>
            <p:txBody>
              <a:bodyPr wrap="none" rtlCol="0">
                <a:spAutoFit/>
              </a:bodyPr>
              <a:lstStyle/>
              <a:p>
                <a:r>
                  <a:rPr lang="en-GB" sz="1200" b="1" dirty="0" smtClean="0"/>
                  <a:t>I-type</a:t>
                </a:r>
                <a:endParaRPr lang="en-GB" sz="1200" b="1" dirty="0"/>
              </a:p>
            </p:txBody>
          </p:sp>
        </p:grpSp>
        <p:sp>
          <p:nvSpPr>
            <p:cNvPr id="127" name="Freeform 2"/>
            <p:cNvSpPr>
              <a:spLocks/>
            </p:cNvSpPr>
            <p:nvPr/>
          </p:nvSpPr>
          <p:spPr bwMode="auto">
            <a:xfrm>
              <a:off x="680407" y="2996997"/>
              <a:ext cx="2226829" cy="1581176"/>
            </a:xfrm>
            <a:custGeom>
              <a:avLst/>
              <a:gdLst>
                <a:gd name="T0" fmla="*/ 176 w 176"/>
                <a:gd name="T1" fmla="*/ 123 h 123"/>
                <a:gd name="T2" fmla="*/ 160 w 176"/>
                <a:gd name="T3" fmla="*/ 123 h 123"/>
                <a:gd name="T4" fmla="*/ 160 w 176"/>
                <a:gd name="T5" fmla="*/ 117 h 123"/>
                <a:gd name="T6" fmla="*/ 113 w 176"/>
                <a:gd name="T7" fmla="*/ 117 h 123"/>
                <a:gd name="T8" fmla="*/ 113 w 176"/>
                <a:gd name="T9" fmla="*/ 112 h 123"/>
                <a:gd name="T10" fmla="*/ 101 w 176"/>
                <a:gd name="T11" fmla="*/ 112 h 123"/>
                <a:gd name="T12" fmla="*/ 101 w 176"/>
                <a:gd name="T13" fmla="*/ 107 h 123"/>
                <a:gd name="T14" fmla="*/ 95 w 176"/>
                <a:gd name="T15" fmla="*/ 107 h 123"/>
                <a:gd name="T16" fmla="*/ 95 w 176"/>
                <a:gd name="T17" fmla="*/ 103 h 123"/>
                <a:gd name="T18" fmla="*/ 91 w 176"/>
                <a:gd name="T19" fmla="*/ 103 h 123"/>
                <a:gd name="T20" fmla="*/ 91 w 176"/>
                <a:gd name="T21" fmla="*/ 98 h 123"/>
                <a:gd name="T22" fmla="*/ 78 w 176"/>
                <a:gd name="T23" fmla="*/ 98 h 123"/>
                <a:gd name="T24" fmla="*/ 78 w 176"/>
                <a:gd name="T25" fmla="*/ 93 h 123"/>
                <a:gd name="T26" fmla="*/ 76 w 176"/>
                <a:gd name="T27" fmla="*/ 93 h 123"/>
                <a:gd name="T28" fmla="*/ 76 w 176"/>
                <a:gd name="T29" fmla="*/ 88 h 123"/>
                <a:gd name="T30" fmla="*/ 74 w 176"/>
                <a:gd name="T31" fmla="*/ 88 h 123"/>
                <a:gd name="T32" fmla="*/ 74 w 176"/>
                <a:gd name="T33" fmla="*/ 83 h 123"/>
                <a:gd name="T34" fmla="*/ 72 w 176"/>
                <a:gd name="T35" fmla="*/ 83 h 123"/>
                <a:gd name="T36" fmla="*/ 72 w 176"/>
                <a:gd name="T37" fmla="*/ 78 h 123"/>
                <a:gd name="T38" fmla="*/ 70 w 176"/>
                <a:gd name="T39" fmla="*/ 78 h 123"/>
                <a:gd name="T40" fmla="*/ 70 w 176"/>
                <a:gd name="T41" fmla="*/ 74 h 123"/>
                <a:gd name="T42" fmla="*/ 62 w 176"/>
                <a:gd name="T43" fmla="*/ 74 h 123"/>
                <a:gd name="T44" fmla="*/ 62 w 176"/>
                <a:gd name="T45" fmla="*/ 69 h 123"/>
                <a:gd name="T46" fmla="*/ 59 w 176"/>
                <a:gd name="T47" fmla="*/ 69 h 123"/>
                <a:gd name="T48" fmla="*/ 59 w 176"/>
                <a:gd name="T49" fmla="*/ 64 h 123"/>
                <a:gd name="T50" fmla="*/ 55 w 176"/>
                <a:gd name="T51" fmla="*/ 64 h 123"/>
                <a:gd name="T52" fmla="*/ 55 w 176"/>
                <a:gd name="T53" fmla="*/ 59 h 123"/>
                <a:gd name="T54" fmla="*/ 49 w 176"/>
                <a:gd name="T55" fmla="*/ 59 h 123"/>
                <a:gd name="T56" fmla="*/ 49 w 176"/>
                <a:gd name="T57" fmla="*/ 55 h 123"/>
                <a:gd name="T58" fmla="*/ 44 w 176"/>
                <a:gd name="T59" fmla="*/ 55 h 123"/>
                <a:gd name="T60" fmla="*/ 44 w 176"/>
                <a:gd name="T61" fmla="*/ 50 h 123"/>
                <a:gd name="T62" fmla="*/ 42 w 176"/>
                <a:gd name="T63" fmla="*/ 50 h 123"/>
                <a:gd name="T64" fmla="*/ 42 w 176"/>
                <a:gd name="T65" fmla="*/ 45 h 123"/>
                <a:gd name="T66" fmla="*/ 40 w 176"/>
                <a:gd name="T67" fmla="*/ 45 h 123"/>
                <a:gd name="T68" fmla="*/ 40 w 176"/>
                <a:gd name="T69" fmla="*/ 41 h 123"/>
                <a:gd name="T70" fmla="*/ 38 w 176"/>
                <a:gd name="T71" fmla="*/ 41 h 123"/>
                <a:gd name="T72" fmla="*/ 38 w 176"/>
                <a:gd name="T73" fmla="*/ 36 h 123"/>
                <a:gd name="T74" fmla="*/ 38 w 176"/>
                <a:gd name="T75" fmla="*/ 31 h 123"/>
                <a:gd name="T76" fmla="*/ 36 w 176"/>
                <a:gd name="T77" fmla="*/ 31 h 123"/>
                <a:gd name="T78" fmla="*/ 36 w 176"/>
                <a:gd name="T79" fmla="*/ 27 h 123"/>
                <a:gd name="T80" fmla="*/ 34 w 176"/>
                <a:gd name="T81" fmla="*/ 27 h 123"/>
                <a:gd name="T82" fmla="*/ 34 w 176"/>
                <a:gd name="T83" fmla="*/ 23 h 123"/>
                <a:gd name="T84" fmla="*/ 32 w 176"/>
                <a:gd name="T85" fmla="*/ 23 h 123"/>
                <a:gd name="T86" fmla="*/ 32 w 176"/>
                <a:gd name="T87" fmla="*/ 18 h 123"/>
                <a:gd name="T88" fmla="*/ 29 w 176"/>
                <a:gd name="T89" fmla="*/ 18 h 123"/>
                <a:gd name="T90" fmla="*/ 29 w 176"/>
                <a:gd name="T91" fmla="*/ 13 h 123"/>
                <a:gd name="T92" fmla="*/ 22 w 176"/>
                <a:gd name="T93" fmla="*/ 13 h 123"/>
                <a:gd name="T94" fmla="*/ 22 w 176"/>
                <a:gd name="T95" fmla="*/ 9 h 123"/>
                <a:gd name="T96" fmla="*/ 11 w 176"/>
                <a:gd name="T97" fmla="*/ 9 h 123"/>
                <a:gd name="T98" fmla="*/ 11 w 176"/>
                <a:gd name="T99" fmla="*/ 5 h 123"/>
                <a:gd name="T100" fmla="*/ 6 w 176"/>
                <a:gd name="T101" fmla="*/ 5 h 123"/>
                <a:gd name="T102" fmla="*/ 6 w 176"/>
                <a:gd name="T103" fmla="*/ 0 h 123"/>
                <a:gd name="T104" fmla="*/ 0 w 176"/>
                <a:gd name="T10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23">
                  <a:moveTo>
                    <a:pt x="176" y="123"/>
                  </a:moveTo>
                  <a:lnTo>
                    <a:pt x="160" y="123"/>
                  </a:lnTo>
                  <a:lnTo>
                    <a:pt x="160" y="117"/>
                  </a:lnTo>
                  <a:lnTo>
                    <a:pt x="113" y="117"/>
                  </a:lnTo>
                  <a:lnTo>
                    <a:pt x="113" y="112"/>
                  </a:lnTo>
                  <a:lnTo>
                    <a:pt x="101" y="112"/>
                  </a:lnTo>
                  <a:lnTo>
                    <a:pt x="101" y="107"/>
                  </a:lnTo>
                  <a:lnTo>
                    <a:pt x="95" y="107"/>
                  </a:lnTo>
                  <a:lnTo>
                    <a:pt x="95" y="103"/>
                  </a:lnTo>
                  <a:lnTo>
                    <a:pt x="91" y="103"/>
                  </a:lnTo>
                  <a:lnTo>
                    <a:pt x="91" y="98"/>
                  </a:lnTo>
                  <a:lnTo>
                    <a:pt x="78" y="98"/>
                  </a:lnTo>
                  <a:lnTo>
                    <a:pt x="78" y="93"/>
                  </a:lnTo>
                  <a:lnTo>
                    <a:pt x="76" y="93"/>
                  </a:lnTo>
                  <a:lnTo>
                    <a:pt x="76" y="88"/>
                  </a:lnTo>
                  <a:lnTo>
                    <a:pt x="74" y="88"/>
                  </a:lnTo>
                  <a:lnTo>
                    <a:pt x="74" y="83"/>
                  </a:lnTo>
                  <a:lnTo>
                    <a:pt x="72" y="83"/>
                  </a:lnTo>
                  <a:lnTo>
                    <a:pt x="72" y="78"/>
                  </a:lnTo>
                  <a:lnTo>
                    <a:pt x="70" y="78"/>
                  </a:lnTo>
                  <a:lnTo>
                    <a:pt x="70" y="74"/>
                  </a:lnTo>
                  <a:lnTo>
                    <a:pt x="62" y="74"/>
                  </a:lnTo>
                  <a:lnTo>
                    <a:pt x="62" y="69"/>
                  </a:lnTo>
                  <a:lnTo>
                    <a:pt x="59" y="69"/>
                  </a:lnTo>
                  <a:lnTo>
                    <a:pt x="59" y="64"/>
                  </a:lnTo>
                  <a:lnTo>
                    <a:pt x="55" y="64"/>
                  </a:lnTo>
                  <a:lnTo>
                    <a:pt x="55" y="59"/>
                  </a:lnTo>
                  <a:lnTo>
                    <a:pt x="49" y="59"/>
                  </a:lnTo>
                  <a:lnTo>
                    <a:pt x="49" y="55"/>
                  </a:lnTo>
                  <a:lnTo>
                    <a:pt x="44" y="55"/>
                  </a:lnTo>
                  <a:lnTo>
                    <a:pt x="44" y="50"/>
                  </a:lnTo>
                  <a:lnTo>
                    <a:pt x="42" y="50"/>
                  </a:lnTo>
                  <a:lnTo>
                    <a:pt x="42" y="45"/>
                  </a:lnTo>
                  <a:lnTo>
                    <a:pt x="40" y="45"/>
                  </a:lnTo>
                  <a:lnTo>
                    <a:pt x="40" y="41"/>
                  </a:lnTo>
                  <a:lnTo>
                    <a:pt x="38" y="41"/>
                  </a:lnTo>
                  <a:lnTo>
                    <a:pt x="38" y="36"/>
                  </a:lnTo>
                  <a:lnTo>
                    <a:pt x="38" y="31"/>
                  </a:lnTo>
                  <a:lnTo>
                    <a:pt x="36" y="31"/>
                  </a:lnTo>
                  <a:lnTo>
                    <a:pt x="36" y="27"/>
                  </a:lnTo>
                  <a:lnTo>
                    <a:pt x="34" y="27"/>
                  </a:lnTo>
                  <a:lnTo>
                    <a:pt x="34" y="23"/>
                  </a:lnTo>
                  <a:lnTo>
                    <a:pt x="32" y="23"/>
                  </a:lnTo>
                  <a:lnTo>
                    <a:pt x="32" y="18"/>
                  </a:lnTo>
                  <a:lnTo>
                    <a:pt x="29" y="18"/>
                  </a:lnTo>
                  <a:lnTo>
                    <a:pt x="29" y="13"/>
                  </a:lnTo>
                  <a:lnTo>
                    <a:pt x="22" y="13"/>
                  </a:lnTo>
                  <a:lnTo>
                    <a:pt x="22" y="9"/>
                  </a:lnTo>
                  <a:lnTo>
                    <a:pt x="11" y="9"/>
                  </a:lnTo>
                  <a:lnTo>
                    <a:pt x="11" y="5"/>
                  </a:lnTo>
                  <a:lnTo>
                    <a:pt x="6" y="5"/>
                  </a:lnTo>
                  <a:lnTo>
                    <a:pt x="6" y="0"/>
                  </a:lnTo>
                  <a:lnTo>
                    <a:pt x="0" y="0"/>
                  </a:lnTo>
                </a:path>
              </a:pathLst>
            </a:custGeom>
            <a:ln w="19050">
              <a:solidFill>
                <a:srgbClr val="1D2F5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Freeform 3"/>
            <p:cNvSpPr>
              <a:spLocks/>
            </p:cNvSpPr>
            <p:nvPr/>
          </p:nvSpPr>
          <p:spPr bwMode="auto">
            <a:xfrm>
              <a:off x="680407" y="2996997"/>
              <a:ext cx="2226829" cy="887001"/>
            </a:xfrm>
            <a:custGeom>
              <a:avLst/>
              <a:gdLst>
                <a:gd name="T0" fmla="*/ 176 w 176"/>
                <a:gd name="T1" fmla="*/ 69 h 69"/>
                <a:gd name="T2" fmla="*/ 135 w 176"/>
                <a:gd name="T3" fmla="*/ 69 h 69"/>
                <a:gd name="T4" fmla="*/ 135 w 176"/>
                <a:gd name="T5" fmla="*/ 67 h 69"/>
                <a:gd name="T6" fmla="*/ 97 w 176"/>
                <a:gd name="T7" fmla="*/ 67 h 69"/>
                <a:gd name="T8" fmla="*/ 97 w 176"/>
                <a:gd name="T9" fmla="*/ 64 h 69"/>
                <a:gd name="T10" fmla="*/ 88 w 176"/>
                <a:gd name="T11" fmla="*/ 64 h 69"/>
                <a:gd name="T12" fmla="*/ 88 w 176"/>
                <a:gd name="T13" fmla="*/ 61 h 69"/>
                <a:gd name="T14" fmla="*/ 72 w 176"/>
                <a:gd name="T15" fmla="*/ 61 h 69"/>
                <a:gd name="T16" fmla="*/ 72 w 176"/>
                <a:gd name="T17" fmla="*/ 60 h 69"/>
                <a:gd name="T18" fmla="*/ 68 w 176"/>
                <a:gd name="T19" fmla="*/ 60 h 69"/>
                <a:gd name="T20" fmla="*/ 68 w 176"/>
                <a:gd name="T21" fmla="*/ 58 h 69"/>
                <a:gd name="T22" fmla="*/ 64 w 176"/>
                <a:gd name="T23" fmla="*/ 58 h 69"/>
                <a:gd name="T24" fmla="*/ 64 w 176"/>
                <a:gd name="T25" fmla="*/ 56 h 69"/>
                <a:gd name="T26" fmla="*/ 58 w 176"/>
                <a:gd name="T27" fmla="*/ 56 h 69"/>
                <a:gd name="T28" fmla="*/ 58 w 176"/>
                <a:gd name="T29" fmla="*/ 54 h 69"/>
                <a:gd name="T30" fmla="*/ 55 w 176"/>
                <a:gd name="T31" fmla="*/ 54 h 69"/>
                <a:gd name="T32" fmla="*/ 55 w 176"/>
                <a:gd name="T33" fmla="*/ 52 h 69"/>
                <a:gd name="T34" fmla="*/ 53 w 176"/>
                <a:gd name="T35" fmla="*/ 52 h 69"/>
                <a:gd name="T36" fmla="*/ 53 w 176"/>
                <a:gd name="T37" fmla="*/ 50 h 69"/>
                <a:gd name="T38" fmla="*/ 51 w 176"/>
                <a:gd name="T39" fmla="*/ 50 h 69"/>
                <a:gd name="T40" fmla="*/ 51 w 176"/>
                <a:gd name="T41" fmla="*/ 46 h 69"/>
                <a:gd name="T42" fmla="*/ 44 w 176"/>
                <a:gd name="T43" fmla="*/ 46 h 69"/>
                <a:gd name="T44" fmla="*/ 44 w 176"/>
                <a:gd name="T45" fmla="*/ 44 h 69"/>
                <a:gd name="T46" fmla="*/ 40 w 176"/>
                <a:gd name="T47" fmla="*/ 44 h 69"/>
                <a:gd name="T48" fmla="*/ 40 w 176"/>
                <a:gd name="T49" fmla="*/ 41 h 69"/>
                <a:gd name="T50" fmla="*/ 38 w 176"/>
                <a:gd name="T51" fmla="*/ 41 h 69"/>
                <a:gd name="T52" fmla="*/ 38 w 176"/>
                <a:gd name="T53" fmla="*/ 38 h 69"/>
                <a:gd name="T54" fmla="*/ 36 w 176"/>
                <a:gd name="T55" fmla="*/ 38 h 69"/>
                <a:gd name="T56" fmla="*/ 36 w 176"/>
                <a:gd name="T57" fmla="*/ 34 h 69"/>
                <a:gd name="T58" fmla="*/ 34 w 176"/>
                <a:gd name="T59" fmla="*/ 34 h 69"/>
                <a:gd name="T60" fmla="*/ 34 w 176"/>
                <a:gd name="T61" fmla="*/ 33 h 69"/>
                <a:gd name="T62" fmla="*/ 33 w 176"/>
                <a:gd name="T63" fmla="*/ 33 h 69"/>
                <a:gd name="T64" fmla="*/ 33 w 176"/>
                <a:gd name="T65" fmla="*/ 31 h 69"/>
                <a:gd name="T66" fmla="*/ 30 w 176"/>
                <a:gd name="T67" fmla="*/ 31 h 69"/>
                <a:gd name="T68" fmla="*/ 30 w 176"/>
                <a:gd name="T69" fmla="*/ 27 h 69"/>
                <a:gd name="T70" fmla="*/ 29 w 176"/>
                <a:gd name="T71" fmla="*/ 27 h 69"/>
                <a:gd name="T72" fmla="*/ 29 w 176"/>
                <a:gd name="T73" fmla="*/ 21 h 69"/>
                <a:gd name="T74" fmla="*/ 27 w 176"/>
                <a:gd name="T75" fmla="*/ 21 h 69"/>
                <a:gd name="T76" fmla="*/ 27 w 176"/>
                <a:gd name="T77" fmla="*/ 17 h 69"/>
                <a:gd name="T78" fmla="*/ 25 w 176"/>
                <a:gd name="T79" fmla="*/ 17 h 69"/>
                <a:gd name="T80" fmla="*/ 25 w 176"/>
                <a:gd name="T81" fmla="*/ 13 h 69"/>
                <a:gd name="T82" fmla="*/ 23 w 176"/>
                <a:gd name="T83" fmla="*/ 13 h 69"/>
                <a:gd name="T84" fmla="*/ 23 w 176"/>
                <a:gd name="T85" fmla="*/ 11 h 69"/>
                <a:gd name="T86" fmla="*/ 22 w 176"/>
                <a:gd name="T87" fmla="*/ 11 h 69"/>
                <a:gd name="T88" fmla="*/ 22 w 176"/>
                <a:gd name="T89" fmla="*/ 10 h 69"/>
                <a:gd name="T90" fmla="*/ 17 w 176"/>
                <a:gd name="T91" fmla="*/ 10 h 69"/>
                <a:gd name="T92" fmla="*/ 17 w 176"/>
                <a:gd name="T93" fmla="*/ 9 h 69"/>
                <a:gd name="T94" fmla="*/ 17 w 176"/>
                <a:gd name="T95" fmla="*/ 8 h 69"/>
                <a:gd name="T96" fmla="*/ 15 w 176"/>
                <a:gd name="T97" fmla="*/ 8 h 69"/>
                <a:gd name="T98" fmla="*/ 15 w 176"/>
                <a:gd name="T99" fmla="*/ 6 h 69"/>
                <a:gd name="T100" fmla="*/ 13 w 176"/>
                <a:gd name="T101" fmla="*/ 6 h 69"/>
                <a:gd name="T102" fmla="*/ 13 w 176"/>
                <a:gd name="T103" fmla="*/ 4 h 69"/>
                <a:gd name="T104" fmla="*/ 11 w 176"/>
                <a:gd name="T105" fmla="*/ 4 h 69"/>
                <a:gd name="T106" fmla="*/ 11 w 176"/>
                <a:gd name="T107" fmla="*/ 2 h 69"/>
                <a:gd name="T108" fmla="*/ 6 w 176"/>
                <a:gd name="T109" fmla="*/ 2 h 69"/>
                <a:gd name="T110" fmla="*/ 6 w 176"/>
                <a:gd name="T111" fmla="*/ 0 h 69"/>
                <a:gd name="T112" fmla="*/ 0 w 176"/>
                <a:gd name="T11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69">
                  <a:moveTo>
                    <a:pt x="176" y="69"/>
                  </a:moveTo>
                  <a:lnTo>
                    <a:pt x="135" y="69"/>
                  </a:lnTo>
                  <a:lnTo>
                    <a:pt x="135" y="67"/>
                  </a:lnTo>
                  <a:lnTo>
                    <a:pt x="97" y="67"/>
                  </a:lnTo>
                  <a:cubicBezTo>
                    <a:pt x="97" y="67"/>
                    <a:pt x="98" y="64"/>
                    <a:pt x="97" y="64"/>
                  </a:cubicBezTo>
                  <a:cubicBezTo>
                    <a:pt x="97" y="64"/>
                    <a:pt x="88" y="64"/>
                    <a:pt x="88" y="64"/>
                  </a:cubicBezTo>
                  <a:lnTo>
                    <a:pt x="88" y="61"/>
                  </a:lnTo>
                  <a:lnTo>
                    <a:pt x="72" y="61"/>
                  </a:lnTo>
                  <a:lnTo>
                    <a:pt x="72" y="60"/>
                  </a:lnTo>
                  <a:lnTo>
                    <a:pt x="68" y="60"/>
                  </a:lnTo>
                  <a:lnTo>
                    <a:pt x="68" y="58"/>
                  </a:lnTo>
                  <a:lnTo>
                    <a:pt x="64" y="58"/>
                  </a:lnTo>
                  <a:lnTo>
                    <a:pt x="64" y="56"/>
                  </a:lnTo>
                  <a:lnTo>
                    <a:pt x="58" y="56"/>
                  </a:lnTo>
                  <a:lnTo>
                    <a:pt x="58" y="54"/>
                  </a:lnTo>
                  <a:lnTo>
                    <a:pt x="55" y="54"/>
                  </a:lnTo>
                  <a:lnTo>
                    <a:pt x="55" y="52"/>
                  </a:lnTo>
                  <a:lnTo>
                    <a:pt x="53" y="52"/>
                  </a:lnTo>
                  <a:lnTo>
                    <a:pt x="53" y="50"/>
                  </a:lnTo>
                  <a:lnTo>
                    <a:pt x="51" y="50"/>
                  </a:lnTo>
                  <a:lnTo>
                    <a:pt x="51" y="46"/>
                  </a:lnTo>
                  <a:lnTo>
                    <a:pt x="44" y="46"/>
                  </a:lnTo>
                  <a:lnTo>
                    <a:pt x="44" y="44"/>
                  </a:lnTo>
                  <a:lnTo>
                    <a:pt x="40" y="44"/>
                  </a:lnTo>
                  <a:lnTo>
                    <a:pt x="40" y="41"/>
                  </a:lnTo>
                  <a:lnTo>
                    <a:pt x="38" y="41"/>
                  </a:lnTo>
                  <a:lnTo>
                    <a:pt x="38" y="38"/>
                  </a:lnTo>
                  <a:lnTo>
                    <a:pt x="36" y="38"/>
                  </a:lnTo>
                  <a:lnTo>
                    <a:pt x="36" y="34"/>
                  </a:lnTo>
                  <a:lnTo>
                    <a:pt x="34" y="34"/>
                  </a:lnTo>
                  <a:lnTo>
                    <a:pt x="34" y="33"/>
                  </a:lnTo>
                  <a:lnTo>
                    <a:pt x="33" y="33"/>
                  </a:lnTo>
                  <a:lnTo>
                    <a:pt x="33" y="31"/>
                  </a:lnTo>
                  <a:lnTo>
                    <a:pt x="30" y="31"/>
                  </a:lnTo>
                  <a:lnTo>
                    <a:pt x="30" y="27"/>
                  </a:lnTo>
                  <a:lnTo>
                    <a:pt x="29" y="27"/>
                  </a:lnTo>
                  <a:lnTo>
                    <a:pt x="29" y="21"/>
                  </a:lnTo>
                  <a:lnTo>
                    <a:pt x="27" y="21"/>
                  </a:lnTo>
                  <a:lnTo>
                    <a:pt x="27" y="17"/>
                  </a:lnTo>
                  <a:lnTo>
                    <a:pt x="25" y="17"/>
                  </a:lnTo>
                  <a:lnTo>
                    <a:pt x="25" y="13"/>
                  </a:lnTo>
                  <a:lnTo>
                    <a:pt x="23" y="13"/>
                  </a:lnTo>
                  <a:lnTo>
                    <a:pt x="23" y="11"/>
                  </a:lnTo>
                  <a:lnTo>
                    <a:pt x="22" y="11"/>
                  </a:lnTo>
                  <a:lnTo>
                    <a:pt x="22" y="10"/>
                  </a:lnTo>
                  <a:lnTo>
                    <a:pt x="17" y="10"/>
                  </a:lnTo>
                  <a:lnTo>
                    <a:pt x="17" y="9"/>
                  </a:lnTo>
                  <a:lnTo>
                    <a:pt x="17" y="8"/>
                  </a:lnTo>
                  <a:lnTo>
                    <a:pt x="15" y="8"/>
                  </a:lnTo>
                  <a:lnTo>
                    <a:pt x="15" y="6"/>
                  </a:lnTo>
                  <a:lnTo>
                    <a:pt x="13" y="6"/>
                  </a:lnTo>
                  <a:lnTo>
                    <a:pt x="13" y="4"/>
                  </a:lnTo>
                  <a:lnTo>
                    <a:pt x="11" y="4"/>
                  </a:lnTo>
                  <a:lnTo>
                    <a:pt x="11" y="2"/>
                  </a:lnTo>
                  <a:lnTo>
                    <a:pt x="6" y="2"/>
                  </a:lnTo>
                  <a:lnTo>
                    <a:pt x="6" y="0"/>
                  </a:lnTo>
                  <a:lnTo>
                    <a:pt x="0"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Freeform 4"/>
            <p:cNvSpPr>
              <a:spLocks/>
            </p:cNvSpPr>
            <p:nvPr/>
          </p:nvSpPr>
          <p:spPr bwMode="auto">
            <a:xfrm>
              <a:off x="3700098" y="2996233"/>
              <a:ext cx="2167988" cy="1275764"/>
            </a:xfrm>
            <a:custGeom>
              <a:avLst/>
              <a:gdLst>
                <a:gd name="T0" fmla="*/ 181 w 181"/>
                <a:gd name="T1" fmla="*/ 101 h 101"/>
                <a:gd name="T2" fmla="*/ 100 w 181"/>
                <a:gd name="T3" fmla="*/ 101 h 101"/>
                <a:gd name="T4" fmla="*/ 100 w 181"/>
                <a:gd name="T5" fmla="*/ 92 h 101"/>
                <a:gd name="T6" fmla="*/ 84 w 181"/>
                <a:gd name="T7" fmla="*/ 92 h 101"/>
                <a:gd name="T8" fmla="*/ 84 w 181"/>
                <a:gd name="T9" fmla="*/ 82 h 101"/>
                <a:gd name="T10" fmla="*/ 81 w 181"/>
                <a:gd name="T11" fmla="*/ 82 h 101"/>
                <a:gd name="T12" fmla="*/ 81 w 181"/>
                <a:gd name="T13" fmla="*/ 73 h 101"/>
                <a:gd name="T14" fmla="*/ 60 w 181"/>
                <a:gd name="T15" fmla="*/ 73 h 101"/>
                <a:gd name="T16" fmla="*/ 60 w 181"/>
                <a:gd name="T17" fmla="*/ 64 h 101"/>
                <a:gd name="T18" fmla="*/ 54 w 181"/>
                <a:gd name="T19" fmla="*/ 64 h 101"/>
                <a:gd name="T20" fmla="*/ 54 w 181"/>
                <a:gd name="T21" fmla="*/ 55 h 101"/>
                <a:gd name="T22" fmla="*/ 47 w 181"/>
                <a:gd name="T23" fmla="*/ 55 h 101"/>
                <a:gd name="T24" fmla="*/ 47 w 181"/>
                <a:gd name="T25" fmla="*/ 45 h 101"/>
                <a:gd name="T26" fmla="*/ 43 w 181"/>
                <a:gd name="T27" fmla="*/ 45 h 101"/>
                <a:gd name="T28" fmla="*/ 43 w 181"/>
                <a:gd name="T29" fmla="*/ 36 h 101"/>
                <a:gd name="T30" fmla="*/ 34 w 181"/>
                <a:gd name="T31" fmla="*/ 36 h 101"/>
                <a:gd name="T32" fmla="*/ 34 w 181"/>
                <a:gd name="T33" fmla="*/ 26 h 101"/>
                <a:gd name="T34" fmla="*/ 33 w 181"/>
                <a:gd name="T35" fmla="*/ 26 h 101"/>
                <a:gd name="T36" fmla="*/ 33 w 181"/>
                <a:gd name="T37" fmla="*/ 18 h 101"/>
                <a:gd name="T38" fmla="*/ 25 w 181"/>
                <a:gd name="T39" fmla="*/ 18 h 101"/>
                <a:gd name="T40" fmla="*/ 25 w 181"/>
                <a:gd name="T41" fmla="*/ 9 h 101"/>
                <a:gd name="T42" fmla="*/ 8 w 181"/>
                <a:gd name="T43" fmla="*/ 9 h 101"/>
                <a:gd name="T44" fmla="*/ 8 w 181"/>
                <a:gd name="T45" fmla="*/ 0 h 101"/>
                <a:gd name="T46" fmla="*/ 0 w 181"/>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101">
                  <a:moveTo>
                    <a:pt x="181" y="101"/>
                  </a:moveTo>
                  <a:lnTo>
                    <a:pt x="100" y="101"/>
                  </a:lnTo>
                  <a:lnTo>
                    <a:pt x="100" y="92"/>
                  </a:lnTo>
                  <a:lnTo>
                    <a:pt x="84" y="92"/>
                  </a:lnTo>
                  <a:lnTo>
                    <a:pt x="84" y="82"/>
                  </a:lnTo>
                  <a:lnTo>
                    <a:pt x="81" y="82"/>
                  </a:lnTo>
                  <a:lnTo>
                    <a:pt x="81" y="73"/>
                  </a:lnTo>
                  <a:lnTo>
                    <a:pt x="60" y="73"/>
                  </a:lnTo>
                  <a:lnTo>
                    <a:pt x="60" y="64"/>
                  </a:lnTo>
                  <a:lnTo>
                    <a:pt x="54" y="64"/>
                  </a:lnTo>
                  <a:lnTo>
                    <a:pt x="54" y="55"/>
                  </a:lnTo>
                  <a:lnTo>
                    <a:pt x="47" y="55"/>
                  </a:lnTo>
                  <a:lnTo>
                    <a:pt x="47" y="45"/>
                  </a:lnTo>
                  <a:lnTo>
                    <a:pt x="43" y="45"/>
                  </a:lnTo>
                  <a:lnTo>
                    <a:pt x="43" y="36"/>
                  </a:lnTo>
                  <a:lnTo>
                    <a:pt x="34" y="36"/>
                  </a:lnTo>
                  <a:lnTo>
                    <a:pt x="34" y="26"/>
                  </a:lnTo>
                  <a:lnTo>
                    <a:pt x="33" y="26"/>
                  </a:lnTo>
                  <a:lnTo>
                    <a:pt x="33" y="18"/>
                  </a:lnTo>
                  <a:lnTo>
                    <a:pt x="25" y="18"/>
                  </a:lnTo>
                  <a:lnTo>
                    <a:pt x="25" y="9"/>
                  </a:lnTo>
                  <a:lnTo>
                    <a:pt x="8" y="9"/>
                  </a:lnTo>
                  <a:lnTo>
                    <a:pt x="8" y="0"/>
                  </a:lnTo>
                  <a:lnTo>
                    <a:pt x="0" y="0"/>
                  </a:lnTo>
                </a:path>
              </a:pathLst>
            </a:custGeom>
            <a:ln w="19050">
              <a:solidFill>
                <a:srgbClr val="1D2F5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Freeform 5"/>
            <p:cNvSpPr>
              <a:spLocks/>
            </p:cNvSpPr>
            <p:nvPr/>
          </p:nvSpPr>
          <p:spPr bwMode="auto">
            <a:xfrm>
              <a:off x="3700098" y="2996233"/>
              <a:ext cx="2167988" cy="858930"/>
            </a:xfrm>
            <a:custGeom>
              <a:avLst/>
              <a:gdLst>
                <a:gd name="T0" fmla="*/ 181 w 181"/>
                <a:gd name="T1" fmla="*/ 68 h 68"/>
                <a:gd name="T2" fmla="*/ 142 w 181"/>
                <a:gd name="T3" fmla="*/ 68 h 68"/>
                <a:gd name="T4" fmla="*/ 142 w 181"/>
                <a:gd name="T5" fmla="*/ 65 h 68"/>
                <a:gd name="T6" fmla="*/ 92 w 181"/>
                <a:gd name="T7" fmla="*/ 65 h 68"/>
                <a:gd name="T8" fmla="*/ 92 w 181"/>
                <a:gd name="T9" fmla="*/ 63 h 68"/>
                <a:gd name="T10" fmla="*/ 76 w 181"/>
                <a:gd name="T11" fmla="*/ 63 h 68"/>
                <a:gd name="T12" fmla="*/ 76 w 181"/>
                <a:gd name="T13" fmla="*/ 61 h 68"/>
                <a:gd name="T14" fmla="*/ 68 w 181"/>
                <a:gd name="T15" fmla="*/ 61 h 68"/>
                <a:gd name="T16" fmla="*/ 68 w 181"/>
                <a:gd name="T17" fmla="*/ 58 h 68"/>
                <a:gd name="T18" fmla="*/ 62 w 181"/>
                <a:gd name="T19" fmla="*/ 58 h 68"/>
                <a:gd name="T20" fmla="*/ 62 w 181"/>
                <a:gd name="T21" fmla="*/ 55 h 68"/>
                <a:gd name="T22" fmla="*/ 58 w 181"/>
                <a:gd name="T23" fmla="*/ 55 h 68"/>
                <a:gd name="T24" fmla="*/ 58 w 181"/>
                <a:gd name="T25" fmla="*/ 53 h 68"/>
                <a:gd name="T26" fmla="*/ 56 w 181"/>
                <a:gd name="T27" fmla="*/ 53 h 68"/>
                <a:gd name="T28" fmla="*/ 56 w 181"/>
                <a:gd name="T29" fmla="*/ 50 h 68"/>
                <a:gd name="T30" fmla="*/ 55 w 181"/>
                <a:gd name="T31" fmla="*/ 50 h 68"/>
                <a:gd name="T32" fmla="*/ 55 w 181"/>
                <a:gd name="T33" fmla="*/ 47 h 68"/>
                <a:gd name="T34" fmla="*/ 47 w 181"/>
                <a:gd name="T35" fmla="*/ 47 h 68"/>
                <a:gd name="T36" fmla="*/ 47 w 181"/>
                <a:gd name="T37" fmla="*/ 45 h 68"/>
                <a:gd name="T38" fmla="*/ 42 w 181"/>
                <a:gd name="T39" fmla="*/ 45 h 68"/>
                <a:gd name="T40" fmla="*/ 42 w 181"/>
                <a:gd name="T41" fmla="*/ 41 h 68"/>
                <a:gd name="T42" fmla="*/ 40 w 181"/>
                <a:gd name="T43" fmla="*/ 41 h 68"/>
                <a:gd name="T44" fmla="*/ 40 w 181"/>
                <a:gd name="T45" fmla="*/ 36 h 68"/>
                <a:gd name="T46" fmla="*/ 39 w 181"/>
                <a:gd name="T47" fmla="*/ 36 h 68"/>
                <a:gd name="T48" fmla="*/ 39 w 181"/>
                <a:gd name="T49" fmla="*/ 33 h 68"/>
                <a:gd name="T50" fmla="*/ 37 w 181"/>
                <a:gd name="T51" fmla="*/ 33 h 68"/>
                <a:gd name="T52" fmla="*/ 37 w 181"/>
                <a:gd name="T53" fmla="*/ 31 h 68"/>
                <a:gd name="T54" fmla="*/ 34 w 181"/>
                <a:gd name="T55" fmla="*/ 31 h 68"/>
                <a:gd name="T56" fmla="*/ 36 w 181"/>
                <a:gd name="T57" fmla="*/ 31 h 68"/>
                <a:gd name="T58" fmla="*/ 36 w 181"/>
                <a:gd name="T59" fmla="*/ 29 h 68"/>
                <a:gd name="T60" fmla="*/ 33 w 181"/>
                <a:gd name="T61" fmla="*/ 29 h 68"/>
                <a:gd name="T62" fmla="*/ 33 w 181"/>
                <a:gd name="T63" fmla="*/ 23 h 68"/>
                <a:gd name="T64" fmla="*/ 31 w 181"/>
                <a:gd name="T65" fmla="*/ 23 h 68"/>
                <a:gd name="T66" fmla="*/ 31 w 181"/>
                <a:gd name="T67" fmla="*/ 18 h 68"/>
                <a:gd name="T68" fmla="*/ 29 w 181"/>
                <a:gd name="T69" fmla="*/ 18 h 68"/>
                <a:gd name="T70" fmla="*/ 29 w 181"/>
                <a:gd name="T71" fmla="*/ 14 h 68"/>
                <a:gd name="T72" fmla="*/ 25 w 181"/>
                <a:gd name="T73" fmla="*/ 14 h 68"/>
                <a:gd name="T74" fmla="*/ 25 w 181"/>
                <a:gd name="T75" fmla="*/ 11 h 68"/>
                <a:gd name="T76" fmla="*/ 24 w 181"/>
                <a:gd name="T77" fmla="*/ 11 h 68"/>
                <a:gd name="T78" fmla="*/ 24 w 181"/>
                <a:gd name="T79" fmla="*/ 9 h 68"/>
                <a:gd name="T80" fmla="*/ 16 w 181"/>
                <a:gd name="T81" fmla="*/ 9 h 68"/>
                <a:gd name="T82" fmla="*/ 16 w 181"/>
                <a:gd name="T83" fmla="*/ 6 h 68"/>
                <a:gd name="T84" fmla="*/ 13 w 181"/>
                <a:gd name="T85" fmla="*/ 6 h 68"/>
                <a:gd name="T86" fmla="*/ 13 w 181"/>
                <a:gd name="T87" fmla="*/ 4 h 68"/>
                <a:gd name="T88" fmla="*/ 11 w 181"/>
                <a:gd name="T89" fmla="*/ 4 h 68"/>
                <a:gd name="T90" fmla="*/ 11 w 181"/>
                <a:gd name="T91" fmla="*/ 2 h 68"/>
                <a:gd name="T92" fmla="*/ 8 w 181"/>
                <a:gd name="T93" fmla="*/ 2 h 68"/>
                <a:gd name="T94" fmla="*/ 8 w 181"/>
                <a:gd name="T95" fmla="*/ 0 h 68"/>
                <a:gd name="T96" fmla="*/ 0 w 18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 h="68">
                  <a:moveTo>
                    <a:pt x="181" y="68"/>
                  </a:moveTo>
                  <a:lnTo>
                    <a:pt x="142" y="68"/>
                  </a:lnTo>
                  <a:lnTo>
                    <a:pt x="142" y="65"/>
                  </a:lnTo>
                  <a:lnTo>
                    <a:pt x="92" y="65"/>
                  </a:lnTo>
                  <a:lnTo>
                    <a:pt x="92" y="63"/>
                  </a:lnTo>
                  <a:lnTo>
                    <a:pt x="76" y="63"/>
                  </a:lnTo>
                  <a:lnTo>
                    <a:pt x="76" y="61"/>
                  </a:lnTo>
                  <a:lnTo>
                    <a:pt x="68" y="61"/>
                  </a:lnTo>
                  <a:lnTo>
                    <a:pt x="68" y="58"/>
                  </a:lnTo>
                  <a:lnTo>
                    <a:pt x="62" y="58"/>
                  </a:lnTo>
                  <a:lnTo>
                    <a:pt x="62" y="55"/>
                  </a:lnTo>
                  <a:lnTo>
                    <a:pt x="58" y="55"/>
                  </a:lnTo>
                  <a:lnTo>
                    <a:pt x="58" y="53"/>
                  </a:lnTo>
                  <a:lnTo>
                    <a:pt x="56" y="53"/>
                  </a:lnTo>
                  <a:lnTo>
                    <a:pt x="56" y="50"/>
                  </a:lnTo>
                  <a:lnTo>
                    <a:pt x="55" y="50"/>
                  </a:lnTo>
                  <a:lnTo>
                    <a:pt x="55" y="47"/>
                  </a:lnTo>
                  <a:lnTo>
                    <a:pt x="47" y="47"/>
                  </a:lnTo>
                  <a:lnTo>
                    <a:pt x="47" y="45"/>
                  </a:lnTo>
                  <a:lnTo>
                    <a:pt x="42" y="45"/>
                  </a:lnTo>
                  <a:lnTo>
                    <a:pt x="42" y="41"/>
                  </a:lnTo>
                  <a:lnTo>
                    <a:pt x="40" y="41"/>
                  </a:lnTo>
                  <a:lnTo>
                    <a:pt x="40" y="36"/>
                  </a:lnTo>
                  <a:lnTo>
                    <a:pt x="39" y="36"/>
                  </a:lnTo>
                  <a:lnTo>
                    <a:pt x="39" y="33"/>
                  </a:lnTo>
                  <a:lnTo>
                    <a:pt x="37" y="33"/>
                  </a:lnTo>
                  <a:lnTo>
                    <a:pt x="37" y="31"/>
                  </a:lnTo>
                  <a:lnTo>
                    <a:pt x="34" y="31"/>
                  </a:lnTo>
                  <a:lnTo>
                    <a:pt x="36" y="31"/>
                  </a:lnTo>
                  <a:lnTo>
                    <a:pt x="36" y="29"/>
                  </a:lnTo>
                  <a:lnTo>
                    <a:pt x="33" y="29"/>
                  </a:lnTo>
                  <a:lnTo>
                    <a:pt x="33" y="23"/>
                  </a:lnTo>
                  <a:lnTo>
                    <a:pt x="31" y="23"/>
                  </a:lnTo>
                  <a:lnTo>
                    <a:pt x="31" y="18"/>
                  </a:lnTo>
                  <a:lnTo>
                    <a:pt x="29" y="18"/>
                  </a:lnTo>
                  <a:lnTo>
                    <a:pt x="29" y="14"/>
                  </a:lnTo>
                  <a:lnTo>
                    <a:pt x="25" y="14"/>
                  </a:lnTo>
                  <a:lnTo>
                    <a:pt x="25" y="11"/>
                  </a:lnTo>
                  <a:lnTo>
                    <a:pt x="24" y="11"/>
                  </a:lnTo>
                  <a:lnTo>
                    <a:pt x="24" y="9"/>
                  </a:lnTo>
                  <a:lnTo>
                    <a:pt x="16" y="9"/>
                  </a:lnTo>
                  <a:lnTo>
                    <a:pt x="16" y="6"/>
                  </a:lnTo>
                  <a:lnTo>
                    <a:pt x="13" y="6"/>
                  </a:lnTo>
                  <a:lnTo>
                    <a:pt x="13" y="4"/>
                  </a:lnTo>
                  <a:lnTo>
                    <a:pt x="11" y="4"/>
                  </a:lnTo>
                  <a:lnTo>
                    <a:pt x="11" y="2"/>
                  </a:lnTo>
                  <a:lnTo>
                    <a:pt x="8" y="2"/>
                  </a:lnTo>
                  <a:lnTo>
                    <a:pt x="8" y="0"/>
                  </a:lnTo>
                  <a:lnTo>
                    <a:pt x="0"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6"/>
            <p:cNvSpPr>
              <a:spLocks/>
            </p:cNvSpPr>
            <p:nvPr/>
          </p:nvSpPr>
          <p:spPr bwMode="auto">
            <a:xfrm>
              <a:off x="6679867" y="3000173"/>
              <a:ext cx="2168958" cy="1754762"/>
            </a:xfrm>
            <a:custGeom>
              <a:avLst/>
              <a:gdLst>
                <a:gd name="T0" fmla="*/ 195 w 195"/>
                <a:gd name="T1" fmla="*/ 139 h 139"/>
                <a:gd name="T2" fmla="*/ 165 w 195"/>
                <a:gd name="T3" fmla="*/ 139 h 139"/>
                <a:gd name="T4" fmla="*/ 165 w 195"/>
                <a:gd name="T5" fmla="*/ 129 h 139"/>
                <a:gd name="T6" fmla="*/ 117 w 195"/>
                <a:gd name="T7" fmla="*/ 129 h 139"/>
                <a:gd name="T8" fmla="*/ 117 w 195"/>
                <a:gd name="T9" fmla="*/ 120 h 139"/>
                <a:gd name="T10" fmla="*/ 104 w 195"/>
                <a:gd name="T11" fmla="*/ 120 h 139"/>
                <a:gd name="T12" fmla="*/ 104 w 195"/>
                <a:gd name="T13" fmla="*/ 110 h 139"/>
                <a:gd name="T14" fmla="*/ 94 w 195"/>
                <a:gd name="T15" fmla="*/ 110 h 139"/>
                <a:gd name="T16" fmla="*/ 94 w 195"/>
                <a:gd name="T17" fmla="*/ 101 h 139"/>
                <a:gd name="T18" fmla="*/ 79 w 195"/>
                <a:gd name="T19" fmla="*/ 101 h 139"/>
                <a:gd name="T20" fmla="*/ 79 w 195"/>
                <a:gd name="T21" fmla="*/ 91 h 139"/>
                <a:gd name="T22" fmla="*/ 76 w 195"/>
                <a:gd name="T23" fmla="*/ 91 h 139"/>
                <a:gd name="T24" fmla="*/ 76 w 195"/>
                <a:gd name="T25" fmla="*/ 82 h 139"/>
                <a:gd name="T26" fmla="*/ 72 w 195"/>
                <a:gd name="T27" fmla="*/ 82 h 139"/>
                <a:gd name="T28" fmla="*/ 72 w 195"/>
                <a:gd name="T29" fmla="*/ 72 h 139"/>
                <a:gd name="T30" fmla="*/ 64 w 195"/>
                <a:gd name="T31" fmla="*/ 72 h 139"/>
                <a:gd name="T32" fmla="*/ 64 w 195"/>
                <a:gd name="T33" fmla="*/ 63 h 139"/>
                <a:gd name="T34" fmla="*/ 61 w 195"/>
                <a:gd name="T35" fmla="*/ 63 h 139"/>
                <a:gd name="T36" fmla="*/ 61 w 195"/>
                <a:gd name="T37" fmla="*/ 53 h 139"/>
                <a:gd name="T38" fmla="*/ 42 w 195"/>
                <a:gd name="T39" fmla="*/ 53 h 139"/>
                <a:gd name="T40" fmla="*/ 42 w 195"/>
                <a:gd name="T41" fmla="*/ 44 h 139"/>
                <a:gd name="T42" fmla="*/ 40 w 195"/>
                <a:gd name="T43" fmla="*/ 44 h 139"/>
                <a:gd name="T44" fmla="*/ 40 w 195"/>
                <a:gd name="T45" fmla="*/ 35 h 139"/>
                <a:gd name="T46" fmla="*/ 38 w 195"/>
                <a:gd name="T47" fmla="*/ 35 h 139"/>
                <a:gd name="T48" fmla="*/ 38 w 195"/>
                <a:gd name="T49" fmla="*/ 26 h 139"/>
                <a:gd name="T50" fmla="*/ 36 w 195"/>
                <a:gd name="T51" fmla="*/ 26 h 139"/>
                <a:gd name="T52" fmla="*/ 36 w 195"/>
                <a:gd name="T53" fmla="*/ 18 h 139"/>
                <a:gd name="T54" fmla="*/ 35 w 195"/>
                <a:gd name="T55" fmla="*/ 18 h 139"/>
                <a:gd name="T56" fmla="*/ 35 w 195"/>
                <a:gd name="T57" fmla="*/ 9 h 139"/>
                <a:gd name="T58" fmla="*/ 11 w 195"/>
                <a:gd name="T59" fmla="*/ 9 h 139"/>
                <a:gd name="T60" fmla="*/ 11 w 195"/>
                <a:gd name="T61" fmla="*/ 0 h 139"/>
                <a:gd name="T62" fmla="*/ 0 w 195"/>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139">
                  <a:moveTo>
                    <a:pt x="195" y="139"/>
                  </a:moveTo>
                  <a:lnTo>
                    <a:pt x="165" y="139"/>
                  </a:lnTo>
                  <a:lnTo>
                    <a:pt x="165" y="129"/>
                  </a:lnTo>
                  <a:lnTo>
                    <a:pt x="117" y="129"/>
                  </a:lnTo>
                  <a:lnTo>
                    <a:pt x="117" y="120"/>
                  </a:lnTo>
                  <a:lnTo>
                    <a:pt x="104" y="120"/>
                  </a:lnTo>
                  <a:lnTo>
                    <a:pt x="104" y="110"/>
                  </a:lnTo>
                  <a:lnTo>
                    <a:pt x="94" y="110"/>
                  </a:lnTo>
                  <a:lnTo>
                    <a:pt x="94" y="101"/>
                  </a:lnTo>
                  <a:lnTo>
                    <a:pt x="79" y="101"/>
                  </a:lnTo>
                  <a:lnTo>
                    <a:pt x="79" y="91"/>
                  </a:lnTo>
                  <a:lnTo>
                    <a:pt x="76" y="91"/>
                  </a:lnTo>
                  <a:lnTo>
                    <a:pt x="76" y="82"/>
                  </a:lnTo>
                  <a:lnTo>
                    <a:pt x="72" y="82"/>
                  </a:lnTo>
                  <a:lnTo>
                    <a:pt x="72" y="72"/>
                  </a:lnTo>
                  <a:lnTo>
                    <a:pt x="64" y="72"/>
                  </a:lnTo>
                  <a:lnTo>
                    <a:pt x="64" y="63"/>
                  </a:lnTo>
                  <a:lnTo>
                    <a:pt x="61" y="63"/>
                  </a:lnTo>
                  <a:lnTo>
                    <a:pt x="61" y="53"/>
                  </a:lnTo>
                  <a:lnTo>
                    <a:pt x="42" y="53"/>
                  </a:lnTo>
                  <a:lnTo>
                    <a:pt x="42" y="44"/>
                  </a:lnTo>
                  <a:lnTo>
                    <a:pt x="40" y="44"/>
                  </a:lnTo>
                  <a:lnTo>
                    <a:pt x="40" y="35"/>
                  </a:lnTo>
                  <a:lnTo>
                    <a:pt x="38" y="35"/>
                  </a:lnTo>
                  <a:lnTo>
                    <a:pt x="38" y="26"/>
                  </a:lnTo>
                  <a:lnTo>
                    <a:pt x="36" y="26"/>
                  </a:lnTo>
                  <a:lnTo>
                    <a:pt x="36" y="18"/>
                  </a:lnTo>
                  <a:lnTo>
                    <a:pt x="35" y="18"/>
                  </a:lnTo>
                  <a:lnTo>
                    <a:pt x="35" y="9"/>
                  </a:lnTo>
                  <a:lnTo>
                    <a:pt x="11" y="9"/>
                  </a:lnTo>
                  <a:lnTo>
                    <a:pt x="11" y="0"/>
                  </a:lnTo>
                  <a:lnTo>
                    <a:pt x="0" y="0"/>
                  </a:lnTo>
                </a:path>
              </a:pathLst>
            </a:custGeom>
            <a:ln w="19050">
              <a:solidFill>
                <a:srgbClr val="1D2F5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Freeform 7"/>
            <p:cNvSpPr>
              <a:spLocks/>
            </p:cNvSpPr>
            <p:nvPr/>
          </p:nvSpPr>
          <p:spPr bwMode="auto">
            <a:xfrm>
              <a:off x="6679867" y="3000173"/>
              <a:ext cx="2168958" cy="732203"/>
            </a:xfrm>
            <a:custGeom>
              <a:avLst/>
              <a:gdLst>
                <a:gd name="T0" fmla="*/ 195 w 195"/>
                <a:gd name="T1" fmla="*/ 58 h 58"/>
                <a:gd name="T2" fmla="*/ 100 w 195"/>
                <a:gd name="T3" fmla="*/ 58 h 58"/>
                <a:gd name="T4" fmla="*/ 100 w 195"/>
                <a:gd name="T5" fmla="*/ 44 h 58"/>
                <a:gd name="T6" fmla="*/ 70 w 195"/>
                <a:gd name="T7" fmla="*/ 44 h 58"/>
                <a:gd name="T8" fmla="*/ 70 w 195"/>
                <a:gd name="T9" fmla="*/ 32 h 58"/>
                <a:gd name="T10" fmla="*/ 25 w 195"/>
                <a:gd name="T11" fmla="*/ 32 h 58"/>
                <a:gd name="T12" fmla="*/ 25 w 195"/>
                <a:gd name="T13" fmla="*/ 11 h 58"/>
                <a:gd name="T14" fmla="*/ 16 w 195"/>
                <a:gd name="T15" fmla="*/ 11 h 58"/>
                <a:gd name="T16" fmla="*/ 16 w 195"/>
                <a:gd name="T17" fmla="*/ 0 h 58"/>
                <a:gd name="T18" fmla="*/ 0 w 195"/>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58">
                  <a:moveTo>
                    <a:pt x="195" y="58"/>
                  </a:moveTo>
                  <a:lnTo>
                    <a:pt x="100" y="58"/>
                  </a:lnTo>
                  <a:lnTo>
                    <a:pt x="100" y="44"/>
                  </a:lnTo>
                  <a:lnTo>
                    <a:pt x="70" y="44"/>
                  </a:lnTo>
                  <a:lnTo>
                    <a:pt x="70" y="32"/>
                  </a:lnTo>
                  <a:lnTo>
                    <a:pt x="25" y="32"/>
                  </a:lnTo>
                  <a:lnTo>
                    <a:pt x="25" y="11"/>
                  </a:lnTo>
                  <a:lnTo>
                    <a:pt x="16" y="11"/>
                  </a:lnTo>
                  <a:lnTo>
                    <a:pt x="16" y="0"/>
                  </a:lnTo>
                  <a:lnTo>
                    <a:pt x="0"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xmlns="" val="3388348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buNone/>
              <a:tabLst>
                <a:tab pos="441325" algn="l"/>
              </a:tabLst>
              <a:defRPr/>
            </a:pPr>
            <a:r>
              <a:rPr lang="en-US" sz="1400" dirty="0" smtClean="0"/>
              <a:t>It is my pleasure to present this ESDO slide set which has been designed to highlight and summarise key findings in digestive cancers from the major congresses in 2015. This slide set specifically focuses on the European Cancer Congress 2015 Meeting and is available in English and Japanese.</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Finally, we are also very grateful to Lilly Oncology for their financial, administrative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err="1"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Wolff </a:t>
            </a:r>
            <a:r>
              <a:rPr lang="en-GB" sz="1400" b="1" dirty="0" err="1" smtClean="0">
                <a:solidFill>
                  <a:schemeClr val="tx1"/>
                </a:solidFill>
              </a:rPr>
              <a:t>Schmiegel</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a:t>
            </a:r>
            <a:r>
              <a:rPr lang="en-GB" sz="1400" b="1" dirty="0" err="1" smtClean="0">
                <a:solidFill>
                  <a:schemeClr val="tx1"/>
                </a:solidFill>
              </a:rPr>
              <a:t>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a:t>
            </a:r>
            <a:r>
              <a:rPr lang="en-GB" sz="1400" b="1" dirty="0" err="1" smtClean="0">
                <a:solidFill>
                  <a:schemeClr val="tx1"/>
                </a:solidFill>
              </a:rPr>
              <a:t>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Board)</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74012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901: </a:t>
            </a:r>
            <a:r>
              <a:rPr lang="en-GB" sz="1800" dirty="0"/>
              <a:t>Reporting adverse events (AEs) in cancer surgery randomized trial: A systemic analysis of published trials in </a:t>
            </a:r>
            <a:r>
              <a:rPr lang="en-GB" sz="1800" dirty="0" err="1"/>
              <a:t>oesogastric</a:t>
            </a:r>
            <a:r>
              <a:rPr lang="en-GB" sz="1800" dirty="0"/>
              <a:t> (OG) and </a:t>
            </a:r>
            <a:r>
              <a:rPr lang="en-GB" sz="1800" dirty="0" err="1"/>
              <a:t>gynecological</a:t>
            </a:r>
            <a:r>
              <a:rPr lang="en-GB" sz="1800" dirty="0"/>
              <a:t> (GY) cancer </a:t>
            </a:r>
            <a:r>
              <a:rPr lang="en-GB" sz="1800" dirty="0" smtClean="0"/>
              <a:t>patients </a:t>
            </a:r>
            <a:r>
              <a:rPr lang="en-GB" sz="1800" dirty="0"/>
              <a:t>– </a:t>
            </a:r>
            <a:r>
              <a:rPr lang="en-GB" sz="1800" dirty="0" err="1" smtClean="0"/>
              <a:t>Meghelli</a:t>
            </a:r>
            <a:r>
              <a:rPr lang="en-GB" sz="1800" dirty="0" smtClean="0"/>
              <a:t> L et al</a:t>
            </a:r>
            <a:endParaRPr lang="en-GB" sz="1800" dirty="0"/>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analyse the quality of the description of surgical AEs in published cancer surgery clinical trials</a:t>
            </a:r>
          </a:p>
          <a:p>
            <a:pPr marL="0" lvl="1" indent="0">
              <a:spcBef>
                <a:spcPts val="1800"/>
              </a:spcBef>
              <a:buSzPct val="110000"/>
              <a:buNone/>
            </a:pPr>
            <a:r>
              <a:rPr lang="en-GB" b="1" dirty="0">
                <a:ea typeface="+mn-ea"/>
              </a:rPr>
              <a:t>Study design</a:t>
            </a:r>
          </a:p>
          <a:p>
            <a:r>
              <a:rPr lang="en-GB" dirty="0" smtClean="0"/>
              <a:t>Systematic review of all consecutive fully published trials issued between 01/1990 and 11/2014 in English, including &gt;50 patients and investigating surgery in </a:t>
            </a:r>
            <a:r>
              <a:rPr lang="en-GB" dirty="0" err="1" smtClean="0"/>
              <a:t>oesogastric</a:t>
            </a:r>
            <a:r>
              <a:rPr lang="en-GB" dirty="0" smtClean="0"/>
              <a:t> (OG) or gynaecological (GY) patients</a:t>
            </a:r>
            <a:r>
              <a:rPr lang="en-GB" dirty="0"/>
              <a:t> </a:t>
            </a:r>
            <a:r>
              <a:rPr lang="en-GB" dirty="0" smtClean="0"/>
              <a:t>using an 18-item questionnaire based on CONSORT recommendations</a:t>
            </a:r>
          </a:p>
          <a:p>
            <a:r>
              <a:rPr lang="en-GB" dirty="0" smtClean="0"/>
              <a:t>The questionnaire was weighted using a 4-point Likert-scale by 15 experts (9 surgeons and 6 methodologists)</a:t>
            </a:r>
          </a:p>
        </p:txBody>
      </p:sp>
      <p:sp>
        <p:nvSpPr>
          <p:cNvPr id="14" name="Text Placeholder 13"/>
          <p:cNvSpPr>
            <a:spLocks noGrp="1"/>
          </p:cNvSpPr>
          <p:nvPr>
            <p:ph type="body" sz="quarter" idx="11"/>
          </p:nvPr>
        </p:nvSpPr>
        <p:spPr/>
        <p:txBody>
          <a:bodyPr/>
          <a:lstStyle/>
          <a:p>
            <a:r>
              <a:rPr lang="it-IT" dirty="0" smtClean="0">
                <a:solidFill>
                  <a:srgbClr val="363636"/>
                </a:solidFill>
              </a:rPr>
              <a:t>Leila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901</a:t>
            </a:r>
            <a:endParaRPr lang="en-GB" dirty="0"/>
          </a:p>
        </p:txBody>
      </p:sp>
    </p:spTree>
    <p:extLst>
      <p:ext uri="{BB962C8B-B14F-4D97-AF65-F5344CB8AC3E}">
        <p14:creationId xmlns:p14="http://schemas.microsoft.com/office/powerpoint/2010/main" xmlns="" val="292157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901: </a:t>
            </a:r>
            <a:r>
              <a:rPr lang="en-GB" sz="1800" dirty="0"/>
              <a:t>Reporting adverse events (AEs) in cancer surgery randomized trial: A systemic analysis of published trials in </a:t>
            </a:r>
            <a:r>
              <a:rPr lang="en-GB" sz="1800" dirty="0" err="1"/>
              <a:t>oesogastric</a:t>
            </a:r>
            <a:r>
              <a:rPr lang="en-GB" sz="1800" dirty="0"/>
              <a:t> (OG) and </a:t>
            </a:r>
            <a:r>
              <a:rPr lang="en-GB" sz="1800" dirty="0" err="1"/>
              <a:t>gynecological</a:t>
            </a:r>
            <a:r>
              <a:rPr lang="en-GB" sz="1800" dirty="0"/>
              <a:t> (GY) cancer </a:t>
            </a:r>
            <a:r>
              <a:rPr lang="en-GB" sz="1800" dirty="0" smtClean="0"/>
              <a:t>patients </a:t>
            </a:r>
            <a:r>
              <a:rPr lang="en-GB" sz="1800" dirty="0"/>
              <a:t>– </a:t>
            </a:r>
            <a:r>
              <a:rPr lang="en-GB" sz="1800" dirty="0" err="1"/>
              <a:t>Meghelli</a:t>
            </a:r>
            <a:r>
              <a:rPr lang="en-GB" sz="1800" dirty="0"/>
              <a:t> L et </a:t>
            </a:r>
            <a:r>
              <a:rPr lang="en-GB" sz="1800" dirty="0" smtClean="0"/>
              <a:t>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a:t>
            </a:r>
          </a:p>
          <a:p>
            <a:r>
              <a:rPr lang="en-GB" dirty="0"/>
              <a:t>179 </a:t>
            </a:r>
            <a:r>
              <a:rPr lang="en-GB" dirty="0" smtClean="0"/>
              <a:t>published studies (133 OG and 46 GY) were analysed</a:t>
            </a:r>
          </a:p>
          <a:p>
            <a:pPr lvl="1"/>
            <a:r>
              <a:rPr lang="en-GB" dirty="0"/>
              <a:t>Postoperative AEs were described in 89.9% of </a:t>
            </a:r>
            <a:r>
              <a:rPr lang="en-GB" dirty="0" smtClean="0"/>
              <a:t>these studies</a:t>
            </a:r>
          </a:p>
          <a:p>
            <a:pPr lvl="1"/>
            <a:r>
              <a:rPr lang="en-GB" dirty="0" smtClean="0"/>
              <a:t>43.6% assessed multimodal treatments</a:t>
            </a:r>
          </a:p>
          <a:p>
            <a:pPr lvl="1"/>
            <a:r>
              <a:rPr lang="en-GB" dirty="0"/>
              <a:t>Morbidity </a:t>
            </a:r>
            <a:r>
              <a:rPr lang="en-GB" dirty="0" smtClean="0"/>
              <a:t>was the </a:t>
            </a:r>
            <a:r>
              <a:rPr lang="en-GB" dirty="0"/>
              <a:t>primary objective in 31.3% of the </a:t>
            </a:r>
            <a:r>
              <a:rPr lang="en-GB" dirty="0" smtClean="0"/>
              <a:t>studies</a:t>
            </a:r>
          </a:p>
          <a:p>
            <a:r>
              <a:rPr lang="en-GB" dirty="0" smtClean="0"/>
              <a:t>The items of greatest importance to the expert panel are shown below</a:t>
            </a:r>
          </a:p>
        </p:txBody>
      </p:sp>
      <p:sp>
        <p:nvSpPr>
          <p:cNvPr id="14" name="Text Placeholder 13"/>
          <p:cNvSpPr>
            <a:spLocks noGrp="1"/>
          </p:cNvSpPr>
          <p:nvPr>
            <p:ph type="body" sz="quarter" idx="11"/>
          </p:nvPr>
        </p:nvSpPr>
        <p:spPr/>
        <p:txBody>
          <a:bodyPr/>
          <a:lstStyle/>
          <a:p>
            <a:r>
              <a:rPr lang="it-IT" dirty="0" smtClean="0">
                <a:solidFill>
                  <a:srgbClr val="363636"/>
                </a:solidFill>
              </a:rPr>
              <a:t>Leila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901</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4026128707"/>
              </p:ext>
            </p:extLst>
          </p:nvPr>
        </p:nvGraphicFramePr>
        <p:xfrm>
          <a:off x="369887" y="3282700"/>
          <a:ext cx="8269364" cy="2158170"/>
        </p:xfrm>
        <a:graphic>
          <a:graphicData uri="http://schemas.openxmlformats.org/drawingml/2006/table">
            <a:tbl>
              <a:tblPr firstRow="1" bandRow="1">
                <a:tableStyleId>{2D5ABB26-0587-4C30-8999-92F81FD0307C}</a:tableStyleId>
              </a:tblPr>
              <a:tblGrid>
                <a:gridCol w="4458145"/>
                <a:gridCol w="914400"/>
                <a:gridCol w="1748633"/>
                <a:gridCol w="1148186"/>
              </a:tblGrid>
              <a:tr h="338328">
                <a:tc>
                  <a:txBody>
                    <a:bodyPr/>
                    <a:lstStyle/>
                    <a:p>
                      <a:pPr algn="l"/>
                      <a:r>
                        <a:rPr lang="en-GB" sz="1100" b="1" dirty="0" smtClean="0">
                          <a:solidFill>
                            <a:schemeClr val="tx2"/>
                          </a:solidFill>
                        </a:rPr>
                        <a:t>Item</a:t>
                      </a:r>
                      <a:endParaRPr lang="en-GB" sz="1100" b="1" dirty="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100" b="1" dirty="0" smtClean="0">
                          <a:solidFill>
                            <a:schemeClr val="tx2"/>
                          </a:solidFill>
                        </a:rPr>
                        <a:t>Score</a:t>
                      </a:r>
                      <a:endParaRPr lang="en-GB" sz="1100" b="1" dirty="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100" b="1" dirty="0" smtClean="0">
                          <a:solidFill>
                            <a:schemeClr val="tx2"/>
                          </a:solidFill>
                        </a:rPr>
                        <a:t>n (%) of publications reporting</a:t>
                      </a:r>
                      <a:r>
                        <a:rPr lang="en-GB" sz="1100" b="1" baseline="0" dirty="0" smtClean="0">
                          <a:solidFill>
                            <a:schemeClr val="tx2"/>
                          </a:solidFill>
                        </a:rPr>
                        <a:t> these items</a:t>
                      </a:r>
                      <a:endParaRPr lang="en-GB" sz="1100" b="1" dirty="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100" b="1" dirty="0" smtClean="0">
                          <a:solidFill>
                            <a:schemeClr val="tx2"/>
                          </a:solidFill>
                        </a:rPr>
                        <a:t>95%CI</a:t>
                      </a:r>
                      <a:endParaRPr lang="en-GB" sz="1100" b="1" dirty="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8575">
                <a:tc>
                  <a:txBody>
                    <a:bodyPr/>
                    <a:lstStyle/>
                    <a:p>
                      <a:r>
                        <a:rPr lang="en-GB" sz="1100" dirty="0" smtClean="0">
                          <a:solidFill>
                            <a:srgbClr val="000000"/>
                          </a:solidFill>
                        </a:rPr>
                        <a:t>Use of a validated severity grading scale (NCI-CT, </a:t>
                      </a:r>
                      <a:r>
                        <a:rPr lang="en-GB" sz="1100" dirty="0" err="1" smtClean="0">
                          <a:solidFill>
                            <a:srgbClr val="000000"/>
                          </a:solidFill>
                        </a:rPr>
                        <a:t>Dindo-Clavien</a:t>
                      </a:r>
                      <a:r>
                        <a:rPr lang="en-GB" sz="1100" dirty="0" smtClean="0">
                          <a:solidFill>
                            <a:srgbClr val="000000"/>
                          </a:solidFill>
                        </a:rPr>
                        <a:t>…)</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3.9</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30 (16.8)</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11.3, 22.2</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88575">
                <a:tc>
                  <a:txBody>
                    <a:bodyPr/>
                    <a:lstStyle/>
                    <a:p>
                      <a:r>
                        <a:rPr lang="en-GB" sz="1100" dirty="0" smtClean="0">
                          <a:solidFill>
                            <a:srgbClr val="000000"/>
                          </a:solidFill>
                        </a:rPr>
                        <a:t>Precise definition of AEs (NCI-CT, </a:t>
                      </a:r>
                      <a:r>
                        <a:rPr lang="en-GB" sz="1100" dirty="0" err="1" smtClean="0">
                          <a:solidFill>
                            <a:srgbClr val="000000"/>
                          </a:solidFill>
                        </a:rPr>
                        <a:t>Dindo-Clavien</a:t>
                      </a:r>
                      <a:r>
                        <a:rPr lang="en-GB" sz="1100" dirty="0" smtClean="0">
                          <a:solidFill>
                            <a:srgbClr val="000000"/>
                          </a:solidFill>
                        </a:rPr>
                        <a:t>…)</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3.8</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48</a:t>
                      </a:r>
                      <a:r>
                        <a:rPr lang="en-GB" sz="1100" baseline="0" dirty="0" smtClean="0">
                          <a:solidFill>
                            <a:srgbClr val="000000"/>
                          </a:solidFill>
                        </a:rPr>
                        <a:t> (</a:t>
                      </a:r>
                      <a:r>
                        <a:rPr lang="en-GB" sz="1100" dirty="0" smtClean="0">
                          <a:solidFill>
                            <a:srgbClr val="000000"/>
                          </a:solidFill>
                        </a:rPr>
                        <a:t>26.8)</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20.3, 33.3</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88575">
                <a:tc>
                  <a:txBody>
                    <a:bodyPr/>
                    <a:lstStyle/>
                    <a:p>
                      <a:r>
                        <a:rPr lang="en-GB" sz="1100" dirty="0" smtClean="0">
                          <a:solidFill>
                            <a:srgbClr val="000000"/>
                          </a:solidFill>
                        </a:rPr>
                        <a:t>Discussion of harms/benefit</a:t>
                      </a:r>
                      <a:r>
                        <a:rPr lang="en-GB" sz="1100" baseline="0" dirty="0" smtClean="0">
                          <a:solidFill>
                            <a:srgbClr val="000000"/>
                          </a:solidFill>
                        </a:rPr>
                        <a:t> balance</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3.7</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128 (71.5)</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64.9, 78.1</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88575">
                <a:tc>
                  <a:txBody>
                    <a:bodyPr/>
                    <a:lstStyle/>
                    <a:p>
                      <a:r>
                        <a:rPr lang="en-GB" sz="1100" dirty="0" smtClean="0">
                          <a:solidFill>
                            <a:srgbClr val="000000"/>
                          </a:solidFill>
                        </a:rPr>
                        <a:t>AEs</a:t>
                      </a:r>
                      <a:r>
                        <a:rPr lang="en-GB" sz="1100" baseline="0" dirty="0" smtClean="0">
                          <a:solidFill>
                            <a:srgbClr val="000000"/>
                          </a:solidFill>
                        </a:rPr>
                        <a:t> reported by arm</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3.6</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154 (86.0)</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81, 91.1</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88575">
                <a:tc>
                  <a:txBody>
                    <a:bodyPr/>
                    <a:lstStyle/>
                    <a:p>
                      <a:r>
                        <a:rPr lang="en-GB" sz="1100" dirty="0" smtClean="0">
                          <a:solidFill>
                            <a:srgbClr val="000000"/>
                          </a:solidFill>
                        </a:rPr>
                        <a:t>AEs reported by grade</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3.6</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15 (8.4)</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GB" sz="1100" dirty="0" smtClean="0">
                          <a:solidFill>
                            <a:srgbClr val="000000"/>
                          </a:solidFill>
                        </a:rPr>
                        <a:t>4.3, 12.4</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88575">
                <a:tc>
                  <a:txBody>
                    <a:bodyPr/>
                    <a:lstStyle/>
                    <a:p>
                      <a:r>
                        <a:rPr lang="en-GB" sz="1100" dirty="0" smtClean="0">
                          <a:solidFill>
                            <a:srgbClr val="000000"/>
                          </a:solidFill>
                        </a:rPr>
                        <a:t>Exhaustive</a:t>
                      </a:r>
                      <a:r>
                        <a:rPr lang="en-GB" sz="1100" baseline="0" dirty="0" smtClean="0">
                          <a:solidFill>
                            <a:srgbClr val="000000"/>
                          </a:solidFill>
                        </a:rPr>
                        <a:t> list of AEs</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3.6</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64 (35.8)</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en-GB" sz="1100" dirty="0" smtClean="0">
                          <a:solidFill>
                            <a:srgbClr val="000000"/>
                          </a:solidFill>
                        </a:rPr>
                        <a:t>28.7, 42.8</a:t>
                      </a:r>
                      <a:endParaRPr lang="en-GB" sz="11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7" name="Oval 6"/>
          <p:cNvSpPr/>
          <p:nvPr/>
        </p:nvSpPr>
        <p:spPr>
          <a:xfrm>
            <a:off x="6270537" y="3734248"/>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 name="Oval 7"/>
          <p:cNvSpPr/>
          <p:nvPr/>
        </p:nvSpPr>
        <p:spPr>
          <a:xfrm>
            <a:off x="6270537" y="4024418"/>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 name="Oval 8"/>
          <p:cNvSpPr/>
          <p:nvPr/>
        </p:nvSpPr>
        <p:spPr>
          <a:xfrm>
            <a:off x="6270537" y="4891027"/>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Oval 9"/>
          <p:cNvSpPr/>
          <p:nvPr/>
        </p:nvSpPr>
        <p:spPr>
          <a:xfrm>
            <a:off x="6270537" y="5172195"/>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72935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901: </a:t>
            </a:r>
            <a:r>
              <a:rPr lang="en-GB" sz="1800" dirty="0"/>
              <a:t>Reporting adverse events (AEs) in cancer surgery randomized trial: A systemic analysis of published trials in </a:t>
            </a:r>
            <a:r>
              <a:rPr lang="en-GB" sz="1800" dirty="0" err="1"/>
              <a:t>oesogastric</a:t>
            </a:r>
            <a:r>
              <a:rPr lang="en-GB" sz="1800" dirty="0"/>
              <a:t> (OG) and </a:t>
            </a:r>
            <a:r>
              <a:rPr lang="en-GB" sz="1800" dirty="0" err="1"/>
              <a:t>gynecological</a:t>
            </a:r>
            <a:r>
              <a:rPr lang="en-GB" sz="1800" dirty="0"/>
              <a:t> (GY) cancer </a:t>
            </a:r>
            <a:r>
              <a:rPr lang="en-GB" sz="1800" dirty="0" smtClean="0"/>
              <a:t>patients – </a:t>
            </a:r>
            <a:r>
              <a:rPr lang="en-GB" sz="1800" dirty="0" err="1" smtClean="0"/>
              <a:t>Meghelli</a:t>
            </a:r>
            <a:r>
              <a:rPr lang="en-GB" sz="1800" dirty="0" smtClean="0"/>
              <a:t> </a:t>
            </a:r>
            <a:r>
              <a:rPr lang="en-GB" sz="1800" dirty="0"/>
              <a:t>L et </a:t>
            </a:r>
            <a:r>
              <a:rPr lang="en-GB" sz="1800" dirty="0" smtClean="0"/>
              <a:t>al</a:t>
            </a:r>
            <a:endParaRPr lang="en-GB" sz="1800" dirty="0"/>
          </a:p>
        </p:txBody>
      </p:sp>
      <p:sp>
        <p:nvSpPr>
          <p:cNvPr id="12" name="Content Placeholder 11"/>
          <p:cNvSpPr>
            <a:spLocks noGrp="1"/>
          </p:cNvSpPr>
          <p:nvPr>
            <p:ph idx="1"/>
          </p:nvPr>
        </p:nvSpPr>
        <p:spPr/>
        <p:txBody>
          <a:bodyPr/>
          <a:lstStyle/>
          <a:p>
            <a:pPr marL="0" indent="0">
              <a:buNone/>
            </a:pPr>
            <a:r>
              <a:rPr lang="en-GB" b="1" dirty="0"/>
              <a:t>Key results (</a:t>
            </a:r>
            <a:r>
              <a:rPr lang="en-GB" b="1" dirty="0" smtClean="0"/>
              <a:t>cont.)</a:t>
            </a:r>
            <a:endParaRPr lang="en-GB" b="1" dirty="0"/>
          </a:p>
          <a:p>
            <a:r>
              <a:rPr lang="en-GB" dirty="0" smtClean="0"/>
              <a:t>Pure surgical trials had a higher mean AE grading score than trials that involved multimodal treatments (20.2 [SD 7.7] vs. 13.6 [SD 10.2]; p=0.01)</a:t>
            </a:r>
          </a:p>
          <a:p>
            <a:r>
              <a:rPr lang="en-GB" dirty="0" smtClean="0"/>
              <a:t>Trials with morbidity as their primary objective were also better in terms of AE reporting compared with trials with other primary objectives (mean AE grading score 23.9 [SD 7.18] vs. 14.3 [SD 8.8]; p&lt;0.001)</a:t>
            </a:r>
            <a:endParaRPr lang="en-GB" dirty="0"/>
          </a:p>
          <a:p>
            <a:r>
              <a:rPr lang="en-GB" dirty="0"/>
              <a:t>The period of publication, continent of the sponsor, impact factor of the journal publishing the study or the number of enrolled patients did not impact the score</a:t>
            </a:r>
          </a:p>
          <a:p>
            <a:endParaRPr lang="en-GB" b="1" dirty="0" smtClean="0"/>
          </a:p>
          <a:p>
            <a:pPr marL="0" indent="0">
              <a:buNone/>
            </a:pPr>
            <a:r>
              <a:rPr lang="en-GB" b="1" dirty="0" smtClean="0"/>
              <a:t>Conclusions</a:t>
            </a:r>
          </a:p>
          <a:p>
            <a:r>
              <a:rPr lang="en-GB" b="1" dirty="0" smtClean="0"/>
              <a:t>This is the largest systematic review of AE reporting in surgical trials. Overall the review showed that surgical AEs were poorly reported</a:t>
            </a:r>
          </a:p>
          <a:p>
            <a:r>
              <a:rPr lang="en-GB" b="1" dirty="0" smtClean="0"/>
              <a:t>The reporting of AEs was inaccurate irrespective of the journal’s impact factor</a:t>
            </a:r>
          </a:p>
          <a:p>
            <a:r>
              <a:rPr lang="en-GB" b="1" dirty="0" smtClean="0"/>
              <a:t>Consensus on how to report surgical AEs is needed</a:t>
            </a:r>
            <a:endParaRPr lang="en-GB" b="1" dirty="0"/>
          </a:p>
        </p:txBody>
      </p:sp>
      <p:sp>
        <p:nvSpPr>
          <p:cNvPr id="14" name="Text Placeholder 13"/>
          <p:cNvSpPr>
            <a:spLocks noGrp="1"/>
          </p:cNvSpPr>
          <p:nvPr>
            <p:ph type="body" sz="quarter" idx="11"/>
          </p:nvPr>
        </p:nvSpPr>
        <p:spPr/>
        <p:txBody>
          <a:bodyPr/>
          <a:lstStyle/>
          <a:p>
            <a:r>
              <a:rPr lang="it-IT" dirty="0" smtClean="0">
                <a:solidFill>
                  <a:srgbClr val="363636"/>
                </a:solidFill>
              </a:rPr>
              <a:t>Leila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901</a:t>
            </a:r>
            <a:endParaRPr lang="en-GB" dirty="0"/>
          </a:p>
        </p:txBody>
      </p:sp>
    </p:spTree>
    <p:extLst>
      <p:ext uri="{BB962C8B-B14F-4D97-AF65-F5344CB8AC3E}">
        <p14:creationId xmlns:p14="http://schemas.microsoft.com/office/powerpoint/2010/main" xmlns="" val="115015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AutoShape 21"/>
          <p:cNvCxnSpPr>
            <a:cxnSpLocks noChangeShapeType="1"/>
          </p:cNvCxnSpPr>
          <p:nvPr/>
        </p:nvCxnSpPr>
        <p:spPr bwMode="auto">
          <a:xfrm>
            <a:off x="6893680" y="4688680"/>
            <a:ext cx="296910" cy="0"/>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sz="1600" dirty="0"/>
              <a:t>2200: TOPGEAR: A randomized phase II/III trial of perioperative ECF </a:t>
            </a:r>
            <a:r>
              <a:rPr lang="en-GB" sz="1600" dirty="0" smtClean="0"/>
              <a:t>chemotherapy </a:t>
            </a:r>
            <a:r>
              <a:rPr lang="en-GB" sz="1600" dirty="0"/>
              <a:t>versus preoperative chemoradiation plus perioperative ECF chemotherapy for resectable gastric cancer. Interim results from an international, intergroup trial of the AGITG/TROG/NCIC CTG/EORTC – </a:t>
            </a:r>
            <a:r>
              <a:rPr lang="en-GB" sz="1600" dirty="0" smtClean="0"/>
              <a:t>Leong T et </a:t>
            </a:r>
            <a:r>
              <a:rPr lang="en-GB" sz="1600" dirty="0"/>
              <a:t>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the efficacy* and safety of preoperative CRT + perioperative ECF CT vs</a:t>
            </a:r>
            <a:r>
              <a:rPr lang="en-GB" dirty="0"/>
              <a:t>. perioperative ECF CT </a:t>
            </a:r>
            <a:r>
              <a:rPr lang="en-GB" dirty="0" smtClean="0"/>
              <a:t>alone in patients with resectable GC</a:t>
            </a:r>
            <a:endParaRPr lang="en-GB" dirty="0"/>
          </a:p>
        </p:txBody>
      </p:sp>
      <p:sp>
        <p:nvSpPr>
          <p:cNvPr id="13" name="Text Placeholder 12"/>
          <p:cNvSpPr>
            <a:spLocks noGrp="1"/>
          </p:cNvSpPr>
          <p:nvPr>
            <p:ph type="body" sz="quarter" idx="10"/>
          </p:nvPr>
        </p:nvSpPr>
        <p:spPr/>
        <p:txBody>
          <a:bodyPr/>
          <a:lstStyle/>
          <a:p>
            <a:r>
              <a:rPr lang="en-GB" dirty="0" smtClean="0"/>
              <a:t>*Efficacy data will be reported later; </a:t>
            </a:r>
            <a:r>
              <a:rPr lang="en-GB" altLang="zh-CN" baseline="30000" dirty="0" smtClean="0">
                <a:solidFill>
                  <a:schemeClr val="tx1"/>
                </a:solidFill>
                <a:ea typeface="SimSun" pitchFamily="2" charset="-122"/>
              </a:rPr>
              <a:t>†</a:t>
            </a:r>
            <a:r>
              <a:rPr lang="en-GB" altLang="zh-CN" dirty="0">
                <a:solidFill>
                  <a:schemeClr val="tx1"/>
                </a:solidFill>
                <a:ea typeface="SimSun" pitchFamily="2" charset="-122"/>
              </a:rPr>
              <a:t>2</a:t>
            </a:r>
            <a:r>
              <a:rPr lang="en-GB" altLang="zh-CN" dirty="0" smtClean="0">
                <a:solidFill>
                  <a:schemeClr val="tx1"/>
                </a:solidFill>
                <a:ea typeface="SimSun" pitchFamily="2" charset="-122"/>
              </a:rPr>
              <a:t> cycles q21d; </a:t>
            </a:r>
            <a:br>
              <a:rPr lang="en-GB" altLang="zh-CN" dirty="0" smtClean="0">
                <a:solidFill>
                  <a:schemeClr val="tx1"/>
                </a:solidFill>
                <a:ea typeface="SimSun" pitchFamily="2" charset="-122"/>
              </a:rPr>
            </a:br>
            <a:r>
              <a:rPr lang="en-GB" altLang="zh-CN" baseline="30000" dirty="0" smtClean="0"/>
              <a:t>‡</a:t>
            </a:r>
            <a:r>
              <a:rPr lang="en-GB" dirty="0" smtClean="0"/>
              <a:t>45 </a:t>
            </a:r>
            <a:r>
              <a:rPr lang="en-GB" dirty="0" err="1" smtClean="0"/>
              <a:t>Gy</a:t>
            </a:r>
            <a:r>
              <a:rPr lang="en-GB" dirty="0" smtClean="0"/>
              <a:t>; </a:t>
            </a:r>
            <a:r>
              <a:rPr lang="en-GB" altLang="zh-CN" baseline="30000" dirty="0" smtClean="0">
                <a:ea typeface="SimSun" pitchFamily="2" charset="-122"/>
              </a:rPr>
              <a:t>§</a:t>
            </a:r>
            <a:r>
              <a:rPr lang="en-GB" altLang="zh-CN" dirty="0" smtClean="0">
                <a:solidFill>
                  <a:schemeClr val="tx1"/>
                </a:solidFill>
                <a:ea typeface="SimSun" pitchFamily="2" charset="-122"/>
              </a:rPr>
              <a:t>3 </a:t>
            </a:r>
            <a:r>
              <a:rPr lang="en-GB" altLang="zh-CN" dirty="0">
                <a:solidFill>
                  <a:schemeClr val="tx1"/>
                </a:solidFill>
                <a:ea typeface="SimSun" pitchFamily="2" charset="-122"/>
              </a:rPr>
              <a:t>cycles </a:t>
            </a:r>
            <a:r>
              <a:rPr lang="en-GB" altLang="zh-CN" dirty="0" smtClean="0">
                <a:solidFill>
                  <a:schemeClr val="tx1"/>
                </a:solidFill>
                <a:ea typeface="SimSun" pitchFamily="2" charset="-122"/>
              </a:rPr>
              <a:t>q21d</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Leong</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2200</a:t>
            </a:r>
            <a:endParaRPr lang="en-GB" dirty="0"/>
          </a:p>
        </p:txBody>
      </p:sp>
      <p:sp>
        <p:nvSpPr>
          <p:cNvPr id="17" name="Rectangle 9"/>
          <p:cNvSpPr txBox="1">
            <a:spLocks noChangeArrowheads="1"/>
          </p:cNvSpPr>
          <p:nvPr/>
        </p:nvSpPr>
        <p:spPr bwMode="auto">
          <a:xfrm>
            <a:off x="365124" y="5279572"/>
            <a:ext cx="4130676" cy="688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PART 1 (phase 2, reported here)</a:t>
            </a:r>
          </a:p>
          <a:p>
            <a:pPr>
              <a:buClr>
                <a:srgbClr val="043882"/>
              </a:buClr>
            </a:pPr>
            <a:r>
              <a:rPr lang="en-GB" kern="0" dirty="0" smtClean="0"/>
              <a:t>Toxicity</a:t>
            </a:r>
          </a:p>
          <a:p>
            <a:pPr>
              <a:buClr>
                <a:srgbClr val="043882"/>
              </a:buClr>
            </a:pPr>
            <a:r>
              <a:rPr lang="en-GB" kern="0" dirty="0"/>
              <a:t>Feasibility, accrual, pathological </a:t>
            </a:r>
            <a:r>
              <a:rPr lang="en-GB" kern="0" dirty="0" smtClean="0"/>
              <a:t>response</a:t>
            </a:r>
          </a:p>
        </p:txBody>
      </p:sp>
      <p:sp>
        <p:nvSpPr>
          <p:cNvPr id="18" name="Content Placeholder 26"/>
          <p:cNvSpPr txBox="1">
            <a:spLocks/>
          </p:cNvSpPr>
          <p:nvPr/>
        </p:nvSpPr>
        <p:spPr>
          <a:xfrm>
            <a:off x="4495800" y="5279572"/>
            <a:ext cx="4299858"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PART 2 (phase </a:t>
            </a:r>
            <a:r>
              <a:rPr lang="en-GB" b="1" kern="0" dirty="0">
                <a:solidFill>
                  <a:srgbClr val="A0A0A0"/>
                </a:solidFill>
              </a:rPr>
              <a:t>3</a:t>
            </a:r>
            <a:r>
              <a:rPr lang="en-GB" b="1" kern="0" dirty="0" smtClean="0">
                <a:solidFill>
                  <a:srgbClr val="A0A0A0"/>
                </a:solidFill>
              </a:rPr>
              <a:t>, reported later)</a:t>
            </a:r>
          </a:p>
          <a:p>
            <a:pPr>
              <a:buClr>
                <a:srgbClr val="043882"/>
              </a:buClr>
            </a:pPr>
            <a:r>
              <a:rPr lang="en-GB" kern="0" dirty="0" smtClean="0"/>
              <a:t>OS</a:t>
            </a:r>
          </a:p>
          <a:p>
            <a:pPr>
              <a:buClr>
                <a:srgbClr val="043882"/>
              </a:buClr>
            </a:pPr>
            <a:endParaRPr lang="en-GB" kern="0" dirty="0" smtClean="0"/>
          </a:p>
        </p:txBody>
      </p:sp>
      <p:sp>
        <p:nvSpPr>
          <p:cNvPr id="6" name="Oval 14"/>
          <p:cNvSpPr>
            <a:spLocks noChangeArrowheads="1"/>
          </p:cNvSpPr>
          <p:nvPr/>
        </p:nvSpPr>
        <p:spPr bwMode="auto">
          <a:xfrm>
            <a:off x="3637255"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7" name="AutoShape 15"/>
          <p:cNvCxnSpPr>
            <a:cxnSpLocks noChangeShapeType="1"/>
            <a:stCxn id="6" idx="0"/>
          </p:cNvCxnSpPr>
          <p:nvPr/>
        </p:nvCxnSpPr>
        <p:spPr bwMode="auto">
          <a:xfrm rot="5400000" flipH="1" flipV="1">
            <a:off x="3913088"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348900"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380532"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endCxn id="8" idx="1"/>
          </p:cNvCxnSpPr>
          <p:nvPr/>
        </p:nvCxnSpPr>
        <p:spPr bwMode="auto">
          <a:xfrm flipV="1">
            <a:off x="7975515" y="2772569"/>
            <a:ext cx="373385" cy="8731"/>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565561" y="2362200"/>
            <a:ext cx="178677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ECF (or ECX)</a:t>
            </a:r>
            <a:r>
              <a:rPr lang="en-GB" altLang="zh-CN" baseline="30000" dirty="0" smtClean="0">
                <a:solidFill>
                  <a:srgbClr val="FFFFFF"/>
                </a:solidFill>
                <a:ea typeface="SimSun" pitchFamily="2" charset="-122"/>
              </a:rPr>
              <a:t>†</a:t>
            </a:r>
            <a:endParaRPr lang="en-GB" altLang="zh-CN" dirty="0">
              <a:solidFill>
                <a:srgbClr val="FFFFFF"/>
              </a:solidFill>
              <a:ea typeface="SimSun" pitchFamily="2" charset="-122"/>
            </a:endParaRPr>
          </a:p>
          <a:p>
            <a:pPr algn="ctr" defTabSz="892175" eaLnBrk="0" hangingPunct="0"/>
            <a:r>
              <a:rPr lang="en-GB" altLang="zh-CN" dirty="0">
                <a:solidFill>
                  <a:srgbClr val="FFFFFF"/>
                </a:solidFill>
                <a:ea typeface="SimSun" pitchFamily="2" charset="-122"/>
              </a:rPr>
              <a:t>+ </a:t>
            </a:r>
            <a:r>
              <a:rPr lang="en-GB" altLang="zh-CN" dirty="0" err="1">
                <a:solidFill>
                  <a:srgbClr val="FFFFFF"/>
                </a:solidFill>
                <a:ea typeface="SimSun" pitchFamily="2" charset="-122"/>
              </a:rPr>
              <a:t>Preop</a:t>
            </a:r>
            <a:r>
              <a:rPr lang="en-GB" altLang="zh-CN" dirty="0">
                <a:solidFill>
                  <a:srgbClr val="FFFFFF"/>
                </a:solidFill>
                <a:ea typeface="SimSun" pitchFamily="2" charset="-122"/>
              </a:rPr>
              <a:t> </a:t>
            </a:r>
            <a:r>
              <a:rPr lang="en-GB" altLang="zh-CN" dirty="0" smtClean="0">
                <a:solidFill>
                  <a:srgbClr val="FFFFFF"/>
                </a:solidFill>
                <a:ea typeface="SimSun" pitchFamily="2" charset="-122"/>
              </a:rPr>
              <a:t>CRT</a:t>
            </a:r>
            <a:r>
              <a:rPr lang="en-GB" altLang="zh-CN" baseline="30000" dirty="0" smtClean="0">
                <a:solidFill>
                  <a:srgbClr val="FFFFFF"/>
                </a:solidFill>
              </a:rPr>
              <a:t>‡</a:t>
            </a:r>
            <a:endParaRPr lang="en-GB" altLang="zh-CN" baseline="30000"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(n=60)</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332532" y="2781300"/>
            <a:ext cx="304800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Resectable ADC of stomach or GEJ</a:t>
            </a:r>
          </a:p>
          <a:p>
            <a:pPr marL="228600" indent="-228600" defTabSz="892175" eaLnBrk="0" hangingPunct="0">
              <a:spcAft>
                <a:spcPct val="30000"/>
              </a:spcAft>
              <a:buFont typeface="Arial" pitchFamily="34" charset="0"/>
              <a:buChar char="•"/>
            </a:pPr>
            <a:r>
              <a:rPr lang="en-US" altLang="zh-CN" dirty="0">
                <a:solidFill>
                  <a:srgbClr val="FFFFFF"/>
                </a:solidFill>
                <a:ea typeface="SimSun" pitchFamily="2" charset="-122"/>
              </a:rPr>
              <a:t>S</a:t>
            </a:r>
            <a:r>
              <a:rPr lang="en-US" altLang="zh-CN" dirty="0" smtClean="0">
                <a:solidFill>
                  <a:srgbClr val="FFFFFF"/>
                </a:solidFill>
                <a:ea typeface="SimSun" pitchFamily="2" charset="-122"/>
              </a:rPr>
              <a:t>tage IB (T1N1) to IIIC (T3, 4 and/or N+)</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(n=120 [Part 1: safety*])</a:t>
            </a:r>
            <a:endParaRPr lang="en-GB" altLang="zh-CN" dirty="0">
              <a:solidFill>
                <a:srgbClr val="FFFFFF"/>
              </a:solidFill>
              <a:ea typeface="SimSun" pitchFamily="2" charset="-122"/>
            </a:endParaRPr>
          </a:p>
        </p:txBody>
      </p:sp>
      <p:cxnSp>
        <p:nvCxnSpPr>
          <p:cNvPr id="19" name="AutoShape 16"/>
          <p:cNvCxnSpPr>
            <a:cxnSpLocks noChangeShapeType="1"/>
          </p:cNvCxnSpPr>
          <p:nvPr/>
        </p:nvCxnSpPr>
        <p:spPr bwMode="auto">
          <a:xfrm rot="16200000" flipH="1">
            <a:off x="3911037" y="4038689"/>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348900"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0"/>
          <p:cNvCxnSpPr>
            <a:cxnSpLocks noChangeShapeType="1"/>
            <a:endCxn id="20" idx="1"/>
          </p:cNvCxnSpPr>
          <p:nvPr/>
        </p:nvCxnSpPr>
        <p:spPr bwMode="auto">
          <a:xfrm>
            <a:off x="7942857" y="4688680"/>
            <a:ext cx="406043"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565562" y="4278312"/>
            <a:ext cx="178677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ECF (or ECX)</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p>
          <a:p>
            <a:pPr algn="ctr" defTabSz="892175" eaLnBrk="0" hangingPunct="0"/>
            <a:r>
              <a:rPr lang="en-GB" altLang="zh-CN" dirty="0" smtClean="0">
                <a:solidFill>
                  <a:srgbClr val="4D4D4D"/>
                </a:solidFill>
                <a:ea typeface="SimSun" pitchFamily="2" charset="-122"/>
              </a:rPr>
              <a:t>(n=60)</a:t>
            </a:r>
            <a:endParaRPr lang="en-GB" altLang="zh-CN" dirty="0">
              <a:solidFill>
                <a:srgbClr val="4D4D4D"/>
              </a:solidFill>
              <a:ea typeface="SimSun" pitchFamily="2" charset="-122"/>
            </a:endParaRPr>
          </a:p>
        </p:txBody>
      </p:sp>
      <p:sp>
        <p:nvSpPr>
          <p:cNvPr id="23" name="AutoShape 8"/>
          <p:cNvSpPr>
            <a:spLocks noChangeArrowheads="1"/>
          </p:cNvSpPr>
          <p:nvPr/>
        </p:nvSpPr>
        <p:spPr bwMode="auto">
          <a:xfrm>
            <a:off x="7190532" y="2370931"/>
            <a:ext cx="8176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ECF/ </a:t>
            </a:r>
            <a:r>
              <a:rPr lang="en-GB" altLang="zh-CN" dirty="0" smtClean="0">
                <a:solidFill>
                  <a:srgbClr val="FFFFFF"/>
                </a:solidFill>
                <a:ea typeface="SimSun" pitchFamily="2" charset="-122"/>
              </a:rPr>
              <a:t>ECX</a:t>
            </a:r>
            <a:r>
              <a:rPr lang="en-GB" altLang="zh-CN" baseline="30000" dirty="0">
                <a:solidFill>
                  <a:srgbClr val="FFFFFF"/>
                </a:solidFill>
                <a:ea typeface="SimSun" pitchFamily="2" charset="-122"/>
              </a:rPr>
              <a:t>§</a:t>
            </a:r>
            <a:r>
              <a:rPr lang="en-GB" altLang="zh-CN" dirty="0" smtClean="0">
                <a:solidFill>
                  <a:srgbClr val="FFFFFF"/>
                </a:solidFill>
                <a:ea typeface="SimSun" pitchFamily="2" charset="-122"/>
              </a:rPr>
              <a:t> </a:t>
            </a:r>
            <a:endParaRPr lang="en-GB" altLang="zh-CN" dirty="0">
              <a:solidFill>
                <a:srgbClr val="FFFFFF"/>
              </a:solidFill>
              <a:ea typeface="SimSun" pitchFamily="2" charset="-122"/>
            </a:endParaRPr>
          </a:p>
        </p:txBody>
      </p:sp>
      <p:cxnSp>
        <p:nvCxnSpPr>
          <p:cNvPr id="24" name="AutoShape 21"/>
          <p:cNvCxnSpPr>
            <a:cxnSpLocks noChangeShapeType="1"/>
          </p:cNvCxnSpPr>
          <p:nvPr/>
        </p:nvCxnSpPr>
        <p:spPr bwMode="auto">
          <a:xfrm flipV="1">
            <a:off x="6341446" y="2758394"/>
            <a:ext cx="288000" cy="8731"/>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7190590" y="4278312"/>
            <a:ext cx="81778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ECF/ ECX</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p>
        </p:txBody>
      </p:sp>
      <p:cxnSp>
        <p:nvCxnSpPr>
          <p:cNvPr id="31" name="AutoShape 21"/>
          <p:cNvCxnSpPr>
            <a:cxnSpLocks noChangeShapeType="1"/>
          </p:cNvCxnSpPr>
          <p:nvPr/>
        </p:nvCxnSpPr>
        <p:spPr bwMode="auto">
          <a:xfrm flipV="1">
            <a:off x="6341446" y="4684315"/>
            <a:ext cx="288000" cy="8731"/>
          </a:xfrm>
          <a:prstGeom prst="straightConnector1">
            <a:avLst/>
          </a:prstGeom>
          <a:noFill/>
          <a:ln w="57150">
            <a:solidFill>
              <a:schemeClr val="bg2">
                <a:lumMod val="60000"/>
                <a:lumOff val="40000"/>
              </a:schemeClr>
            </a:solidFill>
            <a:round/>
            <a:headEnd/>
            <a:tailEnd type="triangle" w="med" len="med"/>
          </a:ln>
        </p:spPr>
      </p:cxnSp>
      <p:sp>
        <p:nvSpPr>
          <p:cNvPr id="32" name="Rectangle 31"/>
          <p:cNvSpPr/>
          <p:nvPr/>
        </p:nvSpPr>
        <p:spPr>
          <a:xfrm>
            <a:off x="6641680" y="4278312"/>
            <a:ext cx="252000" cy="82073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rgbClr val="4D4D4D"/>
                </a:solidFill>
              </a:rPr>
              <a:t>Surgery</a:t>
            </a:r>
            <a:endParaRPr lang="en-GB" sz="1600" dirty="0">
              <a:solidFill>
                <a:srgbClr val="4D4D4D"/>
              </a:solidFill>
            </a:endParaRPr>
          </a:p>
        </p:txBody>
      </p:sp>
      <p:cxnSp>
        <p:nvCxnSpPr>
          <p:cNvPr id="33" name="AutoShape 21"/>
          <p:cNvCxnSpPr>
            <a:cxnSpLocks noChangeShapeType="1"/>
          </p:cNvCxnSpPr>
          <p:nvPr/>
        </p:nvCxnSpPr>
        <p:spPr bwMode="auto">
          <a:xfrm flipV="1">
            <a:off x="6907504" y="2743200"/>
            <a:ext cx="288000" cy="8731"/>
          </a:xfrm>
          <a:prstGeom prst="straightConnector1">
            <a:avLst/>
          </a:prstGeom>
          <a:noFill/>
          <a:ln w="57150">
            <a:solidFill>
              <a:schemeClr val="bg2">
                <a:lumMod val="60000"/>
                <a:lumOff val="40000"/>
              </a:schemeClr>
            </a:solidFill>
            <a:round/>
            <a:headEnd/>
            <a:tailEnd type="triangle" w="med" len="med"/>
          </a:ln>
        </p:spPr>
      </p:cxnSp>
      <p:sp>
        <p:nvSpPr>
          <p:cNvPr id="36" name="Rectangle 35"/>
          <p:cNvSpPr/>
          <p:nvPr/>
        </p:nvSpPr>
        <p:spPr>
          <a:xfrm>
            <a:off x="6656310" y="2370931"/>
            <a:ext cx="252000" cy="82073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rgbClr val="4D4D4D"/>
                </a:solidFill>
              </a:rPr>
              <a:t>Surgery</a:t>
            </a:r>
            <a:endParaRPr lang="en-GB" sz="1600" dirty="0">
              <a:solidFill>
                <a:srgbClr val="4D4D4D"/>
              </a:solidFill>
            </a:endParaRPr>
          </a:p>
        </p:txBody>
      </p:sp>
    </p:spTree>
    <p:extLst>
      <p:ext uri="{BB962C8B-B14F-4D97-AF65-F5344CB8AC3E}">
        <p14:creationId xmlns:p14="http://schemas.microsoft.com/office/powerpoint/2010/main" xmlns="" val="304171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en-GB" b="1" dirty="0" smtClean="0"/>
              <a:t>Key results</a:t>
            </a:r>
            <a:endParaRPr lang="en-GB" b="1" dirty="0"/>
          </a:p>
          <a:p>
            <a:pPr lvl="1"/>
            <a:endParaRPr lang="en-GB" dirty="0"/>
          </a:p>
        </p:txBody>
      </p:sp>
      <p:sp>
        <p:nvSpPr>
          <p:cNvPr id="13" name="Text Placeholder 12"/>
          <p:cNvSpPr>
            <a:spLocks noGrp="1"/>
          </p:cNvSpPr>
          <p:nvPr>
            <p:ph type="body" sz="quarter" idx="10"/>
          </p:nvPr>
        </p:nvSpPr>
        <p:spPr>
          <a:xfrm>
            <a:off x="365125" y="6324600"/>
            <a:ext cx="4130675" cy="258763"/>
          </a:xfrm>
        </p:spPr>
        <p:txBody>
          <a:bodyPr/>
          <a:lstStyle/>
          <a:p>
            <a:r>
              <a:rPr lang="en-GB" dirty="0" smtClean="0"/>
              <a:t> </a:t>
            </a:r>
            <a:endParaRPr lang="en-GB" dirty="0"/>
          </a:p>
        </p:txBody>
      </p:sp>
      <p:sp>
        <p:nvSpPr>
          <p:cNvPr id="3" name="Title 2"/>
          <p:cNvSpPr>
            <a:spLocks noGrp="1"/>
          </p:cNvSpPr>
          <p:nvPr>
            <p:ph type="title"/>
          </p:nvPr>
        </p:nvSpPr>
        <p:spPr/>
        <p:txBody>
          <a:bodyPr/>
          <a:lstStyle/>
          <a:p>
            <a:r>
              <a:rPr lang="en-GB" sz="1600" dirty="0">
                <a:solidFill>
                  <a:srgbClr val="043882"/>
                </a:solidFill>
              </a:rPr>
              <a:t>2200: TOPGEAR: A randomized phase II/III trial of perioperative ECF chemotherapy versus preoperative chemoradiation plus perioperative ECF chemotherapy for resectable gastric cancer. Interim results from an international, intergroup trial of the AGITG/TROG/NCIC CTG/EORTC – Leong T et al</a:t>
            </a:r>
            <a:endParaRPr lang="en-GB" dirty="0"/>
          </a:p>
        </p:txBody>
      </p:sp>
      <p:sp>
        <p:nvSpPr>
          <p:cNvPr id="4" name="Text Placeholder 3"/>
          <p:cNvSpPr>
            <a:spLocks noGrp="1"/>
          </p:cNvSpPr>
          <p:nvPr>
            <p:ph type="body" sz="quarter" idx="11"/>
          </p:nvPr>
        </p:nvSpPr>
        <p:spPr/>
        <p:txBody>
          <a:bodyPr/>
          <a:lstStyle/>
          <a:p>
            <a:r>
              <a:rPr lang="it-IT" dirty="0" err="1">
                <a:solidFill>
                  <a:srgbClr val="363636"/>
                </a:solidFill>
              </a:rPr>
              <a:t>Leong</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2200</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xmlns="" val="4271830265"/>
              </p:ext>
            </p:extLst>
          </p:nvPr>
        </p:nvGraphicFramePr>
        <p:xfrm>
          <a:off x="381000" y="1600200"/>
          <a:ext cx="8305801" cy="4648196"/>
        </p:xfrm>
        <a:graphic>
          <a:graphicData uri="http://schemas.openxmlformats.org/drawingml/2006/table">
            <a:tbl>
              <a:tblPr firstRow="1" bandRow="1">
                <a:tableStyleId>{69012ECD-51FC-41F1-AA8D-1B2483CD663E}</a:tableStyleId>
              </a:tblPr>
              <a:tblGrid>
                <a:gridCol w="3048000"/>
                <a:gridCol w="2570630"/>
                <a:gridCol w="2687171"/>
              </a:tblGrid>
              <a:tr h="332014">
                <a:tc>
                  <a:txBody>
                    <a:bodyPr/>
                    <a:lstStyle/>
                    <a:p>
                      <a:endParaRPr lang="en-GB" sz="1400" dirty="0">
                        <a:solidFill>
                          <a:schemeClr val="tx2"/>
                        </a:solidFill>
                      </a:endParaRP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CT</a:t>
                      </a:r>
                      <a:r>
                        <a:rPr lang="en-GB" sz="1400" baseline="0" dirty="0" smtClean="0">
                          <a:solidFill>
                            <a:schemeClr val="tx2"/>
                          </a:solidFill>
                        </a:rPr>
                        <a:t> (n=60)</a:t>
                      </a:r>
                      <a:endParaRPr lang="en-GB" sz="1400"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CRT (n=60)</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2014">
                <a:tc>
                  <a:txBody>
                    <a:bodyPr/>
                    <a:lstStyle/>
                    <a:p>
                      <a:r>
                        <a:rPr lang="en-GB" sz="1400" dirty="0" smtClean="0"/>
                        <a:t>Preoperative</a:t>
                      </a:r>
                      <a:r>
                        <a:rPr lang="en-GB" sz="1400" baseline="0" dirty="0" smtClean="0"/>
                        <a:t> CT compliance, n (%)</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2014">
                <a:tc>
                  <a:txBody>
                    <a:bodyPr/>
                    <a:lstStyle/>
                    <a:p>
                      <a:pPr marL="180000">
                        <a:spcBef>
                          <a:spcPts val="0"/>
                        </a:spcBef>
                      </a:pPr>
                      <a:r>
                        <a:rPr lang="en-GB" sz="1400" dirty="0" smtClean="0"/>
                        <a:t>Commenced all cycles</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56 (93.3)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59 (98.3)</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2014">
                <a:tc>
                  <a:txBody>
                    <a:bodyPr/>
                    <a:lstStyle/>
                    <a:p>
                      <a:pPr marL="180000">
                        <a:spcBef>
                          <a:spcPts val="0"/>
                        </a:spcBef>
                      </a:pPr>
                      <a:r>
                        <a:rPr lang="en-GB" sz="1400" dirty="0" smtClean="0"/>
                        <a:t>Completed</a:t>
                      </a:r>
                      <a:r>
                        <a:rPr lang="en-GB" sz="1400" baseline="0" dirty="0" smtClean="0"/>
                        <a:t> all cycles</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32</a:t>
                      </a:r>
                      <a:r>
                        <a:rPr lang="en-GB" sz="1400" baseline="0" dirty="0" smtClean="0"/>
                        <a:t> (53.3)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39 (65)</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2014">
                <a:tc>
                  <a:txBody>
                    <a:bodyPr/>
                    <a:lstStyle/>
                    <a:p>
                      <a:pPr marL="180000">
                        <a:spcBef>
                          <a:spcPts val="0"/>
                        </a:spcBef>
                      </a:pPr>
                      <a:r>
                        <a:rPr lang="en-GB" sz="1400" dirty="0" smtClean="0"/>
                        <a:t>Dose reductions</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29 (48.3)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24 (40)</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2014">
                <a:tc>
                  <a:txBody>
                    <a:bodyPr/>
                    <a:lstStyle/>
                    <a:p>
                      <a:r>
                        <a:rPr lang="en-GB" sz="1400" dirty="0" smtClean="0"/>
                        <a:t>Surgery</a:t>
                      </a:r>
                      <a:r>
                        <a:rPr lang="en-GB" sz="1400" baseline="0" dirty="0" smtClean="0"/>
                        <a:t> compliance</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2014">
                <a:tc>
                  <a:txBody>
                    <a:bodyPr/>
                    <a:lstStyle/>
                    <a:p>
                      <a:pPr marL="180000">
                        <a:spcBef>
                          <a:spcPts val="0"/>
                        </a:spcBef>
                      </a:pPr>
                      <a:r>
                        <a:rPr lang="en-GB" sz="1400" dirty="0" smtClean="0"/>
                        <a:t>Received surgery, n (%)</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54</a:t>
                      </a:r>
                      <a:r>
                        <a:rPr lang="en-GB" sz="1400" baseline="0" dirty="0" smtClean="0"/>
                        <a:t> (90)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51 (85)</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2014">
                <a:tc>
                  <a:txBody>
                    <a:bodyPr/>
                    <a:lstStyle/>
                    <a:p>
                      <a:pPr marL="180000">
                        <a:spcBef>
                          <a:spcPts val="0"/>
                        </a:spcBef>
                      </a:pPr>
                      <a:r>
                        <a:rPr lang="en-GB" sz="1400" dirty="0" smtClean="0"/>
                        <a:t>Non-curative</a:t>
                      </a:r>
                      <a:r>
                        <a:rPr lang="en-GB" sz="1400" baseline="0" dirty="0" smtClean="0"/>
                        <a:t> surgery</a:t>
                      </a:r>
                      <a:r>
                        <a:rPr lang="en-GB" sz="1400" dirty="0" smtClean="0"/>
                        <a:t>, n (%)</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a:t>
                      </a:r>
                      <a:r>
                        <a:rPr lang="en-GB" sz="1400" baseline="0" dirty="0" smtClean="0"/>
                        <a:t> (5)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3 (5)</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2014">
                <a:tc>
                  <a:txBody>
                    <a:bodyPr/>
                    <a:lstStyle/>
                    <a:p>
                      <a:pPr marL="180000">
                        <a:spcBef>
                          <a:spcPts val="0"/>
                        </a:spcBef>
                      </a:pPr>
                      <a:r>
                        <a:rPr lang="en-GB" sz="1400" dirty="0" smtClean="0"/>
                        <a:t>Median interval</a:t>
                      </a:r>
                      <a:r>
                        <a:rPr lang="en-GB" sz="1400" baseline="0" dirty="0" smtClean="0"/>
                        <a:t> to surgery</a:t>
                      </a:r>
                      <a:r>
                        <a:rPr lang="en-GB" sz="1400" dirty="0" smtClean="0"/>
                        <a:t>, weeks</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4.9</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5.7</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2014">
                <a:tc>
                  <a:txBody>
                    <a:bodyPr/>
                    <a:lstStyle/>
                    <a:p>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CT</a:t>
                      </a:r>
                      <a:r>
                        <a:rPr lang="en-GB" sz="1400" b="1" baseline="0" dirty="0" smtClean="0">
                          <a:solidFill>
                            <a:schemeClr val="tx2"/>
                          </a:solidFill>
                        </a:rPr>
                        <a:t> (n=48)</a:t>
                      </a:r>
                      <a:endParaRPr lang="en-GB" sz="1400" b="1"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CRT (n=53)</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2014">
                <a:tc>
                  <a:txBody>
                    <a:bodyPr/>
                    <a:lstStyle/>
                    <a:p>
                      <a:r>
                        <a:rPr lang="en-GB" sz="1400" dirty="0" smtClean="0"/>
                        <a:t>Postoperative</a:t>
                      </a:r>
                      <a:r>
                        <a:rPr lang="en-GB" sz="1400" baseline="0" dirty="0" smtClean="0"/>
                        <a:t> CT compliance</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2014">
                <a:tc>
                  <a:txBody>
                    <a:bodyPr/>
                    <a:lstStyle/>
                    <a:p>
                      <a:pPr marL="180000">
                        <a:spcBef>
                          <a:spcPts val="0"/>
                        </a:spcBef>
                      </a:pPr>
                      <a:r>
                        <a:rPr lang="en-GB" sz="1400" dirty="0" smtClean="0"/>
                        <a:t>Commenced all cycles</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34 (64)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24 (50)</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32014">
                <a:tc>
                  <a:txBody>
                    <a:bodyPr/>
                    <a:lstStyle/>
                    <a:p>
                      <a:pPr marL="180000">
                        <a:spcBef>
                          <a:spcPts val="0"/>
                        </a:spcBef>
                      </a:pPr>
                      <a:r>
                        <a:rPr lang="en-GB" sz="1400" dirty="0" smtClean="0"/>
                        <a:t>Completed</a:t>
                      </a:r>
                      <a:r>
                        <a:rPr lang="en-GB" sz="1400" baseline="0" dirty="0" smtClean="0"/>
                        <a:t> all cycles</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21 (40)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14 (29)</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2014">
                <a:tc>
                  <a:txBody>
                    <a:bodyPr/>
                    <a:lstStyle/>
                    <a:p>
                      <a:pPr marL="180000">
                        <a:spcBef>
                          <a:spcPts val="0"/>
                        </a:spcBef>
                      </a:pPr>
                      <a:r>
                        <a:rPr lang="en-GB" sz="1400" dirty="0" smtClean="0"/>
                        <a:t>Dose reductions</a:t>
                      </a:r>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22 (42)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22 (46)</a:t>
                      </a: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1081941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solidFill>
                  <a:srgbClr val="043882"/>
                </a:solidFill>
              </a:rPr>
              <a:t>2200: TOPGEAR: A randomized phase II/III trial of perioperative ECF chemotherapy versus preoperative chemoradiation plus perioperative ECF chemotherapy for resectable gastric cancer. Interim results from an international, intergroup trial of the AGITG/TROG/NCIC CTG/EORTC – Leong T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Key results (cont.)</a:t>
            </a:r>
            <a:endParaRPr lang="en-GB" b="1" dirty="0"/>
          </a:p>
          <a:p>
            <a:r>
              <a:rPr lang="en-GB" dirty="0" smtClean="0"/>
              <a:t>Surgical complications: 21.6 vs. 22.2% in the CRT vs. CT group, respectively</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3"/>
            <a:endParaRPr lang="en-GB" dirty="0" smtClean="0"/>
          </a:p>
          <a:p>
            <a:pPr lvl="3"/>
            <a:endParaRPr lang="en-GB" dirty="0"/>
          </a:p>
          <a:p>
            <a:pPr marL="0" indent="0">
              <a:spcBef>
                <a:spcPts val="600"/>
              </a:spcBef>
              <a:buNone/>
            </a:pPr>
            <a:r>
              <a:rPr lang="en-GB" b="1" dirty="0" smtClean="0"/>
              <a:t>Conclusions</a:t>
            </a:r>
          </a:p>
          <a:p>
            <a:r>
              <a:rPr lang="en-GB" b="1" dirty="0" smtClean="0"/>
              <a:t>Preoperative CRT is feasible in patients with resectable GC and has an acceptable safety profile</a:t>
            </a:r>
          </a:p>
          <a:p>
            <a:r>
              <a:rPr lang="en-GB" b="1" dirty="0"/>
              <a:t>Preoperative </a:t>
            </a:r>
            <a:r>
              <a:rPr lang="en-GB" b="1" dirty="0" smtClean="0"/>
              <a:t>CRT does not affect surgical compliance or surgical morbidity</a:t>
            </a:r>
          </a:p>
          <a:p>
            <a:pPr lvl="1"/>
            <a:endParaRPr lang="en-GB" b="1" dirty="0" smtClean="0"/>
          </a:p>
          <a:p>
            <a:pPr lvl="1"/>
            <a:endParaRPr lang="en-GB" b="1" dirty="0"/>
          </a:p>
        </p:txBody>
      </p:sp>
      <p:sp>
        <p:nvSpPr>
          <p:cNvPr id="13" name="Text Placeholder 12"/>
          <p:cNvSpPr>
            <a:spLocks noGrp="1"/>
          </p:cNvSpPr>
          <p:nvPr>
            <p:ph type="body" sz="quarter" idx="10"/>
          </p:nvPr>
        </p:nvSpPr>
        <p:spPr>
          <a:xfrm>
            <a:off x="365125" y="6324600"/>
            <a:ext cx="4130675" cy="258763"/>
          </a:xfrm>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Leong</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2200</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4185689351"/>
              </p:ext>
            </p:extLst>
          </p:nvPr>
        </p:nvGraphicFramePr>
        <p:xfrm>
          <a:off x="381000" y="1981200"/>
          <a:ext cx="8382000" cy="3048000"/>
        </p:xfrm>
        <a:graphic>
          <a:graphicData uri="http://schemas.openxmlformats.org/drawingml/2006/table">
            <a:tbl>
              <a:tblPr firstRow="1" bandRow="1">
                <a:tableStyleId>{69012ECD-51FC-41F1-AA8D-1B2483CD663E}</a:tableStyleId>
              </a:tblPr>
              <a:tblGrid>
                <a:gridCol w="3581400"/>
                <a:gridCol w="2400300"/>
                <a:gridCol w="2400300"/>
              </a:tblGrid>
              <a:tr h="297180">
                <a:tc>
                  <a:txBody>
                    <a:bodyPr/>
                    <a:lstStyle/>
                    <a:p>
                      <a:r>
                        <a:rPr lang="en-GB" sz="1400" dirty="0" smtClean="0">
                          <a:solidFill>
                            <a:schemeClr val="tx2"/>
                          </a:solidFill>
                        </a:rPr>
                        <a:t>Grade ≥3 AEs in ≥10% of patients, n (%)</a:t>
                      </a:r>
                      <a:endParaRPr lang="en-GB" sz="1400" dirty="0">
                        <a:solidFill>
                          <a:schemeClr val="tx2"/>
                        </a:solidFill>
                      </a:endParaRP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CT</a:t>
                      </a:r>
                      <a:r>
                        <a:rPr lang="en-GB" sz="1400" baseline="0" dirty="0" smtClean="0">
                          <a:solidFill>
                            <a:schemeClr val="tx2"/>
                          </a:solidFill>
                        </a:rPr>
                        <a:t> (n=60)</a:t>
                      </a:r>
                      <a:endParaRPr lang="en-GB" sz="1400" dirty="0">
                        <a:solidFill>
                          <a:schemeClr val="tx2"/>
                        </a:solidFill>
                      </a:endParaRP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CRT (n=60)</a:t>
                      </a:r>
                      <a:endParaRPr lang="en-GB" sz="1400" dirty="0">
                        <a:solidFill>
                          <a:schemeClr val="tx2"/>
                        </a:solidFill>
                      </a:endParaRP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solidFill>
                  </a:tcPr>
                </a:tc>
              </a:tr>
              <a:tr h="297180">
                <a:tc>
                  <a:txBody>
                    <a:bodyPr/>
                    <a:lstStyle/>
                    <a:p>
                      <a:r>
                        <a:rPr lang="en-GB" sz="1400" dirty="0" smtClean="0"/>
                        <a:t>GI toxicity</a:t>
                      </a:r>
                      <a:endParaRPr lang="en-GB" sz="14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19 (31.7)</a:t>
                      </a: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18 (30.0)</a:t>
                      </a:r>
                      <a:endParaRPr lang="en-GB" sz="1400" dirty="0"/>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97180">
                <a:tc>
                  <a:txBody>
                    <a:bodyPr/>
                    <a:lstStyle/>
                    <a:p>
                      <a:pPr marL="180000"/>
                      <a:r>
                        <a:rPr lang="en-GB" sz="1400" dirty="0" smtClean="0"/>
                        <a:t>Nausea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4 (6.7)</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8 (13.3)</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7180">
                <a:tc>
                  <a:txBody>
                    <a:bodyPr/>
                    <a:lstStyle/>
                    <a:p>
                      <a:pPr marL="180000"/>
                      <a:r>
                        <a:rPr lang="en-GB" sz="1400" dirty="0" smtClean="0"/>
                        <a:t>Dysphagia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5 (8.3)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6 (10)</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97180">
                <a:tc>
                  <a:txBody>
                    <a:bodyPr/>
                    <a:lstStyle/>
                    <a:p>
                      <a:pPr marL="180000"/>
                      <a:r>
                        <a:rPr lang="en-GB" sz="1400" dirty="0" smtClean="0"/>
                        <a:t>Anorexia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7 (11.7)</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6 (10)</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7180">
                <a:tc>
                  <a:txBody>
                    <a:bodyPr/>
                    <a:lstStyle/>
                    <a:p>
                      <a:pPr marL="180000"/>
                      <a:r>
                        <a:rPr lang="en-GB" sz="1400" dirty="0" smtClean="0"/>
                        <a:t>Diarrhoea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 (11.7)</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10 (16.7)</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97180">
                <a:tc>
                  <a:txBody>
                    <a:bodyPr/>
                    <a:lstStyle/>
                    <a:p>
                      <a:r>
                        <a:rPr lang="en-GB" sz="1400" dirty="0" smtClean="0"/>
                        <a:t>Haematological</a:t>
                      </a:r>
                      <a:r>
                        <a:rPr lang="en-GB" sz="1400" baseline="0" dirty="0" smtClean="0"/>
                        <a:t> toxicity</a:t>
                      </a:r>
                      <a:endParaRPr lang="en-GB" sz="14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30 (50.0)</a:t>
                      </a: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31 (51.7)</a:t>
                      </a:r>
                      <a:endParaRPr lang="en-GB" sz="1400" dirty="0"/>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7180">
                <a:tc>
                  <a:txBody>
                    <a:bodyPr/>
                    <a:lstStyle/>
                    <a:p>
                      <a:pPr marL="180000"/>
                      <a:r>
                        <a:rPr lang="en-GB" sz="1400" dirty="0" smtClean="0"/>
                        <a:t>Neutropenia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24 (40.0)</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27 (45.0)</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97180">
                <a:tc>
                  <a:txBody>
                    <a:bodyPr/>
                    <a:lstStyle/>
                    <a:p>
                      <a:pPr marL="180000"/>
                      <a:r>
                        <a:rPr lang="en-GB" sz="1400" dirty="0" smtClean="0"/>
                        <a:t>Febrile neutropenia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5 (8.3)</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6 (10.0)</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7180">
                <a:tc>
                  <a:txBody>
                    <a:bodyPr/>
                    <a:lstStyle/>
                    <a:p>
                      <a:pPr marL="180000"/>
                      <a:r>
                        <a:rPr lang="en-GB" sz="1400" dirty="0" smtClean="0"/>
                        <a:t>Leukocytes</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5 (8.3)</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6 (10.0)</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1543632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AutoShape 21"/>
          <p:cNvCxnSpPr>
            <a:cxnSpLocks noChangeShapeType="1"/>
            <a:endCxn id="31" idx="1"/>
          </p:cNvCxnSpPr>
          <p:nvPr/>
        </p:nvCxnSpPr>
        <p:spPr bwMode="auto">
          <a:xfrm flipV="1">
            <a:off x="6101444" y="4385142"/>
            <a:ext cx="283085" cy="4367"/>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sz="1800" dirty="0"/>
              <a:t>2201: </a:t>
            </a:r>
            <a:r>
              <a:rPr lang="en-GB" sz="1800" dirty="0" err="1"/>
              <a:t>Peri</a:t>
            </a:r>
            <a:r>
              <a:rPr lang="en-GB" sz="1800" dirty="0"/>
              <a:t>-operative chemotherapy ± bevacizumab for resectable gastro-oesophageal adenocarcinoma: Results from the UK Medical Research Council randomised ST03 trial (ISRCTN 46020948) – </a:t>
            </a:r>
            <a:r>
              <a:rPr lang="en-GB" sz="1800" dirty="0" smtClean="0"/>
              <a:t>Cunningham D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evaluate the efficacy* and safety of perioperative bevacizumab + ECX vs</a:t>
            </a:r>
            <a:r>
              <a:rPr lang="en-GB" dirty="0"/>
              <a:t>. perioperative </a:t>
            </a:r>
            <a:r>
              <a:rPr lang="en-GB" dirty="0" smtClean="0"/>
              <a:t>ECX alone in patients with resectable GEC</a:t>
            </a:r>
            <a:endParaRPr lang="en-GB" dirty="0"/>
          </a:p>
        </p:txBody>
      </p:sp>
      <p:sp>
        <p:nvSpPr>
          <p:cNvPr id="13" name="Text Placeholder 12"/>
          <p:cNvSpPr>
            <a:spLocks noGrp="1"/>
          </p:cNvSpPr>
          <p:nvPr>
            <p:ph type="body" sz="quarter" idx="10"/>
          </p:nvPr>
        </p:nvSpPr>
        <p:spPr>
          <a:xfrm>
            <a:off x="228601" y="5933904"/>
            <a:ext cx="4350714" cy="750102"/>
          </a:xfrm>
        </p:spPr>
        <p:txBody>
          <a:bodyPr/>
          <a:lstStyle/>
          <a:p>
            <a:r>
              <a:rPr lang="en-GB" dirty="0" smtClean="0"/>
              <a:t>*Efficacy data reported later; </a:t>
            </a:r>
            <a:r>
              <a:rPr lang="en-GB" altLang="zh-CN" baseline="30000" dirty="0" smtClean="0">
                <a:solidFill>
                  <a:schemeClr val="tx1"/>
                </a:solidFill>
                <a:ea typeface="SimSun" pitchFamily="2" charset="-122"/>
              </a:rPr>
              <a:t>†</a:t>
            </a:r>
            <a:r>
              <a:rPr lang="en-GB" dirty="0" smtClean="0"/>
              <a:t>Epirubicin 50 mg/m</a:t>
            </a:r>
            <a:r>
              <a:rPr lang="en-GB" baseline="30000" dirty="0" smtClean="0"/>
              <a:t>2</a:t>
            </a:r>
            <a:r>
              <a:rPr lang="en-GB" dirty="0" smtClean="0"/>
              <a:t> IV d1, cisplatin 60 mg/m</a:t>
            </a:r>
            <a:r>
              <a:rPr lang="en-GB" baseline="30000" dirty="0"/>
              <a:t>2</a:t>
            </a:r>
            <a:r>
              <a:rPr lang="en-GB" dirty="0" smtClean="0"/>
              <a:t> IV d1, capecitabine 1,250 mg/m</a:t>
            </a:r>
            <a:r>
              <a:rPr lang="en-GB" baseline="30000" dirty="0"/>
              <a:t>2</a:t>
            </a:r>
            <a:r>
              <a:rPr lang="en-GB" dirty="0" smtClean="0"/>
              <a:t> </a:t>
            </a:r>
            <a:r>
              <a:rPr lang="en-GB" dirty="0" err="1" smtClean="0"/>
              <a:t>po</a:t>
            </a:r>
            <a:r>
              <a:rPr lang="en-GB" dirty="0" smtClean="0"/>
              <a:t> daily, </a:t>
            </a:r>
            <a:br>
              <a:rPr lang="en-GB" dirty="0" smtClean="0"/>
            </a:br>
            <a:r>
              <a:rPr lang="en-GB" dirty="0" smtClean="0"/>
              <a:t>3 cycles q3w; </a:t>
            </a:r>
            <a:r>
              <a:rPr lang="en-GB" altLang="zh-CN" baseline="30000" dirty="0" smtClean="0">
                <a:solidFill>
                  <a:schemeClr val="tx1"/>
                </a:solidFill>
                <a:ea typeface="SimSun" pitchFamily="2" charset="-122"/>
              </a:rPr>
              <a:t>†</a:t>
            </a:r>
            <a:r>
              <a:rPr lang="en-GB" dirty="0" smtClean="0"/>
              <a:t>7.5 mg/kg IV d1, 3 cycles q3w then </a:t>
            </a:r>
            <a:r>
              <a:rPr lang="en-GB" dirty="0"/>
              <a:t/>
            </a:r>
            <a:br>
              <a:rPr lang="en-GB" dirty="0"/>
            </a:br>
            <a:r>
              <a:rPr lang="en-GB" dirty="0" smtClean="0"/>
              <a:t>6 maintenance doses; </a:t>
            </a:r>
            <a:r>
              <a:rPr lang="en-GB" baseline="30000" dirty="0" smtClean="0"/>
              <a:t>‡</a:t>
            </a:r>
            <a:r>
              <a:rPr lang="en-GB" dirty="0" smtClean="0"/>
              <a:t>7.5mg/kg on d1</a:t>
            </a:r>
            <a:r>
              <a:rPr lang="en-GB" dirty="0"/>
              <a:t>; </a:t>
            </a:r>
            <a:r>
              <a:rPr lang="en-GB" baseline="30000" dirty="0" smtClean="0"/>
              <a:t>§</a:t>
            </a:r>
            <a:r>
              <a:rPr lang="en-GB" dirty="0" smtClean="0"/>
              <a:t>5–6 week break </a:t>
            </a:r>
            <a:br>
              <a:rPr lang="en-GB" dirty="0" smtClean="0"/>
            </a:br>
            <a:r>
              <a:rPr lang="en-GB" dirty="0" smtClean="0"/>
              <a:t>pre-surgery, and 6–10 week break post-surgery</a:t>
            </a:r>
            <a:endParaRPr lang="en-GB" dirty="0"/>
          </a:p>
        </p:txBody>
      </p:sp>
      <p:sp>
        <p:nvSpPr>
          <p:cNvPr id="6" name="Oval 14"/>
          <p:cNvSpPr>
            <a:spLocks noChangeArrowheads="1"/>
          </p:cNvSpPr>
          <p:nvPr/>
        </p:nvSpPr>
        <p:spPr bwMode="auto">
          <a:xfrm>
            <a:off x="2923723" y="33148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a:stCxn id="6" idx="0"/>
            <a:endCxn id="15" idx="1"/>
          </p:cNvCxnSpPr>
          <p:nvPr/>
        </p:nvCxnSpPr>
        <p:spPr bwMode="auto">
          <a:xfrm rot="5400000" flipH="1" flipV="1">
            <a:off x="3266983" y="2789714"/>
            <a:ext cx="473715" cy="576639"/>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2667000" y="3606990"/>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6470650" y="2650985"/>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3792160" y="2430806"/>
            <a:ext cx="174322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ECX</a:t>
            </a:r>
            <a:r>
              <a:rPr lang="en-GB" altLang="zh-CN" baseline="30000" dirty="0" smtClean="0">
                <a:solidFill>
                  <a:srgbClr val="FFFFFF"/>
                </a:solidFill>
                <a:ea typeface="SimSun" pitchFamily="2" charset="-122"/>
              </a:rPr>
              <a:t>† </a:t>
            </a:r>
            <a:r>
              <a:rPr lang="en-GB" altLang="zh-CN" dirty="0" smtClean="0">
                <a:solidFill>
                  <a:srgbClr val="FFFFFF"/>
                </a:solidFill>
                <a:ea typeface="SimSun" pitchFamily="2" charset="-122"/>
              </a:rPr>
              <a:t>+ bevacizumab</a:t>
            </a:r>
            <a:r>
              <a:rPr lang="en-GB" altLang="zh-CN" baseline="30000" dirty="0" smtClean="0">
                <a:solidFill>
                  <a:srgbClr val="FFFFFF"/>
                </a:solidFill>
                <a:ea typeface="SimSun" pitchFamily="2" charset="-122"/>
              </a:rPr>
              <a:t>‡</a:t>
            </a:r>
            <a:endParaRPr lang="en-GB" altLang="zh-CN" baseline="30000" dirty="0">
              <a:solidFill>
                <a:srgbClr val="FFFFFF"/>
              </a:solidFill>
              <a:ea typeface="SimSun" pitchFamily="2" charset="-122"/>
            </a:endParaRPr>
          </a:p>
          <a:p>
            <a:pPr algn="ctr" defTabSz="892175" eaLnBrk="0" hangingPunct="0"/>
            <a:r>
              <a:rPr lang="en-GB" altLang="zh-CN" dirty="0">
                <a:solidFill>
                  <a:srgbClr val="FFFFFF"/>
                </a:solidFill>
                <a:ea typeface="SimSun" pitchFamily="2" charset="-122"/>
              </a:rPr>
              <a:t>(n=525)</a:t>
            </a:r>
          </a:p>
        </p:txBody>
      </p:sp>
      <p:sp>
        <p:nvSpPr>
          <p:cNvPr id="16" name="AutoShape 9"/>
          <p:cNvSpPr>
            <a:spLocks noChangeArrowheads="1"/>
          </p:cNvSpPr>
          <p:nvPr/>
        </p:nvSpPr>
        <p:spPr bwMode="auto">
          <a:xfrm>
            <a:off x="228600" y="2639653"/>
            <a:ext cx="2438400" cy="19179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Stage IB–IV ADC of lower oesophagus, GEJ or stomach</a:t>
            </a:r>
            <a:endParaRPr lang="en-GB" altLang="zh-CN" i="1"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(n=1,063)</a:t>
            </a:r>
            <a:endParaRPr lang="en-GB" altLang="zh-CN" dirty="0">
              <a:solidFill>
                <a:srgbClr val="FFFFFF"/>
              </a:solidFill>
              <a:ea typeface="SimSun" pitchFamily="2" charset="-122"/>
            </a:endParaRPr>
          </a:p>
        </p:txBody>
      </p:sp>
      <p:cxnSp>
        <p:nvCxnSpPr>
          <p:cNvPr id="19" name="AutoShape 16"/>
          <p:cNvCxnSpPr>
            <a:cxnSpLocks noChangeShapeType="1"/>
            <a:stCxn id="6" idx="4"/>
            <a:endCxn id="22" idx="1"/>
          </p:cNvCxnSpPr>
          <p:nvPr/>
        </p:nvCxnSpPr>
        <p:spPr bwMode="auto">
          <a:xfrm rot="16200000" flipH="1">
            <a:off x="3260814" y="3853796"/>
            <a:ext cx="486052" cy="576639"/>
          </a:xfrm>
          <a:prstGeom prst="bentConnector2">
            <a:avLst/>
          </a:prstGeom>
          <a:noFill/>
          <a:ln w="57150">
            <a:solidFill>
              <a:schemeClr val="bg2">
                <a:lumMod val="60000"/>
                <a:lumOff val="40000"/>
              </a:schemeClr>
            </a:solidFill>
            <a:round/>
            <a:headEnd/>
            <a:tailEnd type="triangle" w="med" len="med"/>
          </a:ln>
        </p:spPr>
      </p:cxnSp>
      <p:cxnSp>
        <p:nvCxnSpPr>
          <p:cNvPr id="21" name="AutoShape 20"/>
          <p:cNvCxnSpPr>
            <a:cxnSpLocks noChangeShapeType="1"/>
          </p:cNvCxnSpPr>
          <p:nvPr/>
        </p:nvCxnSpPr>
        <p:spPr bwMode="auto">
          <a:xfrm>
            <a:off x="6469070" y="456709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792160" y="3974774"/>
            <a:ext cx="174322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ECX</a:t>
            </a:r>
            <a:r>
              <a:rPr lang="en-GB" altLang="zh-CN" baseline="30000" dirty="0" smtClean="0">
                <a:solidFill>
                  <a:srgbClr val="4D4D4D"/>
                </a:solidFill>
                <a:ea typeface="SimSun" pitchFamily="2" charset="-122"/>
              </a:rPr>
              <a:t>†</a:t>
            </a:r>
            <a:endParaRPr lang="en-GB" altLang="zh-CN" dirty="0">
              <a:solidFill>
                <a:srgbClr val="4D4D4D"/>
              </a:solidFill>
              <a:ea typeface="SimSun" pitchFamily="2" charset="-122"/>
            </a:endParaRPr>
          </a:p>
          <a:p>
            <a:pPr algn="ctr" defTabSz="892175" eaLnBrk="0" hangingPunct="0"/>
            <a:r>
              <a:rPr lang="en-GB" altLang="zh-CN" dirty="0">
                <a:solidFill>
                  <a:srgbClr val="4D4D4D"/>
                </a:solidFill>
                <a:ea typeface="SimSun" pitchFamily="2" charset="-122"/>
              </a:rPr>
              <a:t>(</a:t>
            </a:r>
            <a:r>
              <a:rPr lang="en-GB" altLang="zh-CN" dirty="0" smtClean="0">
                <a:solidFill>
                  <a:srgbClr val="4D4D4D"/>
                </a:solidFill>
                <a:ea typeface="SimSun" pitchFamily="2" charset="-122"/>
              </a:rPr>
              <a:t>n=527)</a:t>
            </a:r>
            <a:endParaRPr lang="en-GB" altLang="zh-CN" dirty="0">
              <a:solidFill>
                <a:srgbClr val="4D4D4D"/>
              </a:solidFill>
              <a:ea typeface="SimSun" pitchFamily="2" charset="-122"/>
            </a:endParaRPr>
          </a:p>
        </p:txBody>
      </p:sp>
      <p:sp>
        <p:nvSpPr>
          <p:cNvPr id="23" name="AutoShape 12"/>
          <p:cNvSpPr>
            <a:spLocks noChangeArrowheads="1"/>
          </p:cNvSpPr>
          <p:nvPr/>
        </p:nvSpPr>
        <p:spPr bwMode="auto">
          <a:xfrm>
            <a:off x="8385127" y="257869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4" name="AutoShape 21"/>
          <p:cNvCxnSpPr>
            <a:cxnSpLocks noChangeShapeType="1"/>
          </p:cNvCxnSpPr>
          <p:nvPr/>
        </p:nvCxnSpPr>
        <p:spPr bwMode="auto">
          <a:xfrm flipV="1">
            <a:off x="8034477" y="2843018"/>
            <a:ext cx="303979" cy="873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385127" y="412082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7" name="AutoShape 20"/>
          <p:cNvCxnSpPr>
            <a:cxnSpLocks noChangeShapeType="1"/>
            <a:stCxn id="31" idx="3"/>
            <a:endCxn id="26" idx="1"/>
          </p:cNvCxnSpPr>
          <p:nvPr/>
        </p:nvCxnSpPr>
        <p:spPr bwMode="auto">
          <a:xfrm>
            <a:off x="8078020" y="4385142"/>
            <a:ext cx="307107" cy="0"/>
          </a:xfrm>
          <a:prstGeom prst="straightConnector1">
            <a:avLst/>
          </a:prstGeom>
          <a:noFill/>
          <a:ln w="57150">
            <a:solidFill>
              <a:schemeClr val="bg2">
                <a:lumMod val="60000"/>
                <a:lumOff val="40000"/>
              </a:schemeClr>
            </a:solidFill>
            <a:prstDash val="sysDot"/>
            <a:round/>
            <a:headEnd/>
            <a:tailEnd type="triangle" w="med" len="med"/>
          </a:ln>
        </p:spPr>
      </p:cxnSp>
      <p:sp>
        <p:nvSpPr>
          <p:cNvPr id="29" name="AutoShape 8"/>
          <p:cNvSpPr>
            <a:spLocks noChangeArrowheads="1"/>
          </p:cNvSpPr>
          <p:nvPr/>
        </p:nvSpPr>
        <p:spPr bwMode="auto">
          <a:xfrm>
            <a:off x="6384471" y="2441379"/>
            <a:ext cx="169355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ECX</a:t>
            </a:r>
            <a:r>
              <a:rPr lang="en-GB" altLang="zh-CN" baseline="30000" dirty="0" smtClean="0">
                <a:solidFill>
                  <a:srgbClr val="FFFFFF"/>
                </a:solidFill>
                <a:ea typeface="SimSun" pitchFamily="2" charset="-122"/>
              </a:rPr>
              <a:t>† </a:t>
            </a:r>
            <a:r>
              <a:rPr lang="en-GB" altLang="zh-CN" dirty="0" smtClean="0">
                <a:solidFill>
                  <a:srgbClr val="FFFFFF"/>
                </a:solidFill>
                <a:ea typeface="SimSun" pitchFamily="2" charset="-122"/>
              </a:rPr>
              <a:t>+ </a:t>
            </a:r>
            <a:r>
              <a:rPr lang="en-GB" altLang="zh-CN" dirty="0">
                <a:solidFill>
                  <a:srgbClr val="FFFFFF"/>
                </a:solidFill>
                <a:ea typeface="SimSun" pitchFamily="2" charset="-122"/>
              </a:rPr>
              <a:t>b</a:t>
            </a:r>
            <a:r>
              <a:rPr lang="en-GB" altLang="zh-CN" dirty="0" smtClean="0">
                <a:solidFill>
                  <a:srgbClr val="FFFFFF"/>
                </a:solidFill>
                <a:ea typeface="SimSun" pitchFamily="2" charset="-122"/>
              </a:rPr>
              <a:t>evacizumab</a:t>
            </a:r>
            <a:r>
              <a:rPr lang="en-GB" altLang="zh-CN" baseline="30000" dirty="0" smtClean="0">
                <a:solidFill>
                  <a:srgbClr val="FFFFFF"/>
                </a:solidFill>
                <a:ea typeface="SimSun" pitchFamily="2" charset="-122"/>
              </a:rPr>
              <a:t>‡</a:t>
            </a:r>
          </a:p>
          <a:p>
            <a:pPr algn="ctr" defTabSz="892175" eaLnBrk="0" hangingPunct="0"/>
            <a:r>
              <a:rPr lang="en-GB" altLang="zh-CN" dirty="0" smtClean="0">
                <a:solidFill>
                  <a:srgbClr val="FFFFFF"/>
                </a:solidFill>
                <a:ea typeface="SimSun" pitchFamily="2" charset="-122"/>
              </a:rPr>
              <a:t>(n=256)</a:t>
            </a:r>
            <a:endParaRPr lang="en-GB" altLang="zh-CN" dirty="0">
              <a:solidFill>
                <a:srgbClr val="FFFFFF"/>
              </a:solidFill>
              <a:ea typeface="SimSun" pitchFamily="2" charset="-122"/>
            </a:endParaRPr>
          </a:p>
        </p:txBody>
      </p:sp>
      <p:cxnSp>
        <p:nvCxnSpPr>
          <p:cNvPr id="30" name="AutoShape 21"/>
          <p:cNvCxnSpPr>
            <a:cxnSpLocks noChangeShapeType="1"/>
          </p:cNvCxnSpPr>
          <p:nvPr/>
        </p:nvCxnSpPr>
        <p:spPr bwMode="auto">
          <a:xfrm flipV="1">
            <a:off x="5535386" y="2828842"/>
            <a:ext cx="288000" cy="8731"/>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6384529" y="3974774"/>
            <a:ext cx="16934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ECX</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t>
            </a:r>
          </a:p>
          <a:p>
            <a:pPr algn="ctr" defTabSz="892175" eaLnBrk="0" hangingPunct="0"/>
            <a:r>
              <a:rPr lang="en-GB" altLang="zh-CN" dirty="0">
                <a:solidFill>
                  <a:srgbClr val="4D4D4D"/>
                </a:solidFill>
                <a:ea typeface="SimSun" pitchFamily="2" charset="-122"/>
              </a:rPr>
              <a:t>(</a:t>
            </a:r>
            <a:r>
              <a:rPr lang="en-GB" altLang="zh-CN" dirty="0" smtClean="0">
                <a:solidFill>
                  <a:srgbClr val="4D4D4D"/>
                </a:solidFill>
                <a:ea typeface="SimSun" pitchFamily="2" charset="-122"/>
              </a:rPr>
              <a:t>n=295)</a:t>
            </a:r>
          </a:p>
        </p:txBody>
      </p:sp>
      <p:cxnSp>
        <p:nvCxnSpPr>
          <p:cNvPr id="32" name="AutoShape 21"/>
          <p:cNvCxnSpPr>
            <a:cxnSpLocks noChangeShapeType="1"/>
          </p:cNvCxnSpPr>
          <p:nvPr/>
        </p:nvCxnSpPr>
        <p:spPr bwMode="auto">
          <a:xfrm flipV="1">
            <a:off x="5535386" y="4380777"/>
            <a:ext cx="288000" cy="8731"/>
          </a:xfrm>
          <a:prstGeom prst="straightConnector1">
            <a:avLst/>
          </a:prstGeom>
          <a:noFill/>
          <a:ln w="57150">
            <a:solidFill>
              <a:schemeClr val="bg2">
                <a:lumMod val="60000"/>
                <a:lumOff val="40000"/>
              </a:schemeClr>
            </a:solidFill>
            <a:round/>
            <a:headEnd/>
            <a:tailEnd type="triangle" w="med" len="med"/>
          </a:ln>
        </p:spPr>
      </p:cxnSp>
      <p:sp>
        <p:nvSpPr>
          <p:cNvPr id="33" name="Rectangle 32"/>
          <p:cNvSpPr/>
          <p:nvPr/>
        </p:nvSpPr>
        <p:spPr>
          <a:xfrm>
            <a:off x="5850250" y="3905619"/>
            <a:ext cx="252000" cy="94070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rgbClr val="4D4D4D"/>
                </a:solidFill>
              </a:rPr>
              <a:t>Surgery</a:t>
            </a:r>
            <a:r>
              <a:rPr lang="en-GB" altLang="zh-CN" sz="1600" b="1" baseline="30000" dirty="0" smtClean="0">
                <a:solidFill>
                  <a:srgbClr val="4D4D4D"/>
                </a:solidFill>
                <a:ea typeface="SimSun" pitchFamily="2" charset="-122"/>
              </a:rPr>
              <a:t>§</a:t>
            </a:r>
            <a:endParaRPr lang="en-GB" sz="1600" b="1" dirty="0">
              <a:solidFill>
                <a:srgbClr val="4D4D4D"/>
              </a:solidFill>
            </a:endParaRPr>
          </a:p>
        </p:txBody>
      </p:sp>
      <p:cxnSp>
        <p:nvCxnSpPr>
          <p:cNvPr id="34" name="AutoShape 21"/>
          <p:cNvCxnSpPr>
            <a:cxnSpLocks noChangeShapeType="1"/>
          </p:cNvCxnSpPr>
          <p:nvPr/>
        </p:nvCxnSpPr>
        <p:spPr bwMode="auto">
          <a:xfrm flipV="1">
            <a:off x="6101444" y="2813648"/>
            <a:ext cx="280800" cy="8731"/>
          </a:xfrm>
          <a:prstGeom prst="straightConnector1">
            <a:avLst/>
          </a:prstGeom>
          <a:noFill/>
          <a:ln w="57150">
            <a:solidFill>
              <a:schemeClr val="bg2">
                <a:lumMod val="60000"/>
                <a:lumOff val="40000"/>
              </a:schemeClr>
            </a:solidFill>
            <a:round/>
            <a:headEnd/>
            <a:tailEnd type="triangle" w="med" len="med"/>
          </a:ln>
        </p:spPr>
      </p:cxnSp>
      <p:sp>
        <p:nvSpPr>
          <p:cNvPr id="36" name="Rectangle 35"/>
          <p:cNvSpPr/>
          <p:nvPr/>
        </p:nvSpPr>
        <p:spPr>
          <a:xfrm>
            <a:off x="5850250" y="2323791"/>
            <a:ext cx="252000" cy="9906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rgbClr val="4D4D4D"/>
                </a:solidFill>
              </a:rPr>
              <a:t>Surgery</a:t>
            </a:r>
            <a:r>
              <a:rPr lang="en-GB" altLang="zh-CN" sz="1600" b="1" baseline="30000" dirty="0" smtClean="0">
                <a:solidFill>
                  <a:srgbClr val="4D4D4D"/>
                </a:solidFill>
                <a:ea typeface="SimSun" pitchFamily="2" charset="-122"/>
              </a:rPr>
              <a:t>§</a:t>
            </a:r>
            <a:endParaRPr lang="en-GB" sz="1600" b="1" dirty="0">
              <a:solidFill>
                <a:srgbClr val="4D4D4D"/>
              </a:solidFill>
            </a:endParaRPr>
          </a:p>
        </p:txBody>
      </p:sp>
      <p:sp>
        <p:nvSpPr>
          <p:cNvPr id="42" name="Rectangle 9"/>
          <p:cNvSpPr txBox="1">
            <a:spLocks noChangeArrowheads="1"/>
          </p:cNvSpPr>
          <p:nvPr/>
        </p:nvSpPr>
        <p:spPr bwMode="auto">
          <a:xfrm>
            <a:off x="365124" y="4846325"/>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OS (all patients)</a:t>
            </a:r>
          </a:p>
        </p:txBody>
      </p:sp>
      <p:sp>
        <p:nvSpPr>
          <p:cNvPr id="43" name="Content Placeholder 26"/>
          <p:cNvSpPr txBox="1">
            <a:spLocks/>
          </p:cNvSpPr>
          <p:nvPr/>
        </p:nvSpPr>
        <p:spPr>
          <a:xfrm>
            <a:off x="3733800" y="4846325"/>
            <a:ext cx="4495800"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Response, curative resection rate, DFS, PFS</a:t>
            </a:r>
          </a:p>
          <a:p>
            <a:pPr>
              <a:buClr>
                <a:srgbClr val="043882"/>
              </a:buClr>
            </a:pPr>
            <a:r>
              <a:rPr lang="en-GB" kern="0" dirty="0"/>
              <a:t>S</a:t>
            </a:r>
            <a:r>
              <a:rPr lang="en-GB" kern="0" dirty="0" smtClean="0"/>
              <a:t>afety</a:t>
            </a:r>
            <a:endParaRPr lang="en-GB" kern="0" dirty="0"/>
          </a:p>
          <a:p>
            <a:pPr>
              <a:buClr>
                <a:srgbClr val="043882"/>
              </a:buClr>
            </a:pPr>
            <a:endParaRPr lang="en-GB" kern="0" dirty="0" smtClean="0"/>
          </a:p>
        </p:txBody>
      </p:sp>
      <p:sp>
        <p:nvSpPr>
          <p:cNvPr id="39" name="Text Placeholder 13"/>
          <p:cNvSpPr>
            <a:spLocks noGrp="1"/>
          </p:cNvSpPr>
          <p:nvPr>
            <p:ph type="body" sz="quarter" idx="11"/>
          </p:nvPr>
        </p:nvSpPr>
        <p:spPr>
          <a:xfrm>
            <a:off x="4648200" y="6096000"/>
            <a:ext cx="4130675" cy="487363"/>
          </a:xfrm>
        </p:spPr>
        <p:txBody>
          <a:bodyPr/>
          <a:lstStyle/>
          <a:p>
            <a:r>
              <a:rPr lang="it-IT" dirty="0">
                <a:solidFill>
                  <a:srgbClr val="363636"/>
                </a:solidFill>
              </a:rPr>
              <a:t>Cunningham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2201</a:t>
            </a:r>
            <a:endParaRPr lang="en-GB" dirty="0"/>
          </a:p>
        </p:txBody>
      </p:sp>
    </p:spTree>
    <p:extLst>
      <p:ext uri="{BB962C8B-B14F-4D97-AF65-F5344CB8AC3E}">
        <p14:creationId xmlns:p14="http://schemas.microsoft.com/office/powerpoint/2010/main" xmlns="" val="2750481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en-GB" b="1" dirty="0" smtClean="0"/>
              <a:t>Key results</a:t>
            </a:r>
          </a:p>
          <a:p>
            <a:endParaRPr lang="en-GB" dirty="0" smtClean="0"/>
          </a:p>
          <a:p>
            <a:endParaRPr lang="en-GB" dirty="0"/>
          </a:p>
          <a:p>
            <a:endParaRPr lang="en-GB" dirty="0" smtClean="0"/>
          </a:p>
          <a:p>
            <a:pPr>
              <a:spcBef>
                <a:spcPts val="600"/>
              </a:spcBef>
            </a:pPr>
            <a:r>
              <a:rPr lang="en-GB" dirty="0" smtClean="0"/>
              <a:t>PFS: HR 1.026, p=0.7683; DFS: HR 1.006, p=0.9425</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spcBef>
                <a:spcPts val="600"/>
              </a:spcBef>
            </a:pPr>
            <a:r>
              <a:rPr lang="en-GB" dirty="0" smtClean="0"/>
              <a:t>Postoperative wound healing complications: </a:t>
            </a:r>
          </a:p>
          <a:p>
            <a:pPr lvl="1"/>
            <a:r>
              <a:rPr lang="en-GB" dirty="0" smtClean="0"/>
              <a:t>12% </a:t>
            </a:r>
            <a:r>
              <a:rPr lang="en-GB" dirty="0"/>
              <a:t>with ECX + bevacizumab </a:t>
            </a:r>
            <a:r>
              <a:rPr lang="en-GB" dirty="0" smtClean="0"/>
              <a:t>vs. </a:t>
            </a:r>
            <a:r>
              <a:rPr lang="en-GB" dirty="0"/>
              <a:t>7</a:t>
            </a:r>
            <a:r>
              <a:rPr lang="en-GB" dirty="0" smtClean="0"/>
              <a:t>% with ECX alone</a:t>
            </a:r>
          </a:p>
          <a:p>
            <a:r>
              <a:rPr lang="en-GB" dirty="0" smtClean="0"/>
              <a:t>Anastomotic leaks in patients undergoing </a:t>
            </a:r>
            <a:r>
              <a:rPr lang="en-GB" dirty="0" err="1" smtClean="0"/>
              <a:t>oesophago-gastrectomy</a:t>
            </a:r>
            <a:r>
              <a:rPr lang="en-GB" dirty="0" smtClean="0"/>
              <a:t>: </a:t>
            </a:r>
          </a:p>
          <a:p>
            <a:pPr lvl="1"/>
            <a:r>
              <a:rPr lang="en-GB" dirty="0" smtClean="0"/>
              <a:t>23% </a:t>
            </a:r>
            <a:r>
              <a:rPr lang="en-GB" dirty="0"/>
              <a:t>ECX + bevacizumab </a:t>
            </a:r>
            <a:r>
              <a:rPr lang="en-GB" dirty="0" smtClean="0"/>
              <a:t>vs. 9% with ECX </a:t>
            </a:r>
            <a:r>
              <a:rPr lang="en-GB" dirty="0"/>
              <a:t>alone </a:t>
            </a:r>
          </a:p>
        </p:txBody>
      </p:sp>
      <p:sp>
        <p:nvSpPr>
          <p:cNvPr id="13" name="Text Placeholder 12"/>
          <p:cNvSpPr>
            <a:spLocks noGrp="1"/>
          </p:cNvSpPr>
          <p:nvPr>
            <p:ph type="body" sz="quarter" idx="10"/>
          </p:nvPr>
        </p:nvSpPr>
        <p:spPr/>
        <p:txBody>
          <a:bodyPr/>
          <a:lstStyle/>
          <a:p>
            <a:pPr>
              <a:spcAft>
                <a:spcPts val="0"/>
              </a:spcAft>
            </a:pPr>
            <a:r>
              <a:rPr lang="en-GB" dirty="0" smtClean="0"/>
              <a:t>*For patients undergoing surgical resection; </a:t>
            </a:r>
            <a:r>
              <a:rPr lang="en-GB" baseline="30000" dirty="0" smtClean="0"/>
              <a:t>†</a:t>
            </a:r>
            <a:r>
              <a:rPr lang="en-GB" dirty="0" smtClean="0"/>
              <a:t>vs</a:t>
            </a:r>
            <a:r>
              <a:rPr lang="en-GB" dirty="0"/>
              <a:t>. </a:t>
            </a:r>
            <a:r>
              <a:rPr lang="en-GB" dirty="0" smtClean="0"/>
              <a:t>grade 4–5</a:t>
            </a:r>
          </a:p>
          <a:p>
            <a:pPr>
              <a:spcAft>
                <a:spcPts val="0"/>
              </a:spcAft>
            </a:pPr>
            <a:r>
              <a:rPr lang="en-GB" dirty="0" smtClean="0"/>
              <a:t>Bev, bevacizumab</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Cunningham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2201</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860417788"/>
              </p:ext>
            </p:extLst>
          </p:nvPr>
        </p:nvGraphicFramePr>
        <p:xfrm>
          <a:off x="609600" y="1600200"/>
          <a:ext cx="8077200" cy="845820"/>
        </p:xfrm>
        <a:graphic>
          <a:graphicData uri="http://schemas.openxmlformats.org/drawingml/2006/table">
            <a:tbl>
              <a:tblPr firstRow="1" bandRow="1">
                <a:tableStyleId>{69012ECD-51FC-41F1-AA8D-1B2483CD663E}</a:tableStyleId>
              </a:tblPr>
              <a:tblGrid>
                <a:gridCol w="1987296"/>
                <a:gridCol w="1559052"/>
                <a:gridCol w="1559052"/>
                <a:gridCol w="1981200"/>
                <a:gridCol w="990600"/>
              </a:tblGrid>
              <a:tr h="152400">
                <a:tc>
                  <a:txBody>
                    <a:bodyPr/>
                    <a:lstStyle/>
                    <a:p>
                      <a:pPr>
                        <a:lnSpc>
                          <a:spcPts val="1500"/>
                        </a:lnSpc>
                      </a:pPr>
                      <a:endParaRPr lang="en-GB" sz="1400" dirty="0">
                        <a:solidFill>
                          <a:schemeClr val="tx2"/>
                        </a:solidFill>
                      </a:endParaRPr>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en-GB" sz="1400" dirty="0" smtClean="0">
                          <a:solidFill>
                            <a:schemeClr val="tx2"/>
                          </a:solidFill>
                        </a:rPr>
                        <a:t>ECX + Bev</a:t>
                      </a:r>
                      <a:endParaRPr lang="en-GB" sz="14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en-GB" sz="1400" dirty="0" smtClean="0">
                          <a:solidFill>
                            <a:schemeClr val="tx2"/>
                          </a:solidFill>
                        </a:rPr>
                        <a:t>ECX</a:t>
                      </a:r>
                      <a:endParaRPr lang="en-GB" sz="14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en-GB" sz="1400" dirty="0" smtClean="0">
                          <a:solidFill>
                            <a:schemeClr val="tx2"/>
                          </a:solidFill>
                        </a:rPr>
                        <a:t>HR (95%CI)</a:t>
                      </a:r>
                      <a:endParaRPr lang="en-GB" sz="14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en-GB" sz="1400" dirty="0" smtClean="0">
                          <a:solidFill>
                            <a:schemeClr val="tx2"/>
                          </a:solidFill>
                        </a:rPr>
                        <a:t>p-value</a:t>
                      </a:r>
                      <a:endParaRPr lang="en-GB" sz="1400" dirty="0">
                        <a:solidFill>
                          <a:schemeClr val="tx2"/>
                        </a:solidFill>
                      </a:endParaRP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152400">
                <a:tc>
                  <a:txBody>
                    <a:bodyPr/>
                    <a:lstStyle/>
                    <a:p>
                      <a:pPr>
                        <a:lnSpc>
                          <a:spcPts val="1500"/>
                        </a:lnSpc>
                      </a:pPr>
                      <a:r>
                        <a:rPr lang="en-GB" sz="1400" dirty="0" err="1" smtClean="0"/>
                        <a:t>mOS</a:t>
                      </a:r>
                      <a:r>
                        <a:rPr lang="en-GB" sz="1400" dirty="0" smtClean="0"/>
                        <a:t>, months</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34.46</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33.97</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1.067 (0.891, 1.279)</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0.4784</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52400">
                <a:tc>
                  <a:txBody>
                    <a:bodyPr/>
                    <a:lstStyle/>
                    <a:p>
                      <a:pPr>
                        <a:lnSpc>
                          <a:spcPts val="1500"/>
                        </a:lnSpc>
                      </a:pPr>
                      <a:r>
                        <a:rPr lang="en-GB" sz="1400" dirty="0" smtClean="0"/>
                        <a:t>3-year OS, % (95%CI)</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47.6 (42.3, 52.7)</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48.9 (43.6, 53.8)</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453290975"/>
              </p:ext>
            </p:extLst>
          </p:nvPr>
        </p:nvGraphicFramePr>
        <p:xfrm>
          <a:off x="609600" y="2895600"/>
          <a:ext cx="8077201" cy="1973580"/>
        </p:xfrm>
        <a:graphic>
          <a:graphicData uri="http://schemas.openxmlformats.org/drawingml/2006/table">
            <a:tbl>
              <a:tblPr firstRow="1" bandRow="1">
                <a:tableStyleId>{69012ECD-51FC-41F1-AA8D-1B2483CD663E}</a:tableStyleId>
              </a:tblPr>
              <a:tblGrid>
                <a:gridCol w="2423160"/>
                <a:gridCol w="2170748"/>
                <a:gridCol w="2170748"/>
                <a:gridCol w="1312545"/>
              </a:tblGrid>
              <a:tr h="250371">
                <a:tc>
                  <a:txBody>
                    <a:bodyPr/>
                    <a:lstStyle/>
                    <a:p>
                      <a:pPr>
                        <a:lnSpc>
                          <a:spcPts val="1500"/>
                        </a:lnSpc>
                      </a:pPr>
                      <a:r>
                        <a:rPr lang="en-GB" sz="1400" dirty="0" smtClean="0">
                          <a:solidFill>
                            <a:schemeClr val="tx2"/>
                          </a:solidFill>
                        </a:rPr>
                        <a:t>n (%)</a:t>
                      </a:r>
                      <a:endParaRPr lang="en-GB" sz="1400" dirty="0">
                        <a:solidFill>
                          <a:schemeClr val="tx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lnSpc>
                          <a:spcPts val="1500"/>
                        </a:lnSpc>
                      </a:pPr>
                      <a:r>
                        <a:rPr lang="en-GB" sz="1400" dirty="0" smtClean="0">
                          <a:solidFill>
                            <a:schemeClr val="tx2"/>
                          </a:solidFill>
                        </a:rPr>
                        <a:t>ECX + Bev</a:t>
                      </a:r>
                      <a:endParaRPr lang="en-GB" sz="140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lnSpc>
                          <a:spcPts val="1500"/>
                        </a:lnSpc>
                      </a:pPr>
                      <a:r>
                        <a:rPr lang="en-GB" sz="1400" dirty="0" smtClean="0">
                          <a:solidFill>
                            <a:schemeClr val="tx2"/>
                          </a:solidFill>
                        </a:rPr>
                        <a:t>ECX</a:t>
                      </a:r>
                      <a:endParaRPr lang="en-GB" sz="140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lnSpc>
                          <a:spcPts val="1500"/>
                        </a:lnSpc>
                      </a:pPr>
                      <a:r>
                        <a:rPr lang="en-GB" sz="1400" dirty="0" smtClean="0">
                          <a:solidFill>
                            <a:schemeClr val="tx2"/>
                          </a:solidFill>
                        </a:rPr>
                        <a:t>p-value</a:t>
                      </a:r>
                      <a:endParaRPr lang="en-GB" sz="140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50371">
                <a:tc>
                  <a:txBody>
                    <a:bodyPr/>
                    <a:lstStyle/>
                    <a:p>
                      <a:pPr>
                        <a:lnSpc>
                          <a:spcPts val="1500"/>
                        </a:lnSpc>
                      </a:pPr>
                      <a:r>
                        <a:rPr lang="en-GB" sz="1400" dirty="0" smtClean="0"/>
                        <a:t>ORR</a:t>
                      </a:r>
                      <a:endParaRPr lang="en-GB" sz="14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170 (40)</a:t>
                      </a: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180 (42)</a:t>
                      </a: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0.488</a:t>
                      </a:r>
                      <a:endParaRPr lang="en-GB" sz="1400" dirty="0"/>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0371">
                <a:tc>
                  <a:txBody>
                    <a:bodyPr/>
                    <a:lstStyle/>
                    <a:p>
                      <a:pPr marL="180000">
                        <a:lnSpc>
                          <a:spcPts val="1500"/>
                        </a:lnSpc>
                      </a:pPr>
                      <a:r>
                        <a:rPr lang="en-GB" sz="1400" dirty="0" smtClean="0"/>
                        <a:t>CR</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11 (3)</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21 (5)</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50371">
                <a:tc>
                  <a:txBody>
                    <a:bodyPr/>
                    <a:lstStyle/>
                    <a:p>
                      <a:pPr marL="180000">
                        <a:lnSpc>
                          <a:spcPts val="1500"/>
                        </a:lnSpc>
                      </a:pPr>
                      <a:r>
                        <a:rPr lang="en-GB" sz="1400" dirty="0" smtClean="0"/>
                        <a:t>PR</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159 (37)</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159 (37)</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0371">
                <a:tc>
                  <a:txBody>
                    <a:bodyPr/>
                    <a:lstStyle/>
                    <a:p>
                      <a:pPr>
                        <a:lnSpc>
                          <a:spcPts val="1500"/>
                        </a:lnSpc>
                      </a:pPr>
                      <a:r>
                        <a:rPr lang="en-GB" sz="1400" dirty="0" smtClean="0"/>
                        <a:t>SD</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228 (53)</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219 (51)</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50371">
                <a:tc>
                  <a:txBody>
                    <a:bodyPr/>
                    <a:lstStyle/>
                    <a:p>
                      <a:pPr>
                        <a:lnSpc>
                          <a:spcPts val="1500"/>
                        </a:lnSpc>
                      </a:pPr>
                      <a:r>
                        <a:rPr lang="en-GB" sz="1400" dirty="0" smtClean="0"/>
                        <a:t>PD</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21 (5)</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21 (5)</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0371">
                <a:tc>
                  <a:txBody>
                    <a:bodyPr/>
                    <a:lstStyle/>
                    <a:p>
                      <a:pPr>
                        <a:lnSpc>
                          <a:spcPts val="1500"/>
                        </a:lnSpc>
                      </a:pPr>
                      <a:r>
                        <a:rPr lang="en-GB" sz="1400" dirty="0" smtClean="0"/>
                        <a:t>*Mandard TRG Grade</a:t>
                      </a:r>
                      <a:r>
                        <a:rPr lang="en-GB" sz="1400" baseline="0" dirty="0" smtClean="0"/>
                        <a:t> 1–3</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133</a:t>
                      </a:r>
                      <a:r>
                        <a:rPr lang="en-GB" sz="1400" baseline="0" dirty="0" smtClean="0"/>
                        <a:t> (38)</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145</a:t>
                      </a:r>
                      <a:r>
                        <a:rPr lang="en-GB" sz="1400" baseline="0" dirty="0" smtClean="0"/>
                        <a:t> (39)</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0.813</a:t>
                      </a:r>
                      <a:r>
                        <a:rPr lang="en-GB" sz="1400" baseline="300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9" name="Title 1"/>
          <p:cNvSpPr>
            <a:spLocks noGrp="1"/>
          </p:cNvSpPr>
          <p:nvPr>
            <p:ph type="title"/>
          </p:nvPr>
        </p:nvSpPr>
        <p:spPr>
          <a:xfrm>
            <a:off x="365124" y="179614"/>
            <a:ext cx="8238945" cy="807720"/>
          </a:xfrm>
        </p:spPr>
        <p:txBody>
          <a:bodyPr/>
          <a:lstStyle/>
          <a:p>
            <a:r>
              <a:rPr lang="en-GB" sz="1800" dirty="0"/>
              <a:t>2201: </a:t>
            </a:r>
            <a:r>
              <a:rPr lang="en-GB" sz="1800" dirty="0" err="1"/>
              <a:t>Peri</a:t>
            </a:r>
            <a:r>
              <a:rPr lang="en-GB" sz="1800" dirty="0"/>
              <a:t>-operative chemotherapy ± bevacizumab for resectable gastro-oesophageal adenocarcinoma: Results from the UK Medical Research Council randomised ST03 trial (ISRCTN 46020948) – </a:t>
            </a:r>
            <a:r>
              <a:rPr lang="en-GB" sz="1800" dirty="0" smtClean="0"/>
              <a:t>Cunningham D </a:t>
            </a:r>
            <a:r>
              <a:rPr lang="en-GB" sz="1800" dirty="0"/>
              <a:t>et al</a:t>
            </a:r>
          </a:p>
        </p:txBody>
      </p:sp>
    </p:spTree>
    <p:extLst>
      <p:ext uri="{BB962C8B-B14F-4D97-AF65-F5344CB8AC3E}">
        <p14:creationId xmlns:p14="http://schemas.microsoft.com/office/powerpoint/2010/main" xmlns="" val="1890373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65124" y="1254035"/>
            <a:ext cx="8550276" cy="4746172"/>
          </a:xfrm>
        </p:spPr>
        <p:txBody>
          <a:bodyPr/>
          <a:lstStyle/>
          <a:p>
            <a:pPr marL="0" indent="0">
              <a:buNone/>
            </a:pPr>
            <a:r>
              <a:rPr lang="en-GB" b="1" dirty="0" smtClean="0"/>
              <a:t>Key results (cont.)</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a:p>
          <a:p>
            <a:pPr marL="0" indent="0">
              <a:spcBef>
                <a:spcPts val="1200"/>
              </a:spcBef>
              <a:buNone/>
            </a:pPr>
            <a:r>
              <a:rPr lang="en-GB" b="1" dirty="0" smtClean="0"/>
              <a:t>Conclusions</a:t>
            </a:r>
          </a:p>
          <a:p>
            <a:r>
              <a:rPr lang="en-GB" b="1" dirty="0" smtClean="0"/>
              <a:t>Perioperative bevacizumab + ECX did not improve survival, tumour response or the likelihood of curative resection vs. ECX alone in patients with resectable GEC</a:t>
            </a:r>
          </a:p>
          <a:p>
            <a:r>
              <a:rPr lang="en-GB" b="1" dirty="0" smtClean="0"/>
              <a:t>Preoperative bevacizumab may be associated with an increased postoperative anastomotic leak in patients undergoing </a:t>
            </a:r>
            <a:r>
              <a:rPr lang="en-GB" b="1" dirty="0" err="1" smtClean="0"/>
              <a:t>oesophago-gastrectomy</a:t>
            </a:r>
            <a:endParaRPr lang="en-GB" b="1" dirty="0"/>
          </a:p>
        </p:txBody>
      </p:sp>
      <p:sp>
        <p:nvSpPr>
          <p:cNvPr id="14" name="Text Placeholder 13"/>
          <p:cNvSpPr>
            <a:spLocks noGrp="1"/>
          </p:cNvSpPr>
          <p:nvPr>
            <p:ph type="body" sz="quarter" idx="11"/>
          </p:nvPr>
        </p:nvSpPr>
        <p:spPr/>
        <p:txBody>
          <a:bodyPr/>
          <a:lstStyle/>
          <a:p>
            <a:r>
              <a:rPr lang="it-IT" dirty="0">
                <a:solidFill>
                  <a:srgbClr val="363636"/>
                </a:solidFill>
              </a:rPr>
              <a:t>Cunningham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2201</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649916992"/>
              </p:ext>
            </p:extLst>
          </p:nvPr>
        </p:nvGraphicFramePr>
        <p:xfrm>
          <a:off x="348340" y="1676400"/>
          <a:ext cx="8534402" cy="2743200"/>
        </p:xfrm>
        <a:graphic>
          <a:graphicData uri="http://schemas.openxmlformats.org/drawingml/2006/table">
            <a:tbl>
              <a:tblPr firstRow="1" bandRow="1">
                <a:tableStyleId>{69012ECD-51FC-41F1-AA8D-1B2483CD663E}</a:tableStyleId>
              </a:tblPr>
              <a:tblGrid>
                <a:gridCol w="3233060"/>
                <a:gridCol w="2650671"/>
                <a:gridCol w="2650671"/>
              </a:tblGrid>
              <a:tr h="152400">
                <a:tc>
                  <a:txBody>
                    <a:bodyPr/>
                    <a:lstStyle/>
                    <a:p>
                      <a:r>
                        <a:rPr lang="en-GB" sz="1400" dirty="0" smtClean="0">
                          <a:solidFill>
                            <a:schemeClr val="tx2"/>
                          </a:solidFill>
                        </a:rPr>
                        <a:t>Grade ≥3 AEs in ≥7% of patients, %</a:t>
                      </a:r>
                      <a:endParaRPr lang="en-GB" sz="1400" dirty="0">
                        <a:solidFill>
                          <a:schemeClr val="tx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ECX + </a:t>
                      </a:r>
                      <a:r>
                        <a:rPr lang="en-GB" sz="1400" dirty="0" err="1" smtClean="0">
                          <a:solidFill>
                            <a:schemeClr val="tx2"/>
                          </a:solidFill>
                        </a:rPr>
                        <a:t>Bevacizumb</a:t>
                      </a:r>
                      <a:r>
                        <a:rPr lang="en-GB" sz="1400" dirty="0" smtClean="0">
                          <a:solidFill>
                            <a:schemeClr val="tx2"/>
                          </a:solidFill>
                        </a:rPr>
                        <a:t> (n=525)</a:t>
                      </a:r>
                      <a:endParaRPr lang="en-GB" sz="140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ECX (n=527)</a:t>
                      </a:r>
                      <a:endParaRPr lang="en-GB" sz="140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152400">
                <a:tc>
                  <a:txBody>
                    <a:bodyPr/>
                    <a:lstStyle/>
                    <a:p>
                      <a:r>
                        <a:rPr lang="en-GB" sz="1400" dirty="0" smtClean="0"/>
                        <a:t>Preoperative</a:t>
                      </a:r>
                      <a:r>
                        <a:rPr lang="en-GB" sz="1400" baseline="0" dirty="0" smtClean="0"/>
                        <a:t> AEs</a:t>
                      </a:r>
                      <a:endParaRPr lang="en-GB" sz="14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490"/>
                      </a:srgbClr>
                    </a:solidFill>
                  </a:tcPr>
                </a:tc>
                <a:tc>
                  <a:txBody>
                    <a:bodyPr/>
                    <a:lstStyle/>
                    <a:p>
                      <a:pPr algn="ct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490"/>
                      </a:srgbClr>
                    </a:solidFill>
                  </a:tcPr>
                </a:tc>
                <a:tc>
                  <a:txBody>
                    <a:bodyPr/>
                    <a:lstStyle/>
                    <a:p>
                      <a:pPr algn="ctr"/>
                      <a:endParaRPr lang="en-GB" sz="1400" dirty="0"/>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490"/>
                      </a:srgbClr>
                    </a:solidFill>
                  </a:tcPr>
                </a:tc>
              </a:tr>
              <a:tr h="152400">
                <a:tc>
                  <a:txBody>
                    <a:bodyPr/>
                    <a:lstStyle/>
                    <a:p>
                      <a:pPr marL="180000"/>
                      <a:r>
                        <a:rPr lang="en-GB" sz="1400" dirty="0" smtClean="0"/>
                        <a:t>Neutropenia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26</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27</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52400">
                <a:tc>
                  <a:txBody>
                    <a:bodyPr/>
                    <a:lstStyle/>
                    <a:p>
                      <a:pPr marL="180000"/>
                      <a:r>
                        <a:rPr lang="en-GB" sz="1400" dirty="0" smtClean="0"/>
                        <a:t>Lethargy</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8</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8</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52400">
                <a:tc>
                  <a:txBody>
                    <a:bodyPr/>
                    <a:lstStyle/>
                    <a:p>
                      <a:pPr marL="180000"/>
                      <a:r>
                        <a:rPr lang="en-GB" sz="1400" dirty="0" smtClean="0"/>
                        <a:t>Nausea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4</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7</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Postoperative</a:t>
                      </a:r>
                      <a:r>
                        <a:rPr lang="en-GB" sz="1400" baseline="0" dirty="0" smtClean="0"/>
                        <a:t> AEs</a:t>
                      </a:r>
                      <a:endParaRPr lang="en-GB" sz="1400" dirty="0" smtClean="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52400">
                <a:tc>
                  <a:txBody>
                    <a:bodyPr/>
                    <a:lstStyle/>
                    <a:p>
                      <a:pPr marL="180000"/>
                      <a:r>
                        <a:rPr lang="en-GB" sz="1400" dirty="0" smtClean="0"/>
                        <a:t>Neutropenia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32</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32</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152400">
                <a:tc>
                  <a:txBody>
                    <a:bodyPr/>
                    <a:lstStyle/>
                    <a:p>
                      <a:pPr marL="180000"/>
                      <a:r>
                        <a:rPr lang="en-GB" sz="1400" dirty="0" smtClean="0"/>
                        <a:t>Lethargy</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10</a:t>
                      </a: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52400">
                <a:tc>
                  <a:txBody>
                    <a:bodyPr/>
                    <a:lstStyle/>
                    <a:p>
                      <a:pPr marL="180000"/>
                      <a:r>
                        <a:rPr lang="en-GB" sz="1400" dirty="0" smtClean="0"/>
                        <a:t>Nausea</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6</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8</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7" name="Title 1"/>
          <p:cNvSpPr>
            <a:spLocks noGrp="1"/>
          </p:cNvSpPr>
          <p:nvPr>
            <p:ph type="title"/>
          </p:nvPr>
        </p:nvSpPr>
        <p:spPr>
          <a:xfrm>
            <a:off x="365124" y="179614"/>
            <a:ext cx="8238945" cy="807720"/>
          </a:xfrm>
        </p:spPr>
        <p:txBody>
          <a:bodyPr/>
          <a:lstStyle/>
          <a:p>
            <a:r>
              <a:rPr lang="en-GB" sz="1800" dirty="0"/>
              <a:t>2201: </a:t>
            </a:r>
            <a:r>
              <a:rPr lang="en-GB" sz="1800" dirty="0" err="1"/>
              <a:t>Peri</a:t>
            </a:r>
            <a:r>
              <a:rPr lang="en-GB" sz="1800" dirty="0"/>
              <a:t>-operative chemotherapy ± bevacizumab for resectable gastro-oesophageal adenocarcinoma: Results from the UK Medical Research Council randomised ST03 trial (ISRCTN 46020948) – </a:t>
            </a:r>
            <a:r>
              <a:rPr lang="en-GB" sz="1800" dirty="0" smtClean="0"/>
              <a:t>Cunningham D </a:t>
            </a:r>
            <a:r>
              <a:rPr lang="en-GB" sz="1800" dirty="0"/>
              <a:t>et al</a:t>
            </a:r>
          </a:p>
        </p:txBody>
      </p:sp>
    </p:spTree>
    <p:extLst>
      <p:ext uri="{BB962C8B-B14F-4D97-AF65-F5344CB8AC3E}">
        <p14:creationId xmlns:p14="http://schemas.microsoft.com/office/powerpoint/2010/main" xmlns="" val="3973592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743200"/>
            <a:ext cx="4343400" cy="388620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spcBef>
                <a:spcPts val="0"/>
              </a:spcBef>
              <a:spcAft>
                <a:spcPts val="400"/>
              </a:spcAft>
              <a:buClr>
                <a:schemeClr val="bg1"/>
              </a:buClr>
              <a:buSzPct val="110000"/>
              <a:buChar char="•"/>
              <a:defRPr sz="1600" b="1">
                <a:solidFill>
                  <a:srgbClr val="4D4D4D"/>
                </a:solidFill>
                <a:latin typeface="+mn-lt"/>
                <a:cs typeface="+mn-cs"/>
              </a:defRPr>
            </a:lvl1pPr>
            <a:lvl2pPr marL="561975" lvl="1" indent="-309563">
              <a:spcBef>
                <a:spcPts val="0"/>
              </a:spcBef>
              <a:spcAft>
                <a:spcPts val="400"/>
              </a:spcAft>
              <a:buClr>
                <a:schemeClr val="bg1"/>
              </a:buClr>
              <a:buChar char="–"/>
              <a:defRPr sz="1600">
                <a:solidFill>
                  <a:srgbClr val="4D4D4D"/>
                </a:solidFill>
                <a:latin typeface="+mn-lt"/>
                <a:cs typeface="+mn-cs"/>
              </a:defRPr>
            </a:lvl2pPr>
            <a:lvl3pPr marL="812800" indent="-249238">
              <a:spcBef>
                <a:spcPts val="0"/>
              </a:spcBef>
              <a:spcAft>
                <a:spcPts val="400"/>
              </a:spcAft>
              <a:buClr>
                <a:schemeClr val="bg1"/>
              </a:buClr>
              <a:buChar char="•"/>
              <a:defRPr sz="1600">
                <a:solidFill>
                  <a:srgbClr val="4D4D4D"/>
                </a:solidFill>
                <a:latin typeface="+mn-lt"/>
                <a:cs typeface="+mn-cs"/>
              </a:defRPr>
            </a:lvl3pPr>
            <a:lvl4pPr marL="1101725" indent="-287338">
              <a:spcBef>
                <a:spcPts val="0"/>
              </a:spcBef>
              <a:spcAft>
                <a:spcPts val="400"/>
              </a:spcAft>
              <a:buClr>
                <a:schemeClr val="bg1"/>
              </a:buClr>
              <a:buChar char="–"/>
              <a:defRPr sz="1600">
                <a:solidFill>
                  <a:srgbClr val="4D4D4D"/>
                </a:solidFill>
                <a:latin typeface="+mn-lt"/>
                <a:cs typeface="+mn-cs"/>
              </a:defRPr>
            </a:lvl4pPr>
            <a:lvl5pPr marL="1390650" indent="-287338">
              <a:spcBef>
                <a:spcPts val="0"/>
              </a:spcBef>
              <a:spcAft>
                <a:spcPts val="400"/>
              </a:spcAft>
              <a:buClr>
                <a:schemeClr val="bg1"/>
              </a:buClr>
              <a:buChar char="»"/>
              <a:defRPr sz="1600">
                <a:solidFill>
                  <a:srgbClr val="4D4D4D"/>
                </a:solidFill>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indent="0">
              <a:buClr>
                <a:srgbClr val="043882"/>
              </a:buClr>
              <a:buFontTx/>
              <a:buNone/>
            </a:pPr>
            <a:r>
              <a:rPr lang="en-GB" dirty="0" smtClean="0"/>
              <a:t>Study design</a:t>
            </a:r>
          </a:p>
          <a:p>
            <a:pPr>
              <a:buClr>
                <a:srgbClr val="043882"/>
              </a:buClr>
            </a:pPr>
            <a:r>
              <a:rPr lang="en-GB" b="0" dirty="0" smtClean="0"/>
              <a:t>Non-randomised, single-centre study</a:t>
            </a:r>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a:spcBef>
                <a:spcPts val="600"/>
              </a:spcBef>
              <a:buClr>
                <a:srgbClr val="043882"/>
              </a:buClr>
            </a:pPr>
            <a:r>
              <a:rPr lang="en-GB" b="0" dirty="0" smtClean="0"/>
              <a:t>Node-negative patients with </a:t>
            </a:r>
            <a:r>
              <a:rPr lang="en-GB" b="0" dirty="0" err="1" smtClean="0"/>
              <a:t>eLNs</a:t>
            </a:r>
            <a:r>
              <a:rPr lang="en-GB" b="0" dirty="0" smtClean="0"/>
              <a:t> ≤15 were incorporated into pN1, and this designation was compared with the current 7</a:t>
            </a:r>
            <a:r>
              <a:rPr lang="en-GB" b="0" baseline="30000" dirty="0" smtClean="0"/>
              <a:t>th</a:t>
            </a:r>
            <a:r>
              <a:rPr lang="en-GB" b="0" dirty="0" smtClean="0"/>
              <a:t> Ed UICC definition</a:t>
            </a:r>
            <a:endParaRPr lang="en-GB" b="0" dirty="0"/>
          </a:p>
        </p:txBody>
      </p:sp>
      <p:sp>
        <p:nvSpPr>
          <p:cNvPr id="2" name="Title 1"/>
          <p:cNvSpPr>
            <a:spLocks noGrp="1"/>
          </p:cNvSpPr>
          <p:nvPr>
            <p:ph type="title"/>
          </p:nvPr>
        </p:nvSpPr>
        <p:spPr/>
        <p:txBody>
          <a:bodyPr/>
          <a:lstStyle/>
          <a:p>
            <a:r>
              <a:rPr lang="en-GB" sz="1800" dirty="0"/>
              <a:t>2202: </a:t>
            </a:r>
            <a:r>
              <a:rPr lang="en-GB" sz="1800" dirty="0" smtClean="0"/>
              <a:t>Incorporation </a:t>
            </a:r>
            <a:r>
              <a:rPr lang="en-GB" sz="1800" dirty="0"/>
              <a:t>of N0 stage with insufficient numbers of lymph nodes into N1 stage in the seventh edition of the TNM classification improves prediction of prognosis in gastric cancer: Results of a single-institution study of 1258 Chinese patients – </a:t>
            </a:r>
            <a:r>
              <a:rPr lang="en-GB" sz="1800" dirty="0" smtClean="0"/>
              <a:t>Li B</a:t>
            </a:r>
            <a:endParaRPr lang="en-GB" sz="1800" dirty="0"/>
          </a:p>
        </p:txBody>
      </p:sp>
      <p:sp>
        <p:nvSpPr>
          <p:cNvPr id="12" name="Content Placeholder 11"/>
          <p:cNvSpPr>
            <a:spLocks noGrp="1"/>
          </p:cNvSpPr>
          <p:nvPr>
            <p:ph idx="1"/>
          </p:nvPr>
        </p:nvSpPr>
        <p:spPr>
          <a:xfrm>
            <a:off x="365124" y="1254035"/>
            <a:ext cx="8413751" cy="1565365"/>
          </a:xfrm>
        </p:spPr>
        <p:txBody>
          <a:bodyPr/>
          <a:lstStyle/>
          <a:p>
            <a:pPr marL="0" indent="0">
              <a:buNone/>
            </a:pPr>
            <a:r>
              <a:rPr lang="en-GB" b="1" dirty="0"/>
              <a:t>Study objective</a:t>
            </a:r>
          </a:p>
          <a:p>
            <a:r>
              <a:rPr lang="en-GB" dirty="0" smtClean="0"/>
              <a:t>To examine the prognosis of patients designated “node-negative with examined lymph nodes (</a:t>
            </a:r>
            <a:r>
              <a:rPr lang="en-GB" dirty="0" err="1" smtClean="0"/>
              <a:t>eLNs</a:t>
            </a:r>
            <a:r>
              <a:rPr lang="en-GB" dirty="0" smtClean="0"/>
              <a:t>) ≤15”</a:t>
            </a:r>
          </a:p>
          <a:p>
            <a:r>
              <a:rPr lang="en-GB" dirty="0" smtClean="0"/>
              <a:t>To assess the added value of incorporating this into the pN1 category of the seventh edition of the AJCC/UICC </a:t>
            </a:r>
            <a:r>
              <a:rPr lang="en-GB" dirty="0"/>
              <a:t>TNM classification </a:t>
            </a:r>
            <a:r>
              <a:rPr lang="en-GB" dirty="0" smtClean="0"/>
              <a:t>system</a:t>
            </a:r>
          </a:p>
          <a:p>
            <a:pPr lvl="1"/>
            <a:endParaRPr lang="en-GB" dirty="0"/>
          </a:p>
        </p:txBody>
      </p:sp>
      <p:sp>
        <p:nvSpPr>
          <p:cNvPr id="14" name="Text Placeholder 13"/>
          <p:cNvSpPr>
            <a:spLocks noGrp="1"/>
          </p:cNvSpPr>
          <p:nvPr>
            <p:ph type="body" sz="quarter" idx="11"/>
          </p:nvPr>
        </p:nvSpPr>
        <p:spPr/>
        <p:txBody>
          <a:bodyPr/>
          <a:lstStyle/>
          <a:p>
            <a:r>
              <a:rPr lang="it-IT" dirty="0" smtClean="0">
                <a:solidFill>
                  <a:srgbClr val="363636"/>
                </a:solidFill>
              </a:rPr>
              <a:t>Note: Based on data from abstract only.</a:t>
            </a:r>
          </a:p>
          <a:p>
            <a:r>
              <a:rPr lang="it-IT" dirty="0" smtClean="0">
                <a:solidFill>
                  <a:srgbClr val="363636"/>
                </a:solidFill>
              </a:rPr>
              <a:t>Li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2202</a:t>
            </a:r>
            <a:endParaRPr lang="en-GB" dirty="0"/>
          </a:p>
        </p:txBody>
      </p:sp>
      <p:sp>
        <p:nvSpPr>
          <p:cNvPr id="50" name="AutoShape 9"/>
          <p:cNvSpPr>
            <a:spLocks noChangeArrowheads="1"/>
          </p:cNvSpPr>
          <p:nvPr/>
        </p:nvSpPr>
        <p:spPr bwMode="auto">
          <a:xfrm>
            <a:off x="889907" y="3376344"/>
            <a:ext cx="3529693"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smtClean="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sz="1600" dirty="0" smtClean="0">
                <a:solidFill>
                  <a:srgbClr val="FFFFFF"/>
                </a:solidFill>
                <a:ea typeface="SimSun" pitchFamily="2" charset="-122"/>
              </a:rPr>
              <a:t>Patients with GC</a:t>
            </a:r>
            <a:endParaRPr lang="en-GB" altLang="zh-CN" sz="1600"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Patients with </a:t>
            </a:r>
            <a:r>
              <a:rPr lang="en-GB" altLang="zh-CN" sz="1600" dirty="0" err="1" smtClean="0">
                <a:solidFill>
                  <a:srgbClr val="FFFFFF"/>
                </a:solidFill>
                <a:ea typeface="SimSun" pitchFamily="2" charset="-122"/>
              </a:rPr>
              <a:t>eLNs</a:t>
            </a:r>
            <a:r>
              <a:rPr lang="en-GB" altLang="zh-CN" sz="1600" dirty="0" smtClean="0">
                <a:solidFill>
                  <a:srgbClr val="FFFFFF"/>
                </a:solidFill>
                <a:ea typeface="SimSun" pitchFamily="2" charset="-122"/>
              </a:rPr>
              <a:t> </a:t>
            </a:r>
            <a:r>
              <a:rPr lang="en-GB" altLang="zh-CN" sz="1600" dirty="0">
                <a:solidFill>
                  <a:srgbClr val="FFFFFF"/>
                </a:solidFill>
                <a:ea typeface="SimSun" pitchFamily="2" charset="-122"/>
              </a:rPr>
              <a:t>&gt;15 or node-negative with </a:t>
            </a:r>
            <a:r>
              <a:rPr lang="en-GB" altLang="zh-CN" sz="1600" dirty="0" err="1" smtClean="0">
                <a:solidFill>
                  <a:srgbClr val="FFFFFF"/>
                </a:solidFill>
                <a:ea typeface="SimSun" pitchFamily="2" charset="-122"/>
              </a:rPr>
              <a:t>eLNs</a:t>
            </a:r>
            <a:r>
              <a:rPr lang="en-GB" altLang="zh-CN" sz="1600" dirty="0" smtClean="0">
                <a:solidFill>
                  <a:srgbClr val="FFFFFF"/>
                </a:solidFill>
                <a:ea typeface="SimSun" pitchFamily="2" charset="-122"/>
              </a:rPr>
              <a:t> </a:t>
            </a:r>
            <a:r>
              <a:rPr lang="en-GB" altLang="zh-CN" sz="1600" dirty="0">
                <a:solidFill>
                  <a:srgbClr val="FFFFFF"/>
                </a:solidFill>
                <a:ea typeface="SimSun" pitchFamily="2" charset="-122"/>
              </a:rPr>
              <a:t>≤</a:t>
            </a:r>
            <a:r>
              <a:rPr lang="en-GB" altLang="zh-CN" sz="1600" dirty="0" smtClean="0">
                <a:solidFill>
                  <a:srgbClr val="FFFFFF"/>
                </a:solidFill>
                <a:ea typeface="SimSun" pitchFamily="2" charset="-122"/>
              </a:rPr>
              <a:t>15</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Undergoing radical gastric resection</a:t>
            </a: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(n=1258)</a:t>
            </a:r>
            <a:endParaRPr lang="en-GB" altLang="zh-CN" sz="1600" dirty="0">
              <a:solidFill>
                <a:srgbClr val="FFFFFF"/>
              </a:solidFill>
              <a:ea typeface="SimSun" pitchFamily="2" charset="-122"/>
            </a:endParaRPr>
          </a:p>
        </p:txBody>
      </p:sp>
      <p:sp>
        <p:nvSpPr>
          <p:cNvPr id="52" name="TextBox 51"/>
          <p:cNvSpPr txBox="1"/>
          <p:nvPr/>
        </p:nvSpPr>
        <p:spPr>
          <a:xfrm>
            <a:off x="4648200" y="2743200"/>
            <a:ext cx="4343400" cy="3211373"/>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spcBef>
                <a:spcPts val="0"/>
              </a:spcBef>
              <a:spcAft>
                <a:spcPts val="400"/>
              </a:spcAft>
              <a:buClr>
                <a:schemeClr val="bg1"/>
              </a:buClr>
              <a:buSzPct val="110000"/>
              <a:buChar char="•"/>
              <a:defRPr sz="1600" b="1">
                <a:solidFill>
                  <a:srgbClr val="4D4D4D"/>
                </a:solidFill>
                <a:latin typeface="+mn-lt"/>
                <a:cs typeface="+mn-cs"/>
              </a:defRPr>
            </a:lvl1pPr>
            <a:lvl2pPr marL="561975" lvl="1" indent="-309563">
              <a:spcBef>
                <a:spcPts val="0"/>
              </a:spcBef>
              <a:spcAft>
                <a:spcPts val="400"/>
              </a:spcAft>
              <a:buClr>
                <a:schemeClr val="bg1"/>
              </a:buClr>
              <a:buChar char="–"/>
              <a:defRPr sz="1600">
                <a:solidFill>
                  <a:srgbClr val="4D4D4D"/>
                </a:solidFill>
                <a:latin typeface="+mn-lt"/>
                <a:cs typeface="+mn-cs"/>
              </a:defRPr>
            </a:lvl2pPr>
            <a:lvl3pPr marL="812800" indent="-249238">
              <a:spcBef>
                <a:spcPts val="0"/>
              </a:spcBef>
              <a:spcAft>
                <a:spcPts val="400"/>
              </a:spcAft>
              <a:buClr>
                <a:schemeClr val="bg1"/>
              </a:buClr>
              <a:buChar char="•"/>
              <a:defRPr sz="1600">
                <a:solidFill>
                  <a:srgbClr val="4D4D4D"/>
                </a:solidFill>
                <a:latin typeface="+mn-lt"/>
                <a:cs typeface="+mn-cs"/>
              </a:defRPr>
            </a:lvl3pPr>
            <a:lvl4pPr marL="1101725" indent="-287338">
              <a:spcBef>
                <a:spcPts val="0"/>
              </a:spcBef>
              <a:spcAft>
                <a:spcPts val="400"/>
              </a:spcAft>
              <a:buClr>
                <a:schemeClr val="bg1"/>
              </a:buClr>
              <a:buChar char="–"/>
              <a:defRPr sz="1600">
                <a:solidFill>
                  <a:srgbClr val="4D4D4D"/>
                </a:solidFill>
                <a:latin typeface="+mn-lt"/>
                <a:cs typeface="+mn-cs"/>
              </a:defRPr>
            </a:lvl4pPr>
            <a:lvl5pPr marL="1390650" indent="-287338">
              <a:spcBef>
                <a:spcPts val="0"/>
              </a:spcBef>
              <a:spcAft>
                <a:spcPts val="400"/>
              </a:spcAft>
              <a:buClr>
                <a:schemeClr val="bg1"/>
              </a:buClr>
              <a:buChar char="»"/>
              <a:defRPr sz="1600">
                <a:solidFill>
                  <a:srgbClr val="4D4D4D"/>
                </a:solidFill>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buClr>
                <a:srgbClr val="043882"/>
              </a:buClr>
            </a:pPr>
            <a:endParaRPr lang="en-GB" dirty="0" smtClean="0"/>
          </a:p>
          <a:p>
            <a:pPr>
              <a:buClr>
                <a:srgbClr val="043882"/>
              </a:buClr>
            </a:pPr>
            <a:r>
              <a:rPr lang="en-GB" b="0" dirty="0" smtClean="0"/>
              <a:t>Endpoints:</a:t>
            </a:r>
          </a:p>
          <a:p>
            <a:pPr lvl="1">
              <a:buClr>
                <a:srgbClr val="043882"/>
              </a:buClr>
            </a:pPr>
            <a:r>
              <a:rPr lang="en-GB" dirty="0" smtClean="0"/>
              <a:t>OS</a:t>
            </a:r>
          </a:p>
          <a:p>
            <a:pPr lvl="1">
              <a:buClr>
                <a:srgbClr val="043882"/>
              </a:buClr>
            </a:pPr>
            <a:r>
              <a:rPr lang="en-GB" dirty="0" smtClean="0"/>
              <a:t>Homogeneity, discriminatory ability, and monotonicity of gradients of the two systems</a:t>
            </a:r>
            <a:endParaRPr lang="en-GB" dirty="0"/>
          </a:p>
        </p:txBody>
      </p:sp>
    </p:spTree>
    <p:extLst>
      <p:ext uri="{BB962C8B-B14F-4D97-AF65-F5344CB8AC3E}">
        <p14:creationId xmlns:p14="http://schemas.microsoft.com/office/powerpoint/2010/main" xmlns="" val="4099198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2015</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Oncology, </a:t>
              </a:r>
              <a:r>
                <a:rPr lang="en-GB" sz="1200" dirty="0">
                  <a:solidFill>
                    <a:srgbClr val="4D4D4D"/>
                  </a:solidFill>
                </a:rPr>
                <a:t>University </a:t>
              </a:r>
              <a:r>
                <a:rPr lang="en-GB" sz="1200" dirty="0" smtClean="0">
                  <a:solidFill>
                    <a:srgbClr val="4D4D4D"/>
                  </a:solidFill>
                </a:rPr>
                <a:t>Hospitals, Leuven</a:t>
              </a:r>
              <a:r>
                <a:rPr lang="en-GB" sz="1200" dirty="0">
                  <a:solidFill>
                    <a:srgbClr val="4D4D4D"/>
                  </a:solidFill>
                </a:rPr>
                <a:t>, Belgium</a:t>
              </a:r>
            </a:p>
            <a:p>
              <a:pPr>
                <a:lnSpc>
                  <a:spcPct val="150000"/>
                </a:lnSpc>
                <a:spcAft>
                  <a:spcPts val="0"/>
                </a:spcAft>
                <a:tabLst>
                  <a:tab pos="2335213"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2335213" algn="l"/>
                </a:tabLst>
              </a:pPr>
              <a:r>
                <a:rPr lang="en-GB" sz="1200" b="1" dirty="0" smtClean="0">
                  <a:solidFill>
                    <a:srgbClr val="4D4D4D"/>
                  </a:solidFill>
                </a:rPr>
                <a:t>Emeritus Prof Philippe </a:t>
              </a:r>
              <a:r>
                <a:rPr lang="en-GB" sz="1200" b="1" dirty="0" err="1" smtClean="0">
                  <a:solidFill>
                    <a:srgbClr val="4D4D4D"/>
                  </a:solidFill>
                </a:rPr>
                <a:t>Rougier</a:t>
              </a:r>
              <a:r>
                <a:rPr lang="en-GB" sz="1200" b="1" dirty="0">
                  <a:solidFill>
                    <a:srgbClr val="4D4D4D"/>
                  </a:solidFill>
                </a:rPr>
                <a:t>	</a:t>
              </a:r>
              <a:r>
                <a:rPr lang="en-GB" sz="1200" dirty="0" smtClean="0">
                  <a:solidFill>
                    <a:srgbClr val="4D4D4D"/>
                  </a:solidFill>
                </a:rPr>
                <a:t>University Hospital of Nantes, Nantes, France</a:t>
              </a:r>
            </a:p>
            <a:p>
              <a:pPr>
                <a:lnSpc>
                  <a:spcPct val="150000"/>
                </a:lnSpc>
                <a:spcAft>
                  <a:spcPts val="0"/>
                </a:spcAft>
                <a:tabLst>
                  <a:tab pos="2335213" algn="l"/>
                </a:tabLst>
              </a:pPr>
              <a:r>
                <a:rPr lang="en-GB" sz="1200" b="1" dirty="0" smtClean="0">
                  <a:solidFill>
                    <a:srgbClr val="4D4D4D"/>
                  </a:solidFill>
                </a:rPr>
                <a:t>Prof </a:t>
              </a:r>
              <a:r>
                <a:rPr lang="en-GB" sz="1200" b="1" dirty="0" err="1" smtClean="0">
                  <a:solidFill>
                    <a:srgbClr val="4D4D4D"/>
                  </a:solidFill>
                </a:rPr>
                <a:t>Côme</a:t>
              </a:r>
              <a:r>
                <a:rPr lang="en-GB" sz="1200" b="1" dirty="0" smtClean="0">
                  <a:solidFill>
                    <a:srgbClr val="4D4D4D"/>
                  </a:solidFill>
                </a:rPr>
                <a:t> </a:t>
              </a:r>
              <a:r>
                <a:rPr lang="en-GB" sz="1200" b="1" dirty="0" err="1" smtClean="0">
                  <a:solidFill>
                    <a:srgbClr val="4D4D4D"/>
                  </a:solidFill>
                </a:rPr>
                <a:t>Lepage</a:t>
              </a:r>
              <a:r>
                <a:rPr lang="en-GB" sz="1200" b="1" dirty="0" smtClean="0">
                  <a:solidFill>
                    <a:srgbClr val="4D4D4D"/>
                  </a:solidFill>
                </a:rPr>
                <a:t>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Jean-Luc Van </a:t>
              </a:r>
              <a:r>
                <a:rPr lang="en-GB" sz="1200" b="1" dirty="0" err="1" smtClean="0">
                  <a:solidFill>
                    <a:srgbClr val="4D4D4D"/>
                  </a:solidFill>
                </a:rPr>
                <a:t>Laethem</a:t>
              </a:r>
              <a:r>
                <a:rPr lang="en-GB" sz="1200" b="1" dirty="0" smtClean="0">
                  <a:solidFill>
                    <a:srgbClr val="4D4D4D"/>
                  </a:solidFill>
                </a:rPr>
                <a:t>	</a:t>
              </a:r>
              <a:r>
                <a:rPr lang="en-GB" sz="1200" dirty="0" smtClean="0">
                  <a:solidFill>
                    <a:srgbClr val="4D4D4D"/>
                  </a:solidFill>
                </a:rPr>
                <a:t>Digestive Oncology,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lnSpc>
                  <a:spcPct val="150000"/>
                </a:lnSpc>
                <a:spcAft>
                  <a:spcPts val="0"/>
                </a:spcAft>
                <a:tabLst>
                  <a:tab pos="2335213"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University Hospitals, Leuven, Belgium</a:t>
              </a:r>
            </a:p>
            <a:p>
              <a:pPr>
                <a:lnSpc>
                  <a:spcPct val="150000"/>
                </a:lnSpc>
                <a:spcAft>
                  <a:spcPts val="0"/>
                </a:spcAft>
                <a:tabLst>
                  <a:tab pos="2335213"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1634216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2202: </a:t>
            </a:r>
            <a:r>
              <a:rPr lang="en-GB" sz="1800" dirty="0" smtClean="0"/>
              <a:t>Incorporation </a:t>
            </a:r>
            <a:r>
              <a:rPr lang="en-GB" sz="1800" dirty="0"/>
              <a:t>of N0 stage with insufficient numbers of lymph nodes into N1 stage in the seventh edition of the TNM classification improves prediction of prognosis in gastric cancer: Results of a single-institution study of 1258 Chinese patients – </a:t>
            </a:r>
            <a:r>
              <a:rPr lang="en-GB" sz="1800" dirty="0" smtClean="0"/>
              <a:t>Li B</a:t>
            </a:r>
            <a:endParaRPr lang="en-GB" sz="1800" dirty="0"/>
          </a:p>
        </p:txBody>
      </p:sp>
      <p:sp>
        <p:nvSpPr>
          <p:cNvPr id="12" name="Content Placeholder 11"/>
          <p:cNvSpPr>
            <a:spLocks noGrp="1"/>
          </p:cNvSpPr>
          <p:nvPr>
            <p:ph idx="1"/>
          </p:nvPr>
        </p:nvSpPr>
        <p:spPr>
          <a:xfrm>
            <a:off x="365124" y="1371600"/>
            <a:ext cx="4130676" cy="4003765"/>
          </a:xfrm>
        </p:spPr>
        <p:txBody>
          <a:bodyPr/>
          <a:lstStyle/>
          <a:p>
            <a:pPr marL="0" indent="0">
              <a:buNone/>
            </a:pPr>
            <a:r>
              <a:rPr lang="en-GB" b="1" dirty="0" smtClean="0"/>
              <a:t>Key results</a:t>
            </a:r>
          </a:p>
          <a:p>
            <a:r>
              <a:rPr lang="en-GB" dirty="0" smtClean="0"/>
              <a:t>Node-negative patients with </a:t>
            </a:r>
            <a:r>
              <a:rPr lang="en-GB" dirty="0" err="1"/>
              <a:t>e</a:t>
            </a:r>
            <a:r>
              <a:rPr lang="en-GB" dirty="0" err="1" smtClean="0"/>
              <a:t>LNs</a:t>
            </a:r>
            <a:r>
              <a:rPr lang="en-GB" dirty="0" smtClean="0"/>
              <a:t> ≤15 had worse survival than those with </a:t>
            </a:r>
            <a:r>
              <a:rPr lang="en-GB" dirty="0" err="1" smtClean="0"/>
              <a:t>eLNs</a:t>
            </a:r>
            <a:r>
              <a:rPr lang="en-GB" dirty="0" smtClean="0"/>
              <a:t> &gt;15: </a:t>
            </a:r>
          </a:p>
          <a:p>
            <a:pPr lvl="1"/>
            <a:endParaRPr lang="en-GB" dirty="0" smtClean="0"/>
          </a:p>
          <a:p>
            <a:pPr lvl="1"/>
            <a:endParaRPr lang="en-GB" dirty="0"/>
          </a:p>
          <a:p>
            <a:pPr lvl="1"/>
            <a:endParaRPr lang="en-GB" dirty="0" smtClean="0"/>
          </a:p>
          <a:p>
            <a:pPr lvl="1"/>
            <a:endParaRPr lang="en-GB" dirty="0"/>
          </a:p>
          <a:p>
            <a:pPr>
              <a:spcBef>
                <a:spcPts val="3000"/>
              </a:spcBef>
            </a:pPr>
            <a:r>
              <a:rPr lang="en-GB" dirty="0" smtClean="0"/>
              <a:t>In </a:t>
            </a:r>
            <a:r>
              <a:rPr lang="en-GB" dirty="0" err="1"/>
              <a:t>univariate</a:t>
            </a:r>
            <a:r>
              <a:rPr lang="en-GB" dirty="0"/>
              <a:t> and multivariate analyses, the hypothetical N stage showed superiority to the 7th edition </a:t>
            </a:r>
            <a:r>
              <a:rPr lang="en-GB" dirty="0" err="1"/>
              <a:t>pN</a:t>
            </a:r>
            <a:r>
              <a:rPr lang="en-GB" dirty="0"/>
              <a:t> </a:t>
            </a:r>
            <a:r>
              <a:rPr lang="en-GB" dirty="0" smtClean="0"/>
              <a:t>staging</a:t>
            </a:r>
          </a:p>
          <a:p>
            <a:pPr lvl="1"/>
            <a:endParaRPr lang="en-GB" dirty="0" smtClean="0"/>
          </a:p>
        </p:txBody>
      </p:sp>
      <p:sp>
        <p:nvSpPr>
          <p:cNvPr id="13" name="Text Placeholder 12"/>
          <p:cNvSpPr>
            <a:spLocks noGrp="1"/>
          </p:cNvSpPr>
          <p:nvPr>
            <p:ph type="body" sz="quarter" idx="10"/>
          </p:nvPr>
        </p:nvSpPr>
        <p:spPr/>
        <p:txBody>
          <a:bodyPr/>
          <a:lstStyle/>
          <a:p>
            <a:r>
              <a:rPr lang="en-GB" dirty="0"/>
              <a:t>*</a:t>
            </a:r>
            <a:r>
              <a:rPr lang="en-GB" dirty="0" err="1"/>
              <a:t>Akaike</a:t>
            </a:r>
            <a:r>
              <a:rPr lang="en-GB" dirty="0"/>
              <a:t> information criterion </a:t>
            </a:r>
          </a:p>
        </p:txBody>
      </p:sp>
      <p:sp>
        <p:nvSpPr>
          <p:cNvPr id="14" name="Text Placeholder 13"/>
          <p:cNvSpPr>
            <a:spLocks noGrp="1"/>
          </p:cNvSpPr>
          <p:nvPr>
            <p:ph type="body" sz="quarter" idx="11"/>
          </p:nvPr>
        </p:nvSpPr>
        <p:spPr/>
        <p:txBody>
          <a:bodyPr/>
          <a:lstStyle/>
          <a:p>
            <a:r>
              <a:rPr lang="it-IT" dirty="0">
                <a:solidFill>
                  <a:srgbClr val="363636"/>
                </a:solidFill>
              </a:rPr>
              <a:t>Note: Based on data from abstract only.</a:t>
            </a:r>
          </a:p>
          <a:p>
            <a:r>
              <a:rPr lang="it-IT" dirty="0" smtClean="0">
                <a:solidFill>
                  <a:srgbClr val="363636"/>
                </a:solidFill>
              </a:rPr>
              <a:t>Li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2202</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485168693"/>
              </p:ext>
            </p:extLst>
          </p:nvPr>
        </p:nvGraphicFramePr>
        <p:xfrm>
          <a:off x="504749" y="2493275"/>
          <a:ext cx="3950208" cy="1066800"/>
        </p:xfrm>
        <a:graphic>
          <a:graphicData uri="http://schemas.openxmlformats.org/drawingml/2006/table">
            <a:tbl>
              <a:tblPr firstRow="1" bandRow="1">
                <a:tableStyleId>{69012ECD-51FC-41F1-AA8D-1B2483CD663E}</a:tableStyleId>
              </a:tblPr>
              <a:tblGrid>
                <a:gridCol w="1097280"/>
                <a:gridCol w="1148486"/>
                <a:gridCol w="950976"/>
                <a:gridCol w="753466"/>
              </a:tblGrid>
              <a:tr h="304800">
                <a:tc>
                  <a:txBody>
                    <a:bodyPr/>
                    <a:lstStyle/>
                    <a:p>
                      <a:endParaRPr lang="en-GB" sz="12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en-GB" sz="1200" b="1" dirty="0" smtClean="0">
                          <a:solidFill>
                            <a:schemeClr val="tx2"/>
                          </a:solidFill>
                        </a:rPr>
                        <a:t>Node –</a:t>
                      </a:r>
                      <a:r>
                        <a:rPr lang="en-GB" sz="1200" b="1" dirty="0" err="1" smtClean="0">
                          <a:solidFill>
                            <a:schemeClr val="tx2"/>
                          </a:solidFill>
                        </a:rPr>
                        <a:t>ve</a:t>
                      </a:r>
                      <a:r>
                        <a:rPr lang="en-GB" sz="1200" b="1" dirty="0" smtClean="0">
                          <a:solidFill>
                            <a:schemeClr val="tx2"/>
                          </a:solidFill>
                        </a:rPr>
                        <a:t> &amp; </a:t>
                      </a:r>
                      <a:r>
                        <a:rPr lang="en-GB" sz="1200" b="1" dirty="0" err="1" smtClean="0">
                          <a:solidFill>
                            <a:schemeClr val="tx2"/>
                          </a:solidFill>
                        </a:rPr>
                        <a:t>eLNs</a:t>
                      </a:r>
                      <a:r>
                        <a:rPr lang="en-GB" sz="1200" b="1" dirty="0" smtClean="0">
                          <a:solidFill>
                            <a:schemeClr val="tx2"/>
                          </a:solidFill>
                        </a:rPr>
                        <a:t> ≤15 </a:t>
                      </a:r>
                      <a:endParaRPr lang="en-GB" sz="12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en-GB" sz="1200" dirty="0" err="1" smtClean="0">
                          <a:solidFill>
                            <a:schemeClr val="tx2"/>
                          </a:solidFill>
                        </a:rPr>
                        <a:t>eLNs</a:t>
                      </a:r>
                      <a:r>
                        <a:rPr lang="en-GB" sz="1200" dirty="0" smtClean="0">
                          <a:solidFill>
                            <a:schemeClr val="tx2"/>
                          </a:solidFill>
                        </a:rPr>
                        <a:t> &gt;15 </a:t>
                      </a:r>
                      <a:endParaRPr lang="en-GB" sz="12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en-GB" sz="1200" dirty="0" smtClean="0">
                          <a:solidFill>
                            <a:schemeClr val="tx2"/>
                          </a:solidFill>
                        </a:rPr>
                        <a:t>p-value</a:t>
                      </a:r>
                      <a:endParaRPr lang="en-GB" sz="12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04800">
                <a:tc>
                  <a:txBody>
                    <a:bodyPr/>
                    <a:lstStyle/>
                    <a:p>
                      <a:r>
                        <a:rPr lang="pt-BR" sz="1200" dirty="0" smtClean="0"/>
                        <a:t>3-year OS, %</a:t>
                      </a:r>
                      <a:endParaRPr lang="en-GB" sz="1200" dirty="0"/>
                    </a:p>
                  </a:txBody>
                  <a:tcP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r>
                        <a:rPr lang="pt-BR" sz="1200" dirty="0" smtClean="0"/>
                        <a:t>84.0</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94.6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r>
                        <a:rPr lang="pt-BR" sz="1200" dirty="0" smtClean="0"/>
                        <a:t>&lt;0.001</a:t>
                      </a:r>
                      <a:endParaRPr lang="en-GB" sz="12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4800">
                <a:tc>
                  <a:txBody>
                    <a:bodyPr/>
                    <a:lstStyle/>
                    <a:p>
                      <a:r>
                        <a:rPr lang="pt-BR" sz="1200" dirty="0" smtClean="0"/>
                        <a:t>5-year OS, %</a:t>
                      </a:r>
                      <a:endParaRPr lang="en-GB" sz="1200" dirty="0"/>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pt-BR" sz="1200" dirty="0" smtClean="0"/>
                        <a:t>78.6</a:t>
                      </a:r>
                      <a:endParaRPr lang="en-GB" sz="12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pt-BR" sz="1200" dirty="0" smtClean="0"/>
                        <a:t>93.4</a:t>
                      </a:r>
                      <a:endParaRPr lang="en-GB" sz="12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pt-BR" sz="1200" dirty="0" smtClean="0"/>
                        <a:t>&lt;0.001</a:t>
                      </a:r>
                      <a:endParaRPr lang="en-GB" sz="1200" dirty="0"/>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494829765"/>
              </p:ext>
            </p:extLst>
          </p:nvPr>
        </p:nvGraphicFramePr>
        <p:xfrm>
          <a:off x="5029200" y="2493275"/>
          <a:ext cx="3886200" cy="1371600"/>
        </p:xfrm>
        <a:graphic>
          <a:graphicData uri="http://schemas.openxmlformats.org/drawingml/2006/table">
            <a:tbl>
              <a:tblPr firstRow="1" bandRow="1">
                <a:tableStyleId>{69012ECD-51FC-41F1-AA8D-1B2483CD663E}</a:tableStyleId>
              </a:tblPr>
              <a:tblGrid>
                <a:gridCol w="1803119"/>
                <a:gridCol w="1043210"/>
                <a:gridCol w="1039871"/>
              </a:tblGrid>
              <a:tr h="304800">
                <a:tc>
                  <a:txBody>
                    <a:bodyPr/>
                    <a:lstStyle/>
                    <a:p>
                      <a:endParaRPr lang="en-GB" sz="12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en-GB" sz="1200" b="1" dirty="0" smtClean="0">
                          <a:solidFill>
                            <a:schemeClr val="tx2"/>
                          </a:solidFill>
                        </a:rPr>
                        <a:t>Node –</a:t>
                      </a:r>
                      <a:r>
                        <a:rPr lang="en-GB" sz="1200" b="1" dirty="0" err="1" smtClean="0">
                          <a:solidFill>
                            <a:schemeClr val="tx2"/>
                          </a:solidFill>
                        </a:rPr>
                        <a:t>ve</a:t>
                      </a:r>
                      <a:r>
                        <a:rPr lang="en-GB" sz="1200" b="1" dirty="0" smtClean="0">
                          <a:solidFill>
                            <a:schemeClr val="tx2"/>
                          </a:solidFill>
                        </a:rPr>
                        <a:t> &amp; </a:t>
                      </a:r>
                      <a:r>
                        <a:rPr lang="en-GB" sz="1200" b="1" dirty="0" err="1" smtClean="0">
                          <a:solidFill>
                            <a:schemeClr val="tx2"/>
                          </a:solidFill>
                        </a:rPr>
                        <a:t>eLNs</a:t>
                      </a:r>
                      <a:r>
                        <a:rPr lang="en-GB" sz="1200" b="1" dirty="0" smtClean="0">
                          <a:solidFill>
                            <a:schemeClr val="tx2"/>
                          </a:solidFill>
                        </a:rPr>
                        <a:t> ≤15 </a:t>
                      </a:r>
                      <a:endParaRPr lang="en-GB" sz="12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en-GB" sz="1200" dirty="0" err="1" smtClean="0">
                          <a:solidFill>
                            <a:schemeClr val="tx2"/>
                          </a:solidFill>
                        </a:rPr>
                        <a:t>eLNs</a:t>
                      </a:r>
                      <a:r>
                        <a:rPr lang="en-GB" sz="1200" dirty="0" smtClean="0">
                          <a:solidFill>
                            <a:schemeClr val="tx2"/>
                          </a:solidFill>
                        </a:rPr>
                        <a:t> &gt;15 </a:t>
                      </a:r>
                      <a:endParaRPr lang="en-GB" sz="12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04800">
                <a:tc>
                  <a:txBody>
                    <a:bodyPr/>
                    <a:lstStyle/>
                    <a:p>
                      <a:r>
                        <a:rPr lang="pt-BR" sz="1200" dirty="0" smtClean="0"/>
                        <a:t>Linear trend </a:t>
                      </a:r>
                      <a:r>
                        <a:rPr lang="el-GR" sz="1200" dirty="0" smtClean="0">
                          <a:effectLst/>
                        </a:rPr>
                        <a:t>χ</a:t>
                      </a:r>
                      <a:r>
                        <a:rPr lang="el-GR" sz="1200" baseline="30000" dirty="0" smtClean="0">
                          <a:effectLst/>
                        </a:rPr>
                        <a:t>2</a:t>
                      </a:r>
                      <a:r>
                        <a:rPr lang="en-GB" sz="1200" baseline="30000" dirty="0" smtClean="0">
                          <a:effectLst/>
                        </a:rPr>
                        <a:t> </a:t>
                      </a:r>
                      <a:r>
                        <a:rPr lang="pt-BR" sz="1200" dirty="0" smtClean="0"/>
                        <a:t>score</a:t>
                      </a:r>
                      <a:endParaRPr lang="en-GB" sz="1200" dirty="0"/>
                    </a:p>
                  </a:txBody>
                  <a:tcP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r>
                        <a:rPr lang="pt-BR" sz="1200" dirty="0" smtClean="0"/>
                        <a:t>314.418</a:t>
                      </a:r>
                      <a:endParaRPr lang="en-GB" sz="12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295.911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04800">
                <a:tc>
                  <a:txBody>
                    <a:bodyPr/>
                    <a:lstStyle/>
                    <a:p>
                      <a:r>
                        <a:rPr lang="pt-BR" sz="1200" dirty="0" smtClean="0"/>
                        <a:t>Likelihood</a:t>
                      </a:r>
                      <a:r>
                        <a:rPr lang="pt-BR" sz="1200" baseline="0" dirty="0" smtClean="0"/>
                        <a:t> ratio </a:t>
                      </a:r>
                      <a:r>
                        <a:rPr lang="el-GR" sz="1200" dirty="0" smtClean="0">
                          <a:effectLst/>
                        </a:rPr>
                        <a:t>χ</a:t>
                      </a:r>
                      <a:r>
                        <a:rPr lang="el-GR" sz="1200" baseline="30000" dirty="0" smtClean="0">
                          <a:effectLst/>
                        </a:rPr>
                        <a:t>2</a:t>
                      </a:r>
                      <a:r>
                        <a:rPr lang="pt-BR" sz="1200" baseline="0" dirty="0" smtClean="0"/>
                        <a:t> score</a:t>
                      </a:r>
                      <a:endParaRPr lang="en-GB" sz="1200" dirty="0"/>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pt-BR" sz="1200" dirty="0" smtClean="0"/>
                        <a:t>304.860</a:t>
                      </a:r>
                      <a:endParaRPr lang="en-GB" sz="12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pt-BR" sz="1200" dirty="0" smtClean="0"/>
                        <a:t>299.295</a:t>
                      </a:r>
                      <a:endParaRPr lang="en-GB" sz="12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4800">
                <a:tc>
                  <a:txBody>
                    <a:bodyPr/>
                    <a:lstStyle/>
                    <a:p>
                      <a:r>
                        <a:rPr lang="en-GB" sz="1200" dirty="0" smtClean="0"/>
                        <a:t>AIC* values</a:t>
                      </a:r>
                      <a:endParaRPr lang="en-GB" sz="1200" dirty="0"/>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r>
                        <a:rPr lang="en-GB" sz="1200" dirty="0" smtClean="0"/>
                        <a:t>4243.832</a:t>
                      </a:r>
                      <a:endParaRPr lang="en-GB" sz="12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r>
                        <a:rPr lang="en-GB" sz="1200" dirty="0" smtClean="0"/>
                        <a:t>4260.239</a:t>
                      </a:r>
                      <a:endParaRPr lang="en-GB" sz="12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5" name="Rectangle 4"/>
          <p:cNvSpPr/>
          <p:nvPr/>
        </p:nvSpPr>
        <p:spPr>
          <a:xfrm>
            <a:off x="4724400" y="1643363"/>
            <a:ext cx="4114800" cy="830997"/>
          </a:xfrm>
          <a:prstGeom prst="rect">
            <a:avLst/>
          </a:prstGeom>
        </p:spPr>
        <p:txBody>
          <a:bodyPr wrap="square">
            <a:spAutoFit/>
          </a:bodyPr>
          <a:lstStyle/>
          <a:p>
            <a:pPr marL="250825" indent="-250825">
              <a:spcBef>
                <a:spcPts val="0"/>
              </a:spcBef>
              <a:spcAft>
                <a:spcPts val="400"/>
              </a:spcAft>
              <a:buClr>
                <a:srgbClr val="043882"/>
              </a:buClr>
              <a:buSzPct val="110000"/>
              <a:buFontTx/>
              <a:buChar char="•"/>
            </a:pPr>
            <a:r>
              <a:rPr lang="en-GB" sz="1600" dirty="0">
                <a:solidFill>
                  <a:srgbClr val="4D4D4D"/>
                </a:solidFill>
                <a:latin typeface="Arial"/>
                <a:cs typeface="Arial"/>
              </a:rPr>
              <a:t>The TNM system was found to be the optimum prognostic stratification based on the following tests:</a:t>
            </a:r>
          </a:p>
        </p:txBody>
      </p:sp>
      <p:sp>
        <p:nvSpPr>
          <p:cNvPr id="6" name="Rectangle 5"/>
          <p:cNvSpPr/>
          <p:nvPr/>
        </p:nvSpPr>
        <p:spPr>
          <a:xfrm>
            <a:off x="381000" y="4751118"/>
            <a:ext cx="8382000" cy="830997"/>
          </a:xfrm>
          <a:prstGeom prst="rect">
            <a:avLst/>
          </a:prstGeom>
        </p:spPr>
        <p:txBody>
          <a:bodyPr wrap="square">
            <a:spAutoFit/>
          </a:bodyPr>
          <a:lstStyle/>
          <a:p>
            <a:r>
              <a:rPr lang="en-GB" sz="1600" b="1" dirty="0" smtClean="0">
                <a:solidFill>
                  <a:srgbClr val="4D4D4D"/>
                </a:solidFill>
              </a:rPr>
              <a:t>Conclusion</a:t>
            </a:r>
          </a:p>
          <a:p>
            <a:pPr marL="285750" indent="-285750">
              <a:buClr>
                <a:srgbClr val="043882"/>
              </a:buClr>
              <a:buFont typeface="Arial" pitchFamily="34" charset="0"/>
              <a:buChar char="•"/>
            </a:pPr>
            <a:r>
              <a:rPr lang="en-GB" sz="1600" b="1" dirty="0">
                <a:solidFill>
                  <a:srgbClr val="4D4D4D"/>
                </a:solidFill>
                <a:latin typeface="Arial"/>
                <a:cs typeface="Arial"/>
              </a:rPr>
              <a:t>The incorporation of “node-negative patients with </a:t>
            </a:r>
            <a:r>
              <a:rPr lang="en-GB" sz="1600" b="1" dirty="0" err="1">
                <a:solidFill>
                  <a:srgbClr val="4D4D4D"/>
                </a:solidFill>
                <a:latin typeface="Arial"/>
                <a:cs typeface="Arial"/>
              </a:rPr>
              <a:t>eLNs</a:t>
            </a:r>
            <a:r>
              <a:rPr lang="en-GB" sz="1600" b="1" dirty="0">
                <a:solidFill>
                  <a:srgbClr val="4D4D4D"/>
                </a:solidFill>
                <a:latin typeface="Arial"/>
                <a:cs typeface="Arial"/>
              </a:rPr>
              <a:t> ≤15” into the pN1 stage in the 7th edition of </a:t>
            </a:r>
            <a:r>
              <a:rPr lang="en-GB" sz="1600" b="1" dirty="0">
                <a:solidFill>
                  <a:srgbClr val="4D4D4D"/>
                </a:solidFill>
              </a:rPr>
              <a:t>the TNM classification may be considered of added </a:t>
            </a:r>
            <a:r>
              <a:rPr lang="en-GB" sz="1600" b="1" dirty="0" smtClean="0">
                <a:solidFill>
                  <a:srgbClr val="4D4D4D"/>
                </a:solidFill>
              </a:rPr>
              <a:t>value </a:t>
            </a:r>
            <a:endParaRPr lang="en-GB" sz="1600" b="1" dirty="0">
              <a:solidFill>
                <a:srgbClr val="4D4D4D"/>
              </a:solidFill>
            </a:endParaRPr>
          </a:p>
        </p:txBody>
      </p:sp>
    </p:spTree>
    <p:extLst>
      <p:ext uri="{BB962C8B-B14F-4D97-AF65-F5344CB8AC3E}">
        <p14:creationId xmlns:p14="http://schemas.microsoft.com/office/powerpoint/2010/main" xmlns="" val="1127950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2203: </a:t>
            </a:r>
            <a:r>
              <a:rPr lang="en-GB" sz="1800" dirty="0"/>
              <a:t>Association with programmed death ligand-1 (PDL-1) expression and </a:t>
            </a:r>
            <a:r>
              <a:rPr lang="en-GB" sz="1800" i="1" dirty="0" smtClean="0"/>
              <a:t>Helicobacter pylori</a:t>
            </a:r>
            <a:r>
              <a:rPr lang="en-GB" sz="1800" dirty="0" smtClean="0"/>
              <a:t> </a:t>
            </a:r>
            <a:r>
              <a:rPr lang="en-GB" sz="1800" dirty="0"/>
              <a:t>infection in patients with "non diffusive type" gastric carcinoma radically </a:t>
            </a:r>
            <a:r>
              <a:rPr lang="en-GB" sz="1800" dirty="0" smtClean="0"/>
              <a:t>resected </a:t>
            </a:r>
            <a:r>
              <a:rPr lang="en-GB" sz="1800" dirty="0"/>
              <a:t>– Di </a:t>
            </a:r>
            <a:r>
              <a:rPr lang="en-GB" sz="1800" dirty="0" smtClean="0"/>
              <a:t>Bartolomeo M et al</a:t>
            </a:r>
            <a:endParaRPr lang="en-GB" sz="1800" dirty="0"/>
          </a:p>
        </p:txBody>
      </p:sp>
      <p:sp>
        <p:nvSpPr>
          <p:cNvPr id="12" name="Content Placeholder 11"/>
          <p:cNvSpPr>
            <a:spLocks noGrp="1"/>
          </p:cNvSpPr>
          <p:nvPr>
            <p:ph idx="1"/>
          </p:nvPr>
        </p:nvSpPr>
        <p:spPr>
          <a:xfrm>
            <a:off x="365124" y="1254034"/>
            <a:ext cx="8413751" cy="4841965"/>
          </a:xfrm>
        </p:spPr>
        <p:txBody>
          <a:bodyPr/>
          <a:lstStyle/>
          <a:p>
            <a:pPr marL="0" indent="0">
              <a:buNone/>
            </a:pPr>
            <a:r>
              <a:rPr lang="en-GB" b="1" dirty="0"/>
              <a:t>Study objective</a:t>
            </a:r>
          </a:p>
          <a:p>
            <a:r>
              <a:rPr lang="en-GB" dirty="0" smtClean="0"/>
              <a:t>To evaluate the association between the presence of </a:t>
            </a:r>
            <a:r>
              <a:rPr lang="en-GB" i="1" dirty="0" smtClean="0"/>
              <a:t>H. pylori</a:t>
            </a:r>
            <a:r>
              <a:rPr lang="en-GB" dirty="0" smtClean="0"/>
              <a:t>, PD-L1 expression and lymphocyte infiltrate in resected GC samples</a:t>
            </a:r>
          </a:p>
          <a:p>
            <a:pPr lvl="1"/>
            <a:endParaRPr lang="en-GB" b="1" dirty="0" smtClean="0"/>
          </a:p>
          <a:p>
            <a:pPr marL="0" indent="0">
              <a:buNone/>
            </a:pPr>
            <a:r>
              <a:rPr lang="en-GB" b="1" dirty="0" smtClean="0"/>
              <a:t>Study design</a:t>
            </a:r>
          </a:p>
          <a:p>
            <a:r>
              <a:rPr lang="en-GB" dirty="0" smtClean="0"/>
              <a:t>Tissue specimens were collected from 346 patients from </a:t>
            </a:r>
            <a:r>
              <a:rPr lang="en-GB" dirty="0"/>
              <a:t>the p</a:t>
            </a:r>
            <a:r>
              <a:rPr lang="en-GB" dirty="0" smtClean="0"/>
              <a:t>hase 3 randomised trial ITACA-S who had radically resected GC</a:t>
            </a:r>
          </a:p>
          <a:p>
            <a:r>
              <a:rPr lang="en-GB" dirty="0" smtClean="0"/>
              <a:t>55 cases with non-diffuse type carcinoma and with paired normal mucosae adequate for </a:t>
            </a:r>
            <a:r>
              <a:rPr lang="en-GB" i="1" dirty="0"/>
              <a:t>H. </a:t>
            </a:r>
            <a:r>
              <a:rPr lang="en-GB" i="1" dirty="0" smtClean="0"/>
              <a:t>pylori </a:t>
            </a:r>
            <a:r>
              <a:rPr lang="en-GB" dirty="0"/>
              <a:t>analysis</a:t>
            </a:r>
            <a:r>
              <a:rPr lang="en-GB" i="1" dirty="0"/>
              <a:t> </a:t>
            </a:r>
            <a:r>
              <a:rPr lang="en-GB" dirty="0" smtClean="0"/>
              <a:t>were selected for evaluation</a:t>
            </a:r>
          </a:p>
          <a:p>
            <a:r>
              <a:rPr lang="en-GB" dirty="0" smtClean="0"/>
              <a:t>Endpoints measured</a:t>
            </a:r>
          </a:p>
          <a:p>
            <a:pPr lvl="1"/>
            <a:r>
              <a:rPr lang="en-GB" dirty="0" smtClean="0"/>
              <a:t>Malignant sections:</a:t>
            </a:r>
          </a:p>
          <a:p>
            <a:pPr lvl="2"/>
            <a:r>
              <a:rPr lang="en-GB" dirty="0" smtClean="0"/>
              <a:t>PD-L1 expression by immunohistochemistry using anti-PD-L1 </a:t>
            </a:r>
            <a:r>
              <a:rPr lang="en-GB" dirty="0"/>
              <a:t>(Anti-B7-H1, Anti-CD274</a:t>
            </a:r>
            <a:r>
              <a:rPr lang="en-GB" dirty="0" smtClean="0"/>
              <a:t>) </a:t>
            </a:r>
            <a:r>
              <a:rPr lang="en-GB" dirty="0" err="1" smtClean="0"/>
              <a:t>mAb</a:t>
            </a:r>
            <a:endParaRPr lang="en-GB" dirty="0" smtClean="0"/>
          </a:p>
          <a:p>
            <a:pPr lvl="2"/>
            <a:r>
              <a:rPr lang="en-GB" dirty="0" err="1" smtClean="0"/>
              <a:t>Intratumoural</a:t>
            </a:r>
            <a:r>
              <a:rPr lang="en-GB" dirty="0" smtClean="0"/>
              <a:t> </a:t>
            </a:r>
            <a:r>
              <a:rPr lang="en-GB" dirty="0"/>
              <a:t>and </a:t>
            </a:r>
            <a:r>
              <a:rPr lang="en-GB" dirty="0" err="1" smtClean="0"/>
              <a:t>peritumoural</a:t>
            </a:r>
            <a:r>
              <a:rPr lang="en-GB" dirty="0" smtClean="0"/>
              <a:t> </a:t>
            </a:r>
            <a:r>
              <a:rPr lang="en-GB" dirty="0"/>
              <a:t>lymphocytes infiltrate </a:t>
            </a:r>
            <a:r>
              <a:rPr lang="en-GB" dirty="0" smtClean="0"/>
              <a:t>score (morphological analysis)*</a:t>
            </a:r>
          </a:p>
          <a:p>
            <a:pPr lvl="1"/>
            <a:r>
              <a:rPr lang="en-GB" dirty="0" smtClean="0"/>
              <a:t>Non-malignant sections:</a:t>
            </a:r>
          </a:p>
          <a:p>
            <a:pPr lvl="2"/>
            <a:r>
              <a:rPr lang="en-GB" i="1" dirty="0"/>
              <a:t>H. </a:t>
            </a:r>
            <a:r>
              <a:rPr lang="en-GB" i="1" dirty="0" smtClean="0"/>
              <a:t>pylori </a:t>
            </a:r>
            <a:r>
              <a:rPr lang="en-GB" dirty="0" smtClean="0"/>
              <a:t>infection (haematoxylin and eosin, and </a:t>
            </a:r>
            <a:r>
              <a:rPr lang="en-GB" dirty="0" err="1" smtClean="0"/>
              <a:t>Giemsa</a:t>
            </a:r>
            <a:r>
              <a:rPr lang="en-GB" dirty="0" smtClean="0"/>
              <a:t> staining)</a:t>
            </a:r>
          </a:p>
        </p:txBody>
      </p:sp>
      <p:sp>
        <p:nvSpPr>
          <p:cNvPr id="13" name="Text Placeholder 12"/>
          <p:cNvSpPr>
            <a:spLocks noGrp="1"/>
          </p:cNvSpPr>
          <p:nvPr>
            <p:ph type="body" sz="quarter" idx="10"/>
          </p:nvPr>
        </p:nvSpPr>
        <p:spPr>
          <a:xfrm>
            <a:off x="365125" y="6096000"/>
            <a:ext cx="4054475" cy="487363"/>
          </a:xfrm>
        </p:spPr>
        <p:txBody>
          <a:bodyPr/>
          <a:lstStyle/>
          <a:p>
            <a:r>
              <a:rPr lang="en-GB" dirty="0" smtClean="0"/>
              <a:t>*from </a:t>
            </a:r>
            <a:r>
              <a:rPr lang="en-GB" dirty="0" err="1" smtClean="0"/>
              <a:t>Klintrup</a:t>
            </a:r>
            <a:r>
              <a:rPr lang="en-GB" dirty="0" smtClean="0"/>
              <a:t> K, et al. </a:t>
            </a:r>
            <a:r>
              <a:rPr lang="en-GB" i="1" dirty="0" err="1" smtClean="0"/>
              <a:t>Eur</a:t>
            </a:r>
            <a:r>
              <a:rPr lang="en-GB" i="1" dirty="0" smtClean="0"/>
              <a:t> J Cancer </a:t>
            </a:r>
            <a:r>
              <a:rPr lang="en-GB" dirty="0" smtClean="0"/>
              <a:t>2005; 41: 2645–54</a:t>
            </a:r>
            <a:endParaRPr lang="en-GB" dirty="0"/>
          </a:p>
        </p:txBody>
      </p:sp>
      <p:sp>
        <p:nvSpPr>
          <p:cNvPr id="14" name="Text Placeholder 13"/>
          <p:cNvSpPr>
            <a:spLocks noGrp="1"/>
          </p:cNvSpPr>
          <p:nvPr>
            <p:ph type="body" sz="quarter" idx="11"/>
          </p:nvPr>
        </p:nvSpPr>
        <p:spPr>
          <a:xfrm>
            <a:off x="4495800" y="6096000"/>
            <a:ext cx="4283075" cy="487363"/>
          </a:xfrm>
        </p:spPr>
        <p:txBody>
          <a:bodyPr/>
          <a:lstStyle/>
          <a:p>
            <a:r>
              <a:rPr lang="it-IT" dirty="0" smtClean="0">
                <a:solidFill>
                  <a:srgbClr val="363636"/>
                </a:solidFill>
              </a:rPr>
              <a:t>Di Bartolomeo et al. </a:t>
            </a:r>
            <a:r>
              <a:rPr lang="it-IT" i="1" dirty="0" smtClean="0">
                <a:solidFill>
                  <a:srgbClr val="363636"/>
                </a:solidFill>
              </a:rPr>
              <a:t>Ann </a:t>
            </a:r>
            <a:r>
              <a:rPr lang="it-IT" i="1" dirty="0" err="1" smtClean="0">
                <a:solidFill>
                  <a:srgbClr val="363636"/>
                </a:solidFill>
              </a:rPr>
              <a:t>Oncol</a:t>
            </a:r>
            <a:r>
              <a:rPr lang="it-IT" dirty="0" smtClean="0">
                <a:solidFill>
                  <a:srgbClr val="363636"/>
                </a:solidFill>
              </a:rPr>
              <a:t> 2015; 26 (</a:t>
            </a:r>
            <a:r>
              <a:rPr lang="it-IT" dirty="0" err="1" smtClean="0">
                <a:solidFill>
                  <a:srgbClr val="363636"/>
                </a:solidFill>
              </a:rPr>
              <a:t>suppl</a:t>
            </a:r>
            <a:r>
              <a:rPr lang="it-IT" dirty="0" smtClean="0">
                <a:solidFill>
                  <a:srgbClr val="363636"/>
                </a:solidFill>
              </a:rPr>
              <a:t> 6): </a:t>
            </a:r>
            <a:r>
              <a:rPr lang="fr-FR" dirty="0" err="1" smtClean="0">
                <a:solidFill>
                  <a:srgbClr val="363636"/>
                </a:solidFill>
              </a:rPr>
              <a:t>abstr</a:t>
            </a:r>
            <a:r>
              <a:rPr lang="fr-FR" dirty="0" smtClean="0">
                <a:solidFill>
                  <a:srgbClr val="363636"/>
                </a:solidFill>
              </a:rPr>
              <a:t> 2203</a:t>
            </a:r>
            <a:endParaRPr lang="en-GB" dirty="0"/>
          </a:p>
        </p:txBody>
      </p:sp>
    </p:spTree>
    <p:extLst>
      <p:ext uri="{BB962C8B-B14F-4D97-AF65-F5344CB8AC3E}">
        <p14:creationId xmlns:p14="http://schemas.microsoft.com/office/powerpoint/2010/main" xmlns="" val="3071057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2203: </a:t>
            </a:r>
            <a:r>
              <a:rPr lang="en-GB" sz="1800" dirty="0"/>
              <a:t>Association with programmed death ligand-1 (PDL-1) expression and </a:t>
            </a:r>
            <a:r>
              <a:rPr lang="en-GB" sz="1800" i="1" dirty="0" smtClean="0"/>
              <a:t>Helicobacter pylori</a:t>
            </a:r>
            <a:r>
              <a:rPr lang="en-GB" sz="1800" dirty="0" smtClean="0"/>
              <a:t> </a:t>
            </a:r>
            <a:r>
              <a:rPr lang="en-GB" sz="1800" dirty="0"/>
              <a:t>infection in patients with "non diffusive type" gastric carcinoma radically </a:t>
            </a:r>
            <a:r>
              <a:rPr lang="en-GB" sz="1800" dirty="0" smtClean="0"/>
              <a:t>resected </a:t>
            </a:r>
            <a:r>
              <a:rPr lang="en-GB" sz="1800" dirty="0"/>
              <a:t>– Di </a:t>
            </a:r>
            <a:r>
              <a:rPr lang="en-GB" sz="1800" dirty="0" smtClean="0"/>
              <a:t>Bartolomeo </a:t>
            </a:r>
            <a:r>
              <a:rPr lang="en-GB" sz="1800" dirty="0"/>
              <a:t>M et al</a:t>
            </a:r>
          </a:p>
        </p:txBody>
      </p:sp>
      <p:sp>
        <p:nvSpPr>
          <p:cNvPr id="12" name="Content Placeholder 11"/>
          <p:cNvSpPr>
            <a:spLocks noGrp="1"/>
          </p:cNvSpPr>
          <p:nvPr>
            <p:ph idx="1"/>
          </p:nvPr>
        </p:nvSpPr>
        <p:spPr>
          <a:xfrm>
            <a:off x="365124" y="1254034"/>
            <a:ext cx="8413751" cy="4994365"/>
          </a:xfrm>
        </p:spPr>
        <p:txBody>
          <a:bodyPr/>
          <a:lstStyle/>
          <a:p>
            <a:pPr marL="0" indent="0">
              <a:buNone/>
            </a:pPr>
            <a:r>
              <a:rPr lang="en-GB" b="1" dirty="0" smtClean="0"/>
              <a:t>Key results</a:t>
            </a:r>
            <a:endParaRPr lang="en-GB" i="1" dirty="0" smtClean="0"/>
          </a:p>
          <a:p>
            <a:r>
              <a:rPr lang="en-GB" i="1" dirty="0"/>
              <a:t>H. </a:t>
            </a:r>
            <a:r>
              <a:rPr lang="en-GB" i="1" dirty="0" smtClean="0"/>
              <a:t>pylori </a:t>
            </a:r>
            <a:r>
              <a:rPr lang="en-GB" dirty="0" smtClean="0"/>
              <a:t>infection was </a:t>
            </a:r>
            <a:r>
              <a:rPr lang="en-GB" dirty="0"/>
              <a:t>significantly associated </a:t>
            </a:r>
            <a:r>
              <a:rPr lang="en-GB" dirty="0" smtClean="0"/>
              <a:t>with </a:t>
            </a:r>
            <a:r>
              <a:rPr lang="en-GB" dirty="0"/>
              <a:t>PD-L1 </a:t>
            </a:r>
            <a:r>
              <a:rPr lang="en-GB" dirty="0" smtClean="0"/>
              <a:t>expression (</a:t>
            </a:r>
            <a:r>
              <a:rPr lang="en-GB" dirty="0"/>
              <a:t>p=0.010</a:t>
            </a:r>
            <a:r>
              <a:rPr lang="en-GB" dirty="0" smtClean="0"/>
              <a:t>):</a:t>
            </a:r>
          </a:p>
          <a:p>
            <a:pPr lvl="1"/>
            <a:r>
              <a:rPr lang="en-GB" dirty="0" smtClean="0"/>
              <a:t>23/55 (42%) samples were positive for </a:t>
            </a:r>
            <a:r>
              <a:rPr lang="en-GB" i="1" dirty="0"/>
              <a:t>H. </a:t>
            </a:r>
            <a:r>
              <a:rPr lang="en-GB" i="1" dirty="0" smtClean="0"/>
              <a:t>pylori </a:t>
            </a:r>
            <a:r>
              <a:rPr lang="en-GB" dirty="0" smtClean="0"/>
              <a:t>infection </a:t>
            </a:r>
          </a:p>
          <a:p>
            <a:pPr lvl="1"/>
            <a:r>
              <a:rPr lang="en-GB" dirty="0" smtClean="0"/>
              <a:t>87% </a:t>
            </a:r>
            <a:r>
              <a:rPr lang="en-GB" dirty="0"/>
              <a:t>(95%CI </a:t>
            </a:r>
            <a:r>
              <a:rPr lang="en-GB" dirty="0" smtClean="0"/>
              <a:t>66.4, 97.2%) of these vs. 53% (95%CI 34.7, 70.9%) in </a:t>
            </a:r>
            <a:r>
              <a:rPr lang="en-GB" i="1" dirty="0"/>
              <a:t>H. p</a:t>
            </a:r>
            <a:r>
              <a:rPr lang="en-GB" i="1" dirty="0" smtClean="0"/>
              <a:t>ylori</a:t>
            </a:r>
            <a:r>
              <a:rPr lang="en-GB" dirty="0" smtClean="0"/>
              <a:t>-negative</a:t>
            </a:r>
            <a:r>
              <a:rPr lang="en-GB" i="1" dirty="0" smtClean="0"/>
              <a:t> </a:t>
            </a:r>
            <a:r>
              <a:rPr lang="en-GB" dirty="0" smtClean="0"/>
              <a:t>samples were positive for PD-L1 expression (p=0.010)</a:t>
            </a:r>
            <a:endParaRPr lang="en-GB" dirty="0"/>
          </a:p>
          <a:p>
            <a:r>
              <a:rPr lang="en-GB" dirty="0" smtClean="0"/>
              <a:t>PD-L1 was overexpressed in EBV-positive patients and in 4 of 5 patients with microsatellite instability</a:t>
            </a:r>
            <a:endParaRPr lang="en-GB" dirty="0"/>
          </a:p>
          <a:p>
            <a:r>
              <a:rPr lang="en-GB" dirty="0" smtClean="0"/>
              <a:t>PD-L1 overexpression was not associated with N stage </a:t>
            </a:r>
            <a:r>
              <a:rPr lang="en-GB" dirty="0"/>
              <a:t>(p=0.45) or T stage (p=0.23</a:t>
            </a:r>
            <a:r>
              <a:rPr lang="en-GB" dirty="0" smtClean="0"/>
              <a:t>)</a:t>
            </a:r>
          </a:p>
          <a:p>
            <a:r>
              <a:rPr lang="en-GB" dirty="0" smtClean="0"/>
              <a:t>Neither PD-L1 </a:t>
            </a:r>
            <a:r>
              <a:rPr lang="en-GB" dirty="0"/>
              <a:t>expression </a:t>
            </a:r>
            <a:r>
              <a:rPr lang="en-GB" dirty="0" smtClean="0"/>
              <a:t>(p=0.377) nor </a:t>
            </a:r>
            <a:r>
              <a:rPr lang="en-GB" i="1" dirty="0" smtClean="0"/>
              <a:t>H. pylori </a:t>
            </a:r>
            <a:r>
              <a:rPr lang="en-GB" dirty="0" smtClean="0"/>
              <a:t>infection (p=78) were significantly associated with lymphocytic infiltrate</a:t>
            </a:r>
          </a:p>
          <a:p>
            <a:pPr lvl="1"/>
            <a:endParaRPr lang="en-GB" dirty="0" smtClean="0"/>
          </a:p>
          <a:p>
            <a:pPr lvl="1"/>
            <a:endParaRPr lang="en-GB" i="1" dirty="0"/>
          </a:p>
        </p:txBody>
      </p:sp>
      <p:sp>
        <p:nvSpPr>
          <p:cNvPr id="14" name="Text Placeholder 13"/>
          <p:cNvSpPr>
            <a:spLocks noGrp="1"/>
          </p:cNvSpPr>
          <p:nvPr>
            <p:ph type="body" sz="quarter" idx="11"/>
          </p:nvPr>
        </p:nvSpPr>
        <p:spPr>
          <a:xfrm>
            <a:off x="4495800" y="6096000"/>
            <a:ext cx="4283075" cy="487363"/>
          </a:xfrm>
        </p:spPr>
        <p:txBody>
          <a:bodyPr/>
          <a:lstStyle/>
          <a:p>
            <a:r>
              <a:rPr lang="it-IT" dirty="0">
                <a:solidFill>
                  <a:srgbClr val="363636"/>
                </a:solidFill>
              </a:rPr>
              <a:t>Di Bartolomeo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2203</a:t>
            </a:r>
            <a:endParaRPr lang="en-GB" dirty="0"/>
          </a:p>
        </p:txBody>
      </p:sp>
    </p:spTree>
    <p:extLst>
      <p:ext uri="{BB962C8B-B14F-4D97-AF65-F5344CB8AC3E}">
        <p14:creationId xmlns:p14="http://schemas.microsoft.com/office/powerpoint/2010/main" xmlns="" val="3883026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2203: </a:t>
            </a:r>
            <a:r>
              <a:rPr lang="en-GB" sz="1800" dirty="0"/>
              <a:t>Association with programmed death ligand-1 (PDL-1) expression and </a:t>
            </a:r>
            <a:r>
              <a:rPr lang="en-GB" sz="1800" i="1" dirty="0" smtClean="0"/>
              <a:t>Helicobacter pylori</a:t>
            </a:r>
            <a:r>
              <a:rPr lang="en-GB" sz="1800" dirty="0" smtClean="0"/>
              <a:t> </a:t>
            </a:r>
            <a:r>
              <a:rPr lang="en-GB" sz="1800" dirty="0"/>
              <a:t>infection in patients with "non diffusive type" gastric carcinoma radically </a:t>
            </a:r>
            <a:r>
              <a:rPr lang="en-GB" sz="1800" dirty="0" smtClean="0"/>
              <a:t>resected </a:t>
            </a:r>
            <a:r>
              <a:rPr lang="en-GB" sz="1800" dirty="0"/>
              <a:t>– Di </a:t>
            </a:r>
            <a:r>
              <a:rPr lang="en-GB" sz="1800" dirty="0" smtClean="0"/>
              <a:t>Bartolomeo </a:t>
            </a:r>
            <a:r>
              <a:rPr lang="en-GB" sz="1800" dirty="0"/>
              <a:t>M et al</a:t>
            </a:r>
          </a:p>
        </p:txBody>
      </p:sp>
      <p:sp>
        <p:nvSpPr>
          <p:cNvPr id="12" name="Content Placeholder 11"/>
          <p:cNvSpPr>
            <a:spLocks noGrp="1"/>
          </p:cNvSpPr>
          <p:nvPr>
            <p:ph idx="1"/>
          </p:nvPr>
        </p:nvSpPr>
        <p:spPr>
          <a:xfrm>
            <a:off x="365124" y="1254035"/>
            <a:ext cx="8474076" cy="1870165"/>
          </a:xfrm>
        </p:spPr>
        <p:txBody>
          <a:bodyPr/>
          <a:lstStyle/>
          <a:p>
            <a:pPr marL="0" indent="0">
              <a:buNone/>
            </a:pPr>
            <a:r>
              <a:rPr lang="en-GB" b="1" dirty="0" smtClean="0"/>
              <a:t>Key results (cont.)</a:t>
            </a:r>
            <a:endParaRPr lang="en-GB" b="1" dirty="0"/>
          </a:p>
          <a:p>
            <a:r>
              <a:rPr lang="en-GB" dirty="0" smtClean="0"/>
              <a:t>An </a:t>
            </a:r>
            <a:r>
              <a:rPr lang="en-GB" dirty="0"/>
              <a:t>exploratory analysis on the entire dataset of 346 patients showed </a:t>
            </a:r>
            <a:r>
              <a:rPr lang="en-GB" dirty="0" smtClean="0"/>
              <a:t>an association between infiltrating </a:t>
            </a:r>
            <a:r>
              <a:rPr lang="en-GB" dirty="0"/>
              <a:t>lymphocytes </a:t>
            </a:r>
            <a:r>
              <a:rPr lang="en-GB" dirty="0" smtClean="0"/>
              <a:t>and OS (p=0.001; graph)</a:t>
            </a:r>
          </a:p>
          <a:p>
            <a:r>
              <a:rPr lang="en-GB" dirty="0" smtClean="0"/>
              <a:t>Multivariable Cox analysis confirmed infiltrating lymphocytes and stage to be independent prognostic factors (table)</a:t>
            </a:r>
            <a:endParaRPr lang="en-GB" dirty="0"/>
          </a:p>
          <a:p>
            <a:pPr marL="252412" lvl="1" indent="0">
              <a:buNone/>
            </a:pPr>
            <a:endParaRPr lang="en-GB" i="1" dirty="0"/>
          </a:p>
          <a:p>
            <a:pPr lvl="1"/>
            <a:endParaRPr lang="en-GB" dirty="0"/>
          </a:p>
        </p:txBody>
      </p:sp>
      <p:sp>
        <p:nvSpPr>
          <p:cNvPr id="14" name="Text Placeholder 13"/>
          <p:cNvSpPr>
            <a:spLocks noGrp="1"/>
          </p:cNvSpPr>
          <p:nvPr>
            <p:ph type="body" sz="quarter" idx="11"/>
          </p:nvPr>
        </p:nvSpPr>
        <p:spPr>
          <a:xfrm>
            <a:off x="4495800" y="6096000"/>
            <a:ext cx="4283075" cy="487363"/>
          </a:xfrm>
        </p:spPr>
        <p:txBody>
          <a:bodyPr/>
          <a:lstStyle/>
          <a:p>
            <a:r>
              <a:rPr lang="it-IT" dirty="0">
                <a:solidFill>
                  <a:srgbClr val="363636"/>
                </a:solidFill>
              </a:rPr>
              <a:t>Di Bartolomeo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2203</a:t>
            </a:r>
            <a:endParaRPr lang="en-GB" dirty="0"/>
          </a:p>
        </p:txBody>
      </p:sp>
      <p:sp>
        <p:nvSpPr>
          <p:cNvPr id="5" name="Rectangle 4"/>
          <p:cNvSpPr/>
          <p:nvPr/>
        </p:nvSpPr>
        <p:spPr>
          <a:xfrm>
            <a:off x="381000" y="5272286"/>
            <a:ext cx="8061490" cy="1128514"/>
          </a:xfrm>
          <a:prstGeom prst="rect">
            <a:avLst/>
          </a:prstGeom>
        </p:spPr>
        <p:txBody>
          <a:bodyPr wrap="square">
            <a:spAutoFit/>
          </a:bodyPr>
          <a:lstStyle/>
          <a:p>
            <a:pPr>
              <a:spcBef>
                <a:spcPts val="0"/>
              </a:spcBef>
              <a:spcAft>
                <a:spcPts val="400"/>
              </a:spcAft>
              <a:buClr>
                <a:srgbClr val="043882"/>
              </a:buClr>
              <a:buSzPct val="110000"/>
            </a:pPr>
            <a:r>
              <a:rPr lang="en-GB" sz="1600" b="1" kern="0" dirty="0" smtClean="0">
                <a:solidFill>
                  <a:srgbClr val="4D4D4D"/>
                </a:solidFill>
                <a:latin typeface="Arial"/>
                <a:cs typeface="Arial"/>
              </a:rPr>
              <a:t>Conclusion</a:t>
            </a:r>
          </a:p>
          <a:p>
            <a:pPr marL="250825" indent="-250825">
              <a:spcBef>
                <a:spcPts val="0"/>
              </a:spcBef>
              <a:spcAft>
                <a:spcPts val="400"/>
              </a:spcAft>
              <a:buClr>
                <a:srgbClr val="043882"/>
              </a:buClr>
              <a:buSzPct val="110000"/>
              <a:buFontTx/>
              <a:buChar char="•"/>
            </a:pPr>
            <a:r>
              <a:rPr lang="en-GB" sz="1600" b="1" kern="0" dirty="0" smtClean="0">
                <a:solidFill>
                  <a:srgbClr val="4D4D4D"/>
                </a:solidFill>
                <a:latin typeface="Arial"/>
                <a:cs typeface="Arial"/>
              </a:rPr>
              <a:t>These </a:t>
            </a:r>
            <a:r>
              <a:rPr lang="en-GB" sz="1600" b="1" kern="0" dirty="0">
                <a:solidFill>
                  <a:srgbClr val="4D4D4D"/>
                </a:solidFill>
                <a:latin typeface="Arial"/>
                <a:cs typeface="Arial"/>
              </a:rPr>
              <a:t>findings show an association </a:t>
            </a:r>
            <a:r>
              <a:rPr lang="en-GB" sz="1600" b="1" kern="0" dirty="0" smtClean="0">
                <a:solidFill>
                  <a:srgbClr val="4D4D4D"/>
                </a:solidFill>
                <a:latin typeface="Arial"/>
                <a:cs typeface="Arial"/>
              </a:rPr>
              <a:t>between </a:t>
            </a:r>
            <a:r>
              <a:rPr lang="en-GB" sz="1600" b="1" i="1" kern="0" dirty="0" smtClean="0">
                <a:solidFill>
                  <a:srgbClr val="4D4D4D"/>
                </a:solidFill>
                <a:latin typeface="Arial"/>
                <a:cs typeface="Arial"/>
              </a:rPr>
              <a:t>H. pylori </a:t>
            </a:r>
            <a:r>
              <a:rPr lang="en-GB" sz="1600" b="1" kern="0" dirty="0">
                <a:solidFill>
                  <a:srgbClr val="4D4D4D"/>
                </a:solidFill>
                <a:latin typeface="Arial"/>
                <a:cs typeface="Arial"/>
              </a:rPr>
              <a:t>infection and </a:t>
            </a:r>
            <a:r>
              <a:rPr lang="en-GB" sz="1600" b="1" kern="0" dirty="0" smtClean="0">
                <a:solidFill>
                  <a:srgbClr val="4D4D4D"/>
                </a:solidFill>
                <a:latin typeface="Arial"/>
                <a:cs typeface="Arial"/>
              </a:rPr>
              <a:t>PD-L1 expression in GC, </a:t>
            </a:r>
            <a:r>
              <a:rPr lang="en-GB" sz="1600" b="1" kern="0" dirty="0">
                <a:solidFill>
                  <a:srgbClr val="4D4D4D"/>
                </a:solidFill>
                <a:latin typeface="Arial"/>
                <a:cs typeface="Arial"/>
              </a:rPr>
              <a:t>supporting further research on immunotherapy in patients with </a:t>
            </a:r>
            <a:r>
              <a:rPr lang="en-GB" sz="1600" b="1" i="1" kern="0" dirty="0">
                <a:solidFill>
                  <a:srgbClr val="4D4D4D"/>
                </a:solidFill>
                <a:latin typeface="Arial"/>
                <a:cs typeface="Arial"/>
              </a:rPr>
              <a:t>H. </a:t>
            </a:r>
            <a:r>
              <a:rPr lang="en-GB" sz="1600" b="1" i="1" kern="0" dirty="0" smtClean="0">
                <a:solidFill>
                  <a:srgbClr val="4D4D4D"/>
                </a:solidFill>
                <a:latin typeface="Arial"/>
                <a:cs typeface="Arial"/>
              </a:rPr>
              <a:t>pylori</a:t>
            </a:r>
            <a:r>
              <a:rPr lang="en-GB" sz="1600" b="1" kern="0" dirty="0" smtClean="0">
                <a:solidFill>
                  <a:srgbClr val="4D4D4D"/>
                </a:solidFill>
                <a:latin typeface="Arial"/>
                <a:cs typeface="Arial"/>
              </a:rPr>
              <a:t>-positive</a:t>
            </a:r>
            <a:r>
              <a:rPr lang="en-GB" sz="1600" b="1" kern="0" dirty="0">
                <a:solidFill>
                  <a:srgbClr val="4D4D4D"/>
                </a:solidFill>
                <a:latin typeface="Arial"/>
                <a:cs typeface="Arial"/>
              </a:rPr>
              <a:t>, </a:t>
            </a:r>
            <a:r>
              <a:rPr lang="en-GB" sz="1600" b="1" kern="0" dirty="0" smtClean="0">
                <a:solidFill>
                  <a:srgbClr val="4D4D4D"/>
                </a:solidFill>
                <a:latin typeface="Arial"/>
                <a:cs typeface="Arial"/>
              </a:rPr>
              <a:t>non-diffuse type GC</a:t>
            </a:r>
            <a:endParaRPr lang="en-GB" sz="1600" b="1" kern="0" dirty="0">
              <a:solidFill>
                <a:srgbClr val="4D4D4D"/>
              </a:solidFill>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3174081191"/>
              </p:ext>
            </p:extLst>
          </p:nvPr>
        </p:nvGraphicFramePr>
        <p:xfrm>
          <a:off x="3873211" y="2754585"/>
          <a:ext cx="4572000" cy="2406082"/>
        </p:xfrm>
        <a:graphic>
          <a:graphicData uri="http://schemas.openxmlformats.org/drawingml/2006/table">
            <a:tbl>
              <a:tblPr firstRow="1" bandRow="1">
                <a:tableStyleId>{69012ECD-51FC-41F1-AA8D-1B2483CD663E}</a:tableStyleId>
              </a:tblPr>
              <a:tblGrid>
                <a:gridCol w="1676400"/>
                <a:gridCol w="762000"/>
                <a:gridCol w="457200"/>
                <a:gridCol w="533400"/>
                <a:gridCol w="1143000"/>
              </a:tblGrid>
              <a:tr h="242921">
                <a:tc>
                  <a:txBody>
                    <a:bodyPr/>
                    <a:lstStyle/>
                    <a:p>
                      <a:endParaRPr lang="en-GB" sz="12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200" dirty="0" smtClean="0">
                          <a:solidFill>
                            <a:schemeClr val="tx2"/>
                          </a:solidFill>
                        </a:rPr>
                        <a:t>HR</a:t>
                      </a:r>
                      <a:endParaRPr lang="en-GB" sz="12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gridSpan="2">
                  <a:txBody>
                    <a:bodyPr/>
                    <a:lstStyle/>
                    <a:p>
                      <a:pPr algn="ctr"/>
                      <a:r>
                        <a:rPr lang="en-GB" sz="1200" dirty="0" smtClean="0">
                          <a:solidFill>
                            <a:schemeClr val="tx2"/>
                          </a:solidFill>
                        </a:rPr>
                        <a:t>95%CI</a:t>
                      </a:r>
                      <a:endParaRPr lang="en-GB" sz="120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c>
                  <a:txBody>
                    <a:bodyPr/>
                    <a:lstStyle/>
                    <a:p>
                      <a:pPr algn="ctr"/>
                      <a:r>
                        <a:rPr lang="en-GB" sz="1200" dirty="0" smtClean="0">
                          <a:solidFill>
                            <a:schemeClr val="tx2"/>
                          </a:solidFill>
                        </a:rPr>
                        <a:t>p-value</a:t>
                      </a:r>
                      <a:endParaRPr lang="en-GB" sz="120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42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mn-lt"/>
                          <a:ea typeface="+mn-ea"/>
                          <a:cs typeface="+mn-cs"/>
                        </a:rPr>
                        <a:t>Infiltrating lymphocytes</a:t>
                      </a:r>
                    </a:p>
                  </a:txBody>
                  <a:tcPr marL="46800" marR="468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2921">
                <a:tc>
                  <a:txBody>
                    <a:bodyPr/>
                    <a:lstStyle/>
                    <a:p>
                      <a:pPr marL="0" indent="182563"/>
                      <a:r>
                        <a:rPr lang="en-GB" sz="1200" dirty="0" smtClean="0"/>
                        <a:t>Low</a:t>
                      </a:r>
                      <a:endParaRPr lang="en-GB" sz="12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1.77</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1.23</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2.56</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0.002</a:t>
                      </a: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2921">
                <a:tc>
                  <a:txBody>
                    <a:bodyPr/>
                    <a:lstStyle/>
                    <a:p>
                      <a:pPr marL="0" indent="182563"/>
                      <a:r>
                        <a:rPr lang="en-GB" sz="1200" dirty="0" smtClean="0"/>
                        <a:t>High</a:t>
                      </a:r>
                      <a:endParaRPr lang="en-GB" sz="12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42921">
                <a:tc>
                  <a:txBody>
                    <a:bodyPr/>
                    <a:lstStyle/>
                    <a:p>
                      <a:r>
                        <a:rPr lang="en-GB" sz="1200" dirty="0" smtClean="0"/>
                        <a:t>Stage</a:t>
                      </a:r>
                      <a:endParaRPr lang="en-GB" sz="1200" dirty="0"/>
                    </a:p>
                  </a:txBody>
                  <a:tcPr marL="46800" marR="46800" marT="18000" marB="1800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GB" sz="1200" dirty="0" smtClean="0"/>
                        <a:t>IIB 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3.76</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1.43</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9.89</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&lt;0.001</a:t>
                      </a: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GB" sz="1200" dirty="0" smtClean="0"/>
                        <a:t>IIIA 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4.26</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1.61</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11.22</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GB" sz="1200" dirty="0" smtClean="0"/>
                        <a:t>IIIB 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6.95</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2.74</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en-GB" sz="1200" dirty="0" smtClean="0"/>
                        <a:t>17.63</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GB" sz="1200" dirty="0" smtClean="0"/>
                        <a:t>IIIC</a:t>
                      </a:r>
                      <a:r>
                        <a:rPr lang="en-GB" sz="1200" baseline="0" dirty="0" smtClean="0"/>
                        <a:t> </a:t>
                      </a:r>
                      <a:r>
                        <a:rPr lang="en-GB" sz="1200" dirty="0" smtClean="0"/>
                        <a:t>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15.68</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6.33</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200" dirty="0" smtClean="0"/>
                        <a:t>38.88</a:t>
                      </a:r>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pSp>
        <p:nvGrpSpPr>
          <p:cNvPr id="47" name="Group 46"/>
          <p:cNvGrpSpPr/>
          <p:nvPr/>
        </p:nvGrpSpPr>
        <p:grpSpPr>
          <a:xfrm>
            <a:off x="533400" y="2692448"/>
            <a:ext cx="3305349" cy="2641552"/>
            <a:chOff x="418541" y="2636912"/>
            <a:chExt cx="3305349" cy="2641552"/>
          </a:xfrm>
        </p:grpSpPr>
        <p:sp>
          <p:nvSpPr>
            <p:cNvPr id="48" name="TextBox 47"/>
            <p:cNvSpPr txBox="1"/>
            <p:nvPr/>
          </p:nvSpPr>
          <p:spPr>
            <a:xfrm>
              <a:off x="753110" y="4778075"/>
              <a:ext cx="269625" cy="276999"/>
            </a:xfrm>
            <a:prstGeom prst="rect">
              <a:avLst/>
            </a:prstGeom>
            <a:noFill/>
          </p:spPr>
          <p:txBody>
            <a:bodyPr wrap="none" rtlCol="0">
              <a:spAutoFit/>
            </a:bodyPr>
            <a:lstStyle/>
            <a:p>
              <a:pPr algn="ctr"/>
              <a:r>
                <a:rPr lang="en-GB" sz="1200" dirty="0" smtClean="0"/>
                <a:t>0</a:t>
              </a:r>
              <a:endParaRPr lang="en-GB" sz="1200" dirty="0"/>
            </a:p>
          </p:txBody>
        </p:sp>
        <p:sp>
          <p:nvSpPr>
            <p:cNvPr id="49" name="Freeform 48"/>
            <p:cNvSpPr/>
            <p:nvPr/>
          </p:nvSpPr>
          <p:spPr>
            <a:xfrm>
              <a:off x="889512" y="2757003"/>
              <a:ext cx="2671314" cy="1896229"/>
            </a:xfrm>
            <a:custGeom>
              <a:avLst/>
              <a:gdLst>
                <a:gd name="connsiteX0" fmla="*/ 0 w 6383866"/>
                <a:gd name="connsiteY0" fmla="*/ 0 h 3005667"/>
                <a:gd name="connsiteX1" fmla="*/ 0 w 6383866"/>
                <a:gd name="connsiteY1" fmla="*/ 3005667 h 3005667"/>
                <a:gd name="connsiteX2" fmla="*/ 6383866 w 6383866"/>
                <a:gd name="connsiteY2" fmla="*/ 3005667 h 3005667"/>
              </a:gdLst>
              <a:ahLst/>
              <a:cxnLst>
                <a:cxn ang="0">
                  <a:pos x="connsiteX0" y="connsiteY0"/>
                </a:cxn>
                <a:cxn ang="0">
                  <a:pos x="connsiteX1" y="connsiteY1"/>
                </a:cxn>
                <a:cxn ang="0">
                  <a:pos x="connsiteX2" y="connsiteY2"/>
                </a:cxn>
              </a:cxnLst>
              <a:rect l="l" t="t" r="r" b="b"/>
              <a:pathLst>
                <a:path w="6383866" h="3005667">
                  <a:moveTo>
                    <a:pt x="0" y="0"/>
                  </a:moveTo>
                  <a:lnTo>
                    <a:pt x="0" y="3005667"/>
                  </a:lnTo>
                  <a:lnTo>
                    <a:pt x="6383866" y="3005667"/>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solidFill>
                  <a:schemeClr val="tx1"/>
                </a:solidFill>
              </a:endParaRPr>
            </a:p>
          </p:txBody>
        </p:sp>
        <p:sp>
          <p:nvSpPr>
            <p:cNvPr id="50" name="TextBox 49"/>
            <p:cNvSpPr txBox="1"/>
            <p:nvPr/>
          </p:nvSpPr>
          <p:spPr>
            <a:xfrm>
              <a:off x="418541" y="2636912"/>
              <a:ext cx="397865" cy="276999"/>
            </a:xfrm>
            <a:prstGeom prst="rect">
              <a:avLst/>
            </a:prstGeom>
            <a:noFill/>
          </p:spPr>
          <p:txBody>
            <a:bodyPr wrap="none" rtlCol="0">
              <a:spAutoFit/>
            </a:bodyPr>
            <a:lstStyle/>
            <a:p>
              <a:pPr algn="r"/>
              <a:r>
                <a:rPr lang="en-GB" sz="1200" dirty="0" smtClean="0"/>
                <a:t>1.0</a:t>
              </a:r>
              <a:endParaRPr lang="en-GB" sz="1200" dirty="0"/>
            </a:p>
          </p:txBody>
        </p:sp>
        <p:sp>
          <p:nvSpPr>
            <p:cNvPr id="51" name="TextBox 50"/>
            <p:cNvSpPr txBox="1"/>
            <p:nvPr/>
          </p:nvSpPr>
          <p:spPr>
            <a:xfrm>
              <a:off x="418541" y="3012381"/>
              <a:ext cx="397865" cy="276999"/>
            </a:xfrm>
            <a:prstGeom prst="rect">
              <a:avLst/>
            </a:prstGeom>
            <a:noFill/>
          </p:spPr>
          <p:txBody>
            <a:bodyPr wrap="none" rtlCol="0">
              <a:spAutoFit/>
            </a:bodyPr>
            <a:lstStyle/>
            <a:p>
              <a:pPr algn="r"/>
              <a:r>
                <a:rPr lang="en-GB" sz="1200" dirty="0" smtClean="0"/>
                <a:t>0.8</a:t>
              </a:r>
              <a:endParaRPr lang="en-GB" sz="1200" dirty="0"/>
            </a:p>
          </p:txBody>
        </p:sp>
        <p:sp>
          <p:nvSpPr>
            <p:cNvPr id="52" name="TextBox 51"/>
            <p:cNvSpPr txBox="1"/>
            <p:nvPr/>
          </p:nvSpPr>
          <p:spPr>
            <a:xfrm>
              <a:off x="418541" y="3387850"/>
              <a:ext cx="397865" cy="276999"/>
            </a:xfrm>
            <a:prstGeom prst="rect">
              <a:avLst/>
            </a:prstGeom>
            <a:noFill/>
          </p:spPr>
          <p:txBody>
            <a:bodyPr wrap="none" rtlCol="0">
              <a:spAutoFit/>
            </a:bodyPr>
            <a:lstStyle/>
            <a:p>
              <a:pPr algn="r"/>
              <a:r>
                <a:rPr lang="en-GB" sz="1200" dirty="0" smtClean="0"/>
                <a:t>0.6</a:t>
              </a:r>
              <a:endParaRPr lang="en-GB" sz="1200" dirty="0"/>
            </a:p>
          </p:txBody>
        </p:sp>
        <p:sp>
          <p:nvSpPr>
            <p:cNvPr id="53" name="TextBox 52"/>
            <p:cNvSpPr txBox="1"/>
            <p:nvPr/>
          </p:nvSpPr>
          <p:spPr>
            <a:xfrm>
              <a:off x="418541" y="4514256"/>
              <a:ext cx="397865" cy="276999"/>
            </a:xfrm>
            <a:prstGeom prst="rect">
              <a:avLst/>
            </a:prstGeom>
            <a:noFill/>
          </p:spPr>
          <p:txBody>
            <a:bodyPr wrap="none" rtlCol="0">
              <a:spAutoFit/>
            </a:bodyPr>
            <a:lstStyle/>
            <a:p>
              <a:pPr algn="r"/>
              <a:r>
                <a:rPr lang="en-GB" sz="1200" dirty="0" smtClean="0"/>
                <a:t>0.0</a:t>
              </a:r>
              <a:endParaRPr lang="en-GB" sz="1200" dirty="0"/>
            </a:p>
          </p:txBody>
        </p:sp>
        <p:cxnSp>
          <p:nvCxnSpPr>
            <p:cNvPr id="54" name="Straight Connector 53"/>
            <p:cNvCxnSpPr/>
            <p:nvPr/>
          </p:nvCxnSpPr>
          <p:spPr>
            <a:xfrm rot="16200000">
              <a:off x="835512"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55" name="Straight Connector 54"/>
            <p:cNvCxnSpPr/>
            <p:nvPr/>
          </p:nvCxnSpPr>
          <p:spPr>
            <a:xfrm rot="16200000">
              <a:off x="3492597"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56" name="TextBox 55"/>
            <p:cNvSpPr txBox="1"/>
            <p:nvPr/>
          </p:nvSpPr>
          <p:spPr>
            <a:xfrm>
              <a:off x="3369306" y="4778075"/>
              <a:ext cx="354584" cy="276999"/>
            </a:xfrm>
            <a:prstGeom prst="rect">
              <a:avLst/>
            </a:prstGeom>
            <a:noFill/>
          </p:spPr>
          <p:txBody>
            <a:bodyPr wrap="none" rtlCol="0">
              <a:spAutoFit/>
            </a:bodyPr>
            <a:lstStyle/>
            <a:p>
              <a:pPr algn="ctr"/>
              <a:r>
                <a:rPr lang="en-GB" sz="1200" dirty="0" smtClean="0"/>
                <a:t>72</a:t>
              </a:r>
              <a:endParaRPr lang="en-GB" sz="1200" dirty="0"/>
            </a:p>
          </p:txBody>
        </p:sp>
        <p:sp>
          <p:nvSpPr>
            <p:cNvPr id="57" name="TextBox 56"/>
            <p:cNvSpPr txBox="1"/>
            <p:nvPr/>
          </p:nvSpPr>
          <p:spPr>
            <a:xfrm>
              <a:off x="418541" y="3763319"/>
              <a:ext cx="397865" cy="276999"/>
            </a:xfrm>
            <a:prstGeom prst="rect">
              <a:avLst/>
            </a:prstGeom>
            <a:noFill/>
          </p:spPr>
          <p:txBody>
            <a:bodyPr wrap="none" rtlCol="0">
              <a:spAutoFit/>
            </a:bodyPr>
            <a:lstStyle/>
            <a:p>
              <a:pPr algn="r"/>
              <a:r>
                <a:rPr lang="en-GB" sz="1200" dirty="0" smtClean="0"/>
                <a:t>0.4</a:t>
              </a:r>
              <a:endParaRPr lang="en-GB" sz="1200" dirty="0"/>
            </a:p>
          </p:txBody>
        </p:sp>
        <p:grpSp>
          <p:nvGrpSpPr>
            <p:cNvPr id="58" name="Group 57"/>
            <p:cNvGrpSpPr/>
            <p:nvPr/>
          </p:nvGrpSpPr>
          <p:grpSpPr>
            <a:xfrm>
              <a:off x="792559" y="2772484"/>
              <a:ext cx="108000" cy="1880748"/>
              <a:chOff x="792559" y="2834513"/>
              <a:chExt cx="108000" cy="1880748"/>
            </a:xfrm>
          </p:grpSpPr>
          <p:cxnSp>
            <p:nvCxnSpPr>
              <p:cNvPr id="77" name="Straight Connector 76"/>
              <p:cNvCxnSpPr/>
              <p:nvPr/>
            </p:nvCxnSpPr>
            <p:spPr>
              <a:xfrm>
                <a:off x="792559" y="28345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78" name="Straight Connector 77"/>
              <p:cNvCxnSpPr/>
              <p:nvPr/>
            </p:nvCxnSpPr>
            <p:spPr>
              <a:xfrm>
                <a:off x="792559" y="39629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79" name="Straight Connector 78"/>
              <p:cNvCxnSpPr/>
              <p:nvPr/>
            </p:nvCxnSpPr>
            <p:spPr>
              <a:xfrm>
                <a:off x="792559" y="32106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0" name="Straight Connector 79"/>
              <p:cNvCxnSpPr/>
              <p:nvPr/>
            </p:nvCxnSpPr>
            <p:spPr>
              <a:xfrm>
                <a:off x="792559" y="35868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1" name="Straight Connector 80"/>
              <p:cNvCxnSpPr/>
              <p:nvPr/>
            </p:nvCxnSpPr>
            <p:spPr>
              <a:xfrm>
                <a:off x="792559" y="4715261"/>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2" name="Straight Connector 81"/>
              <p:cNvCxnSpPr/>
              <p:nvPr/>
            </p:nvCxnSpPr>
            <p:spPr>
              <a:xfrm>
                <a:off x="792559" y="43391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59" name="TextBox 58"/>
            <p:cNvSpPr txBox="1"/>
            <p:nvPr/>
          </p:nvSpPr>
          <p:spPr>
            <a:xfrm>
              <a:off x="418541" y="4138788"/>
              <a:ext cx="397865" cy="276999"/>
            </a:xfrm>
            <a:prstGeom prst="rect">
              <a:avLst/>
            </a:prstGeom>
            <a:noFill/>
          </p:spPr>
          <p:txBody>
            <a:bodyPr wrap="none" rtlCol="0">
              <a:spAutoFit/>
            </a:bodyPr>
            <a:lstStyle/>
            <a:p>
              <a:pPr algn="r"/>
              <a:r>
                <a:rPr lang="en-GB" sz="1200" dirty="0" smtClean="0"/>
                <a:t>0.2</a:t>
              </a:r>
              <a:endParaRPr lang="en-GB" sz="1200" dirty="0"/>
            </a:p>
          </p:txBody>
        </p:sp>
        <p:sp>
          <p:nvSpPr>
            <p:cNvPr id="60" name="TextBox 59"/>
            <p:cNvSpPr txBox="1"/>
            <p:nvPr/>
          </p:nvSpPr>
          <p:spPr>
            <a:xfrm>
              <a:off x="1153745" y="4778075"/>
              <a:ext cx="354584" cy="276999"/>
            </a:xfrm>
            <a:prstGeom prst="rect">
              <a:avLst/>
            </a:prstGeom>
            <a:noFill/>
          </p:spPr>
          <p:txBody>
            <a:bodyPr wrap="none" rtlCol="0">
              <a:spAutoFit/>
            </a:bodyPr>
            <a:lstStyle/>
            <a:p>
              <a:pPr algn="ctr"/>
              <a:r>
                <a:rPr lang="en-GB" sz="1200" dirty="0" smtClean="0"/>
                <a:t>12</a:t>
              </a:r>
              <a:endParaRPr lang="en-GB" sz="1200" dirty="0"/>
            </a:p>
          </p:txBody>
        </p:sp>
        <p:cxnSp>
          <p:nvCxnSpPr>
            <p:cNvPr id="61" name="Straight Connector 60"/>
            <p:cNvCxnSpPr/>
            <p:nvPr/>
          </p:nvCxnSpPr>
          <p:spPr>
            <a:xfrm rot="16200000">
              <a:off x="1278360"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2" name="TextBox 61"/>
            <p:cNvSpPr txBox="1"/>
            <p:nvPr/>
          </p:nvSpPr>
          <p:spPr>
            <a:xfrm>
              <a:off x="1596857" y="4778075"/>
              <a:ext cx="354584" cy="276999"/>
            </a:xfrm>
            <a:prstGeom prst="rect">
              <a:avLst/>
            </a:prstGeom>
            <a:noFill/>
          </p:spPr>
          <p:txBody>
            <a:bodyPr wrap="none" rtlCol="0">
              <a:spAutoFit/>
            </a:bodyPr>
            <a:lstStyle/>
            <a:p>
              <a:pPr algn="ctr"/>
              <a:r>
                <a:rPr lang="en-GB" sz="1200" dirty="0" smtClean="0"/>
                <a:t>24</a:t>
              </a:r>
              <a:endParaRPr lang="en-GB" sz="1200" dirty="0"/>
            </a:p>
          </p:txBody>
        </p:sp>
        <p:cxnSp>
          <p:nvCxnSpPr>
            <p:cNvPr id="63" name="Straight Connector 62"/>
            <p:cNvCxnSpPr/>
            <p:nvPr/>
          </p:nvCxnSpPr>
          <p:spPr>
            <a:xfrm rot="16200000">
              <a:off x="1721208"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4" name="TextBox 63"/>
            <p:cNvSpPr txBox="1"/>
            <p:nvPr/>
          </p:nvSpPr>
          <p:spPr>
            <a:xfrm>
              <a:off x="2039969" y="4778075"/>
              <a:ext cx="354584" cy="276999"/>
            </a:xfrm>
            <a:prstGeom prst="rect">
              <a:avLst/>
            </a:prstGeom>
            <a:noFill/>
          </p:spPr>
          <p:txBody>
            <a:bodyPr wrap="none" rtlCol="0">
              <a:spAutoFit/>
            </a:bodyPr>
            <a:lstStyle/>
            <a:p>
              <a:pPr algn="ctr"/>
              <a:r>
                <a:rPr lang="en-GB" sz="1200" dirty="0" smtClean="0"/>
                <a:t>36</a:t>
              </a:r>
              <a:endParaRPr lang="en-GB" sz="1200" dirty="0"/>
            </a:p>
          </p:txBody>
        </p:sp>
        <p:cxnSp>
          <p:nvCxnSpPr>
            <p:cNvPr id="65" name="Straight Connector 64"/>
            <p:cNvCxnSpPr/>
            <p:nvPr/>
          </p:nvCxnSpPr>
          <p:spPr>
            <a:xfrm rot="16200000">
              <a:off x="2164056"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6" name="TextBox 65"/>
            <p:cNvSpPr txBox="1"/>
            <p:nvPr/>
          </p:nvSpPr>
          <p:spPr>
            <a:xfrm>
              <a:off x="2483081" y="4778075"/>
              <a:ext cx="354584" cy="276999"/>
            </a:xfrm>
            <a:prstGeom prst="rect">
              <a:avLst/>
            </a:prstGeom>
            <a:noFill/>
          </p:spPr>
          <p:txBody>
            <a:bodyPr wrap="none" rtlCol="0">
              <a:spAutoFit/>
            </a:bodyPr>
            <a:lstStyle/>
            <a:p>
              <a:pPr algn="ctr"/>
              <a:r>
                <a:rPr lang="en-GB" sz="1200" dirty="0" smtClean="0"/>
                <a:t>48</a:t>
              </a:r>
              <a:endParaRPr lang="en-GB" sz="1200" dirty="0"/>
            </a:p>
          </p:txBody>
        </p:sp>
        <p:cxnSp>
          <p:nvCxnSpPr>
            <p:cNvPr id="67" name="Straight Connector 66"/>
            <p:cNvCxnSpPr/>
            <p:nvPr/>
          </p:nvCxnSpPr>
          <p:spPr>
            <a:xfrm rot="16200000">
              <a:off x="2606904"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8" name="TextBox 67"/>
            <p:cNvSpPr txBox="1"/>
            <p:nvPr/>
          </p:nvSpPr>
          <p:spPr>
            <a:xfrm>
              <a:off x="2926193" y="4778075"/>
              <a:ext cx="354584" cy="276999"/>
            </a:xfrm>
            <a:prstGeom prst="rect">
              <a:avLst/>
            </a:prstGeom>
            <a:noFill/>
          </p:spPr>
          <p:txBody>
            <a:bodyPr wrap="none" rtlCol="0">
              <a:spAutoFit/>
            </a:bodyPr>
            <a:lstStyle/>
            <a:p>
              <a:pPr algn="ctr"/>
              <a:r>
                <a:rPr lang="en-GB" sz="1200" dirty="0" smtClean="0"/>
                <a:t>60</a:t>
              </a:r>
              <a:endParaRPr lang="en-GB" sz="1200" dirty="0"/>
            </a:p>
          </p:txBody>
        </p:sp>
        <p:cxnSp>
          <p:nvCxnSpPr>
            <p:cNvPr id="69" name="Straight Connector 68"/>
            <p:cNvCxnSpPr/>
            <p:nvPr/>
          </p:nvCxnSpPr>
          <p:spPr>
            <a:xfrm rot="16200000">
              <a:off x="3049752"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0" name="TextBox 69"/>
            <p:cNvSpPr txBox="1"/>
            <p:nvPr/>
          </p:nvSpPr>
          <p:spPr>
            <a:xfrm>
              <a:off x="1632455" y="5001465"/>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71" name="TextBox 70"/>
            <p:cNvSpPr txBox="1"/>
            <p:nvPr/>
          </p:nvSpPr>
          <p:spPr>
            <a:xfrm>
              <a:off x="1263082" y="3861048"/>
              <a:ext cx="1181734" cy="461665"/>
            </a:xfrm>
            <a:prstGeom prst="rect">
              <a:avLst/>
            </a:prstGeom>
            <a:noFill/>
          </p:spPr>
          <p:txBody>
            <a:bodyPr wrap="none" rtlCol="0">
              <a:spAutoFit/>
            </a:bodyPr>
            <a:lstStyle/>
            <a:p>
              <a:r>
                <a:rPr lang="en-GB" sz="1200" dirty="0" smtClean="0"/>
                <a:t>High grade ILs</a:t>
              </a:r>
              <a:r>
                <a:rPr lang="en-GB" sz="1200" dirty="0"/>
                <a:t/>
              </a:r>
              <a:br>
                <a:rPr lang="en-GB" sz="1200" dirty="0"/>
              </a:br>
              <a:r>
                <a:rPr lang="en-GB" sz="1200" dirty="0"/>
                <a:t>Low grade </a:t>
              </a:r>
              <a:r>
                <a:rPr lang="en-GB" sz="1200" dirty="0" smtClean="0"/>
                <a:t>ILs</a:t>
              </a:r>
              <a:endParaRPr lang="en-GB" sz="1200" dirty="0"/>
            </a:p>
          </p:txBody>
        </p:sp>
        <p:sp>
          <p:nvSpPr>
            <p:cNvPr id="72" name="TextBox 71"/>
            <p:cNvSpPr txBox="1"/>
            <p:nvPr/>
          </p:nvSpPr>
          <p:spPr>
            <a:xfrm>
              <a:off x="1427196" y="4323637"/>
              <a:ext cx="742511" cy="276999"/>
            </a:xfrm>
            <a:prstGeom prst="rect">
              <a:avLst/>
            </a:prstGeom>
            <a:noFill/>
          </p:spPr>
          <p:txBody>
            <a:bodyPr wrap="none" rtlCol="0">
              <a:spAutoFit/>
            </a:bodyPr>
            <a:lstStyle/>
            <a:p>
              <a:r>
                <a:rPr lang="en-GB" sz="1200" dirty="0"/>
                <a:t>p</a:t>
              </a:r>
              <a:r>
                <a:rPr lang="en-GB" sz="1200" dirty="0" smtClean="0"/>
                <a:t>=0.001</a:t>
              </a:r>
              <a:endParaRPr lang="en-GB" sz="1200" dirty="0"/>
            </a:p>
          </p:txBody>
        </p:sp>
        <p:cxnSp>
          <p:nvCxnSpPr>
            <p:cNvPr id="73" name="Straight Connector 72"/>
            <p:cNvCxnSpPr/>
            <p:nvPr/>
          </p:nvCxnSpPr>
          <p:spPr>
            <a:xfrm>
              <a:off x="1047064" y="3996913"/>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47064" y="4177888"/>
              <a:ext cx="25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900113" y="2774156"/>
              <a:ext cx="2645568" cy="1116807"/>
            </a:xfrm>
            <a:custGeom>
              <a:avLst/>
              <a:gdLst>
                <a:gd name="connsiteX0" fmla="*/ 2645568 w 2645568"/>
                <a:gd name="connsiteY0" fmla="*/ 1109663 h 1109663"/>
                <a:gd name="connsiteX1" fmla="*/ 2424112 w 2645568"/>
                <a:gd name="connsiteY1" fmla="*/ 1109663 h 1109663"/>
                <a:gd name="connsiteX2" fmla="*/ 2424112 w 2645568"/>
                <a:gd name="connsiteY2" fmla="*/ 1088231 h 1109663"/>
                <a:gd name="connsiteX3" fmla="*/ 2050256 w 2645568"/>
                <a:gd name="connsiteY3" fmla="*/ 1088231 h 1109663"/>
                <a:gd name="connsiteX4" fmla="*/ 2050256 w 2645568"/>
                <a:gd name="connsiteY4" fmla="*/ 1088231 h 1109663"/>
                <a:gd name="connsiteX5" fmla="*/ 2014537 w 2645568"/>
                <a:gd name="connsiteY5" fmla="*/ 1088231 h 1109663"/>
                <a:gd name="connsiteX6" fmla="*/ 2014537 w 2645568"/>
                <a:gd name="connsiteY6" fmla="*/ 1064419 h 1109663"/>
                <a:gd name="connsiteX7" fmla="*/ 1905000 w 2645568"/>
                <a:gd name="connsiteY7" fmla="*/ 1064419 h 1109663"/>
                <a:gd name="connsiteX8" fmla="*/ 1905000 w 2645568"/>
                <a:gd name="connsiteY8" fmla="*/ 1028700 h 1109663"/>
                <a:gd name="connsiteX9" fmla="*/ 1871662 w 2645568"/>
                <a:gd name="connsiteY9" fmla="*/ 1028700 h 1109663"/>
                <a:gd name="connsiteX10" fmla="*/ 1871662 w 2645568"/>
                <a:gd name="connsiteY10" fmla="*/ 1016794 h 1109663"/>
                <a:gd name="connsiteX11" fmla="*/ 1793081 w 2645568"/>
                <a:gd name="connsiteY11" fmla="*/ 1016794 h 1109663"/>
                <a:gd name="connsiteX12" fmla="*/ 1793081 w 2645568"/>
                <a:gd name="connsiteY12" fmla="*/ 1000125 h 1109663"/>
                <a:gd name="connsiteX13" fmla="*/ 1754981 w 2645568"/>
                <a:gd name="connsiteY13" fmla="*/ 1000125 h 1109663"/>
                <a:gd name="connsiteX14" fmla="*/ 1759743 w 2645568"/>
                <a:gd name="connsiteY14" fmla="*/ 995363 h 1109663"/>
                <a:gd name="connsiteX15" fmla="*/ 1671637 w 2645568"/>
                <a:gd name="connsiteY15" fmla="*/ 995363 h 1109663"/>
                <a:gd name="connsiteX16" fmla="*/ 1671637 w 2645568"/>
                <a:gd name="connsiteY16" fmla="*/ 983456 h 1109663"/>
                <a:gd name="connsiteX17" fmla="*/ 1640681 w 2645568"/>
                <a:gd name="connsiteY17" fmla="*/ 983456 h 1109663"/>
                <a:gd name="connsiteX18" fmla="*/ 1640681 w 2645568"/>
                <a:gd name="connsiteY18" fmla="*/ 969169 h 1109663"/>
                <a:gd name="connsiteX19" fmla="*/ 1500187 w 2645568"/>
                <a:gd name="connsiteY19" fmla="*/ 969169 h 1109663"/>
                <a:gd name="connsiteX20" fmla="*/ 1500187 w 2645568"/>
                <a:gd name="connsiteY20" fmla="*/ 942975 h 1109663"/>
                <a:gd name="connsiteX21" fmla="*/ 1462087 w 2645568"/>
                <a:gd name="connsiteY21" fmla="*/ 942975 h 1109663"/>
                <a:gd name="connsiteX22" fmla="*/ 1462087 w 2645568"/>
                <a:gd name="connsiteY22" fmla="*/ 919163 h 1109663"/>
                <a:gd name="connsiteX23" fmla="*/ 1383506 w 2645568"/>
                <a:gd name="connsiteY23" fmla="*/ 919163 h 1109663"/>
                <a:gd name="connsiteX24" fmla="*/ 1383506 w 2645568"/>
                <a:gd name="connsiteY24" fmla="*/ 912019 h 1109663"/>
                <a:gd name="connsiteX25" fmla="*/ 1347787 w 2645568"/>
                <a:gd name="connsiteY25" fmla="*/ 912019 h 1109663"/>
                <a:gd name="connsiteX26" fmla="*/ 1347787 w 2645568"/>
                <a:gd name="connsiteY26" fmla="*/ 869156 h 1109663"/>
                <a:gd name="connsiteX27" fmla="*/ 1319212 w 2645568"/>
                <a:gd name="connsiteY27" fmla="*/ 869156 h 1109663"/>
                <a:gd name="connsiteX28" fmla="*/ 1319212 w 2645568"/>
                <a:gd name="connsiteY28" fmla="*/ 850106 h 1109663"/>
                <a:gd name="connsiteX29" fmla="*/ 1285875 w 2645568"/>
                <a:gd name="connsiteY29" fmla="*/ 850106 h 1109663"/>
                <a:gd name="connsiteX30" fmla="*/ 1285875 w 2645568"/>
                <a:gd name="connsiteY30" fmla="*/ 826294 h 1109663"/>
                <a:gd name="connsiteX31" fmla="*/ 1204912 w 2645568"/>
                <a:gd name="connsiteY31" fmla="*/ 826294 h 1109663"/>
                <a:gd name="connsiteX32" fmla="*/ 1204912 w 2645568"/>
                <a:gd name="connsiteY32" fmla="*/ 792956 h 1109663"/>
                <a:gd name="connsiteX33" fmla="*/ 1173956 w 2645568"/>
                <a:gd name="connsiteY33" fmla="*/ 792956 h 1109663"/>
                <a:gd name="connsiteX34" fmla="*/ 1173956 w 2645568"/>
                <a:gd name="connsiteY34" fmla="*/ 757238 h 1109663"/>
                <a:gd name="connsiteX35" fmla="*/ 1133475 w 2645568"/>
                <a:gd name="connsiteY35" fmla="*/ 757238 h 1109663"/>
                <a:gd name="connsiteX36" fmla="*/ 1133475 w 2645568"/>
                <a:gd name="connsiteY36" fmla="*/ 745331 h 1109663"/>
                <a:gd name="connsiteX37" fmla="*/ 1090612 w 2645568"/>
                <a:gd name="connsiteY37" fmla="*/ 745331 h 1109663"/>
                <a:gd name="connsiteX38" fmla="*/ 1090612 w 2645568"/>
                <a:gd name="connsiteY38" fmla="*/ 707231 h 1109663"/>
                <a:gd name="connsiteX39" fmla="*/ 990600 w 2645568"/>
                <a:gd name="connsiteY39" fmla="*/ 707231 h 1109663"/>
                <a:gd name="connsiteX40" fmla="*/ 990600 w 2645568"/>
                <a:gd name="connsiteY40" fmla="*/ 692944 h 1109663"/>
                <a:gd name="connsiteX41" fmla="*/ 942975 w 2645568"/>
                <a:gd name="connsiteY41" fmla="*/ 692944 h 1109663"/>
                <a:gd name="connsiteX42" fmla="*/ 942975 w 2645568"/>
                <a:gd name="connsiteY42" fmla="*/ 671513 h 1109663"/>
                <a:gd name="connsiteX43" fmla="*/ 914400 w 2645568"/>
                <a:gd name="connsiteY43" fmla="*/ 671513 h 1109663"/>
                <a:gd name="connsiteX44" fmla="*/ 914400 w 2645568"/>
                <a:gd name="connsiteY44" fmla="*/ 640556 h 1109663"/>
                <a:gd name="connsiteX45" fmla="*/ 833437 w 2645568"/>
                <a:gd name="connsiteY45" fmla="*/ 640556 h 1109663"/>
                <a:gd name="connsiteX46" fmla="*/ 833437 w 2645568"/>
                <a:gd name="connsiteY46" fmla="*/ 619125 h 1109663"/>
                <a:gd name="connsiteX47" fmla="*/ 790575 w 2645568"/>
                <a:gd name="connsiteY47" fmla="*/ 619125 h 1109663"/>
                <a:gd name="connsiteX48" fmla="*/ 790575 w 2645568"/>
                <a:gd name="connsiteY48" fmla="*/ 619125 h 1109663"/>
                <a:gd name="connsiteX49" fmla="*/ 750093 w 2645568"/>
                <a:gd name="connsiteY49" fmla="*/ 619125 h 1109663"/>
                <a:gd name="connsiteX50" fmla="*/ 750093 w 2645568"/>
                <a:gd name="connsiteY50" fmla="*/ 585788 h 1109663"/>
                <a:gd name="connsiteX51" fmla="*/ 716756 w 2645568"/>
                <a:gd name="connsiteY51" fmla="*/ 585788 h 1109663"/>
                <a:gd name="connsiteX52" fmla="*/ 716756 w 2645568"/>
                <a:gd name="connsiteY52" fmla="*/ 559594 h 1109663"/>
                <a:gd name="connsiteX53" fmla="*/ 688181 w 2645568"/>
                <a:gd name="connsiteY53" fmla="*/ 559594 h 1109663"/>
                <a:gd name="connsiteX54" fmla="*/ 688181 w 2645568"/>
                <a:gd name="connsiteY54" fmla="*/ 500063 h 1109663"/>
                <a:gd name="connsiteX55" fmla="*/ 654843 w 2645568"/>
                <a:gd name="connsiteY55" fmla="*/ 500063 h 1109663"/>
                <a:gd name="connsiteX56" fmla="*/ 654843 w 2645568"/>
                <a:gd name="connsiteY56" fmla="*/ 464344 h 1109663"/>
                <a:gd name="connsiteX57" fmla="*/ 619125 w 2645568"/>
                <a:gd name="connsiteY57" fmla="*/ 464344 h 1109663"/>
                <a:gd name="connsiteX58" fmla="*/ 619125 w 2645568"/>
                <a:gd name="connsiteY58" fmla="*/ 411956 h 1109663"/>
                <a:gd name="connsiteX59" fmla="*/ 583406 w 2645568"/>
                <a:gd name="connsiteY59" fmla="*/ 411956 h 1109663"/>
                <a:gd name="connsiteX60" fmla="*/ 583406 w 2645568"/>
                <a:gd name="connsiteY60" fmla="*/ 385763 h 1109663"/>
                <a:gd name="connsiteX61" fmla="*/ 545306 w 2645568"/>
                <a:gd name="connsiteY61" fmla="*/ 385763 h 1109663"/>
                <a:gd name="connsiteX62" fmla="*/ 545306 w 2645568"/>
                <a:gd name="connsiteY62" fmla="*/ 361950 h 1109663"/>
                <a:gd name="connsiteX63" fmla="*/ 507206 w 2645568"/>
                <a:gd name="connsiteY63" fmla="*/ 361950 h 1109663"/>
                <a:gd name="connsiteX64" fmla="*/ 507206 w 2645568"/>
                <a:gd name="connsiteY64" fmla="*/ 328613 h 1109663"/>
                <a:gd name="connsiteX65" fmla="*/ 461962 w 2645568"/>
                <a:gd name="connsiteY65" fmla="*/ 328613 h 1109663"/>
                <a:gd name="connsiteX66" fmla="*/ 461962 w 2645568"/>
                <a:gd name="connsiteY66" fmla="*/ 269081 h 1109663"/>
                <a:gd name="connsiteX67" fmla="*/ 433387 w 2645568"/>
                <a:gd name="connsiteY67" fmla="*/ 269081 h 1109663"/>
                <a:gd name="connsiteX68" fmla="*/ 433387 w 2645568"/>
                <a:gd name="connsiteY68" fmla="*/ 233363 h 1109663"/>
                <a:gd name="connsiteX69" fmla="*/ 392906 w 2645568"/>
                <a:gd name="connsiteY69" fmla="*/ 233363 h 1109663"/>
                <a:gd name="connsiteX70" fmla="*/ 392906 w 2645568"/>
                <a:gd name="connsiteY70" fmla="*/ 209550 h 1109663"/>
                <a:gd name="connsiteX71" fmla="*/ 369093 w 2645568"/>
                <a:gd name="connsiteY71" fmla="*/ 209550 h 1109663"/>
                <a:gd name="connsiteX72" fmla="*/ 369093 w 2645568"/>
                <a:gd name="connsiteY72" fmla="*/ 180975 h 1109663"/>
                <a:gd name="connsiteX73" fmla="*/ 321468 w 2645568"/>
                <a:gd name="connsiteY73" fmla="*/ 180975 h 1109663"/>
                <a:gd name="connsiteX74" fmla="*/ 321468 w 2645568"/>
                <a:gd name="connsiteY74" fmla="*/ 104775 h 1109663"/>
                <a:gd name="connsiteX75" fmla="*/ 285750 w 2645568"/>
                <a:gd name="connsiteY75" fmla="*/ 104775 h 1109663"/>
                <a:gd name="connsiteX76" fmla="*/ 285750 w 2645568"/>
                <a:gd name="connsiteY76" fmla="*/ 69056 h 1109663"/>
                <a:gd name="connsiteX77" fmla="*/ 247650 w 2645568"/>
                <a:gd name="connsiteY77" fmla="*/ 69056 h 1109663"/>
                <a:gd name="connsiteX78" fmla="*/ 247650 w 2645568"/>
                <a:gd name="connsiteY78" fmla="*/ 40481 h 1109663"/>
                <a:gd name="connsiteX79" fmla="*/ 161925 w 2645568"/>
                <a:gd name="connsiteY79" fmla="*/ 40481 h 1109663"/>
                <a:gd name="connsiteX80" fmla="*/ 161925 w 2645568"/>
                <a:gd name="connsiteY80" fmla="*/ 19050 h 1109663"/>
                <a:gd name="connsiteX81" fmla="*/ 126206 w 2645568"/>
                <a:gd name="connsiteY81" fmla="*/ 19050 h 1109663"/>
                <a:gd name="connsiteX82" fmla="*/ 126206 w 2645568"/>
                <a:gd name="connsiteY82" fmla="*/ 0 h 1109663"/>
                <a:gd name="connsiteX83" fmla="*/ 0 w 2645568"/>
                <a:gd name="connsiteY83"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645568" h="1109663">
                  <a:moveTo>
                    <a:pt x="2645568" y="1109663"/>
                  </a:moveTo>
                  <a:lnTo>
                    <a:pt x="2424112" y="1109663"/>
                  </a:lnTo>
                  <a:lnTo>
                    <a:pt x="2424112" y="1088231"/>
                  </a:lnTo>
                  <a:lnTo>
                    <a:pt x="2050256" y="1088231"/>
                  </a:lnTo>
                  <a:lnTo>
                    <a:pt x="2050256" y="1088231"/>
                  </a:lnTo>
                  <a:lnTo>
                    <a:pt x="2014537" y="1088231"/>
                  </a:lnTo>
                  <a:lnTo>
                    <a:pt x="2014537" y="1064419"/>
                  </a:lnTo>
                  <a:lnTo>
                    <a:pt x="1905000" y="1064419"/>
                  </a:lnTo>
                  <a:lnTo>
                    <a:pt x="1905000" y="1028700"/>
                  </a:lnTo>
                  <a:lnTo>
                    <a:pt x="1871662" y="1028700"/>
                  </a:lnTo>
                  <a:lnTo>
                    <a:pt x="1871662" y="1016794"/>
                  </a:lnTo>
                  <a:lnTo>
                    <a:pt x="1793081" y="1016794"/>
                  </a:lnTo>
                  <a:lnTo>
                    <a:pt x="1793081" y="1000125"/>
                  </a:lnTo>
                  <a:lnTo>
                    <a:pt x="1754981" y="1000125"/>
                  </a:lnTo>
                  <a:lnTo>
                    <a:pt x="1759743" y="995363"/>
                  </a:lnTo>
                  <a:lnTo>
                    <a:pt x="1671637" y="995363"/>
                  </a:lnTo>
                  <a:lnTo>
                    <a:pt x="1671637" y="983456"/>
                  </a:lnTo>
                  <a:lnTo>
                    <a:pt x="1640681" y="983456"/>
                  </a:lnTo>
                  <a:lnTo>
                    <a:pt x="1640681" y="969169"/>
                  </a:lnTo>
                  <a:lnTo>
                    <a:pt x="1500187" y="969169"/>
                  </a:lnTo>
                  <a:lnTo>
                    <a:pt x="1500187" y="942975"/>
                  </a:lnTo>
                  <a:lnTo>
                    <a:pt x="1462087" y="942975"/>
                  </a:lnTo>
                  <a:lnTo>
                    <a:pt x="1462087" y="919163"/>
                  </a:lnTo>
                  <a:lnTo>
                    <a:pt x="1383506" y="919163"/>
                  </a:lnTo>
                  <a:lnTo>
                    <a:pt x="1383506" y="912019"/>
                  </a:lnTo>
                  <a:lnTo>
                    <a:pt x="1347787" y="912019"/>
                  </a:lnTo>
                  <a:lnTo>
                    <a:pt x="1347787" y="869156"/>
                  </a:lnTo>
                  <a:lnTo>
                    <a:pt x="1319212" y="869156"/>
                  </a:lnTo>
                  <a:lnTo>
                    <a:pt x="1319212" y="850106"/>
                  </a:lnTo>
                  <a:lnTo>
                    <a:pt x="1285875" y="850106"/>
                  </a:lnTo>
                  <a:lnTo>
                    <a:pt x="1285875" y="826294"/>
                  </a:lnTo>
                  <a:lnTo>
                    <a:pt x="1204912" y="826294"/>
                  </a:lnTo>
                  <a:lnTo>
                    <a:pt x="1204912" y="792956"/>
                  </a:lnTo>
                  <a:lnTo>
                    <a:pt x="1173956" y="792956"/>
                  </a:lnTo>
                  <a:lnTo>
                    <a:pt x="1173956" y="757238"/>
                  </a:lnTo>
                  <a:lnTo>
                    <a:pt x="1133475" y="757238"/>
                  </a:lnTo>
                  <a:lnTo>
                    <a:pt x="1133475" y="745331"/>
                  </a:lnTo>
                  <a:lnTo>
                    <a:pt x="1090612" y="745331"/>
                  </a:lnTo>
                  <a:lnTo>
                    <a:pt x="1090612" y="707231"/>
                  </a:lnTo>
                  <a:lnTo>
                    <a:pt x="990600" y="707231"/>
                  </a:lnTo>
                  <a:lnTo>
                    <a:pt x="990600" y="692944"/>
                  </a:lnTo>
                  <a:lnTo>
                    <a:pt x="942975" y="692944"/>
                  </a:lnTo>
                  <a:lnTo>
                    <a:pt x="942975" y="671513"/>
                  </a:lnTo>
                  <a:lnTo>
                    <a:pt x="914400" y="671513"/>
                  </a:lnTo>
                  <a:lnTo>
                    <a:pt x="914400" y="640556"/>
                  </a:lnTo>
                  <a:lnTo>
                    <a:pt x="833437" y="640556"/>
                  </a:lnTo>
                  <a:lnTo>
                    <a:pt x="833437" y="619125"/>
                  </a:lnTo>
                  <a:lnTo>
                    <a:pt x="790575" y="619125"/>
                  </a:lnTo>
                  <a:lnTo>
                    <a:pt x="790575" y="619125"/>
                  </a:lnTo>
                  <a:lnTo>
                    <a:pt x="750093" y="619125"/>
                  </a:lnTo>
                  <a:lnTo>
                    <a:pt x="750093" y="585788"/>
                  </a:lnTo>
                  <a:lnTo>
                    <a:pt x="716756" y="585788"/>
                  </a:lnTo>
                  <a:lnTo>
                    <a:pt x="716756" y="559594"/>
                  </a:lnTo>
                  <a:lnTo>
                    <a:pt x="688181" y="559594"/>
                  </a:lnTo>
                  <a:lnTo>
                    <a:pt x="688181" y="500063"/>
                  </a:lnTo>
                  <a:lnTo>
                    <a:pt x="654843" y="500063"/>
                  </a:lnTo>
                  <a:lnTo>
                    <a:pt x="654843" y="464344"/>
                  </a:lnTo>
                  <a:lnTo>
                    <a:pt x="619125" y="464344"/>
                  </a:lnTo>
                  <a:lnTo>
                    <a:pt x="619125" y="411956"/>
                  </a:lnTo>
                  <a:lnTo>
                    <a:pt x="583406" y="411956"/>
                  </a:lnTo>
                  <a:lnTo>
                    <a:pt x="583406" y="385763"/>
                  </a:lnTo>
                  <a:lnTo>
                    <a:pt x="545306" y="385763"/>
                  </a:lnTo>
                  <a:lnTo>
                    <a:pt x="545306" y="361950"/>
                  </a:lnTo>
                  <a:lnTo>
                    <a:pt x="507206" y="361950"/>
                  </a:lnTo>
                  <a:lnTo>
                    <a:pt x="507206" y="328613"/>
                  </a:lnTo>
                  <a:lnTo>
                    <a:pt x="461962" y="328613"/>
                  </a:lnTo>
                  <a:lnTo>
                    <a:pt x="461962" y="269081"/>
                  </a:lnTo>
                  <a:lnTo>
                    <a:pt x="433387" y="269081"/>
                  </a:lnTo>
                  <a:lnTo>
                    <a:pt x="433387" y="233363"/>
                  </a:lnTo>
                  <a:lnTo>
                    <a:pt x="392906" y="233363"/>
                  </a:lnTo>
                  <a:lnTo>
                    <a:pt x="392906" y="209550"/>
                  </a:lnTo>
                  <a:lnTo>
                    <a:pt x="369093" y="209550"/>
                  </a:lnTo>
                  <a:lnTo>
                    <a:pt x="369093" y="180975"/>
                  </a:lnTo>
                  <a:lnTo>
                    <a:pt x="321468" y="180975"/>
                  </a:lnTo>
                  <a:lnTo>
                    <a:pt x="321468" y="104775"/>
                  </a:lnTo>
                  <a:lnTo>
                    <a:pt x="285750" y="104775"/>
                  </a:lnTo>
                  <a:lnTo>
                    <a:pt x="285750" y="69056"/>
                  </a:lnTo>
                  <a:lnTo>
                    <a:pt x="247650" y="69056"/>
                  </a:lnTo>
                  <a:lnTo>
                    <a:pt x="247650" y="40481"/>
                  </a:lnTo>
                  <a:lnTo>
                    <a:pt x="161925" y="40481"/>
                  </a:lnTo>
                  <a:lnTo>
                    <a:pt x="161925" y="19050"/>
                  </a:lnTo>
                  <a:lnTo>
                    <a:pt x="126206" y="19050"/>
                  </a:lnTo>
                  <a:lnTo>
                    <a:pt x="126206" y="0"/>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76" name="Freeform 75"/>
            <p:cNvSpPr/>
            <p:nvPr/>
          </p:nvSpPr>
          <p:spPr>
            <a:xfrm>
              <a:off x="904875" y="2774156"/>
              <a:ext cx="2643188" cy="776288"/>
            </a:xfrm>
            <a:custGeom>
              <a:avLst/>
              <a:gdLst>
                <a:gd name="connsiteX0" fmla="*/ 2643188 w 2643188"/>
                <a:gd name="connsiteY0" fmla="*/ 769144 h 769144"/>
                <a:gd name="connsiteX1" fmla="*/ 2157413 w 2643188"/>
                <a:gd name="connsiteY1" fmla="*/ 769144 h 769144"/>
                <a:gd name="connsiteX2" fmla="*/ 2157413 w 2643188"/>
                <a:gd name="connsiteY2" fmla="*/ 740569 h 769144"/>
                <a:gd name="connsiteX3" fmla="*/ 2119313 w 2643188"/>
                <a:gd name="connsiteY3" fmla="*/ 740569 h 769144"/>
                <a:gd name="connsiteX4" fmla="*/ 2119313 w 2643188"/>
                <a:gd name="connsiteY4" fmla="*/ 714375 h 769144"/>
                <a:gd name="connsiteX5" fmla="*/ 2007394 w 2643188"/>
                <a:gd name="connsiteY5" fmla="*/ 714375 h 769144"/>
                <a:gd name="connsiteX6" fmla="*/ 2007394 w 2643188"/>
                <a:gd name="connsiteY6" fmla="*/ 681038 h 769144"/>
                <a:gd name="connsiteX7" fmla="*/ 1900238 w 2643188"/>
                <a:gd name="connsiteY7" fmla="*/ 681038 h 769144"/>
                <a:gd name="connsiteX8" fmla="*/ 1900238 w 2643188"/>
                <a:gd name="connsiteY8" fmla="*/ 659606 h 769144"/>
                <a:gd name="connsiteX9" fmla="*/ 1681163 w 2643188"/>
                <a:gd name="connsiteY9" fmla="*/ 659606 h 769144"/>
                <a:gd name="connsiteX10" fmla="*/ 1681163 w 2643188"/>
                <a:gd name="connsiteY10" fmla="*/ 638175 h 769144"/>
                <a:gd name="connsiteX11" fmla="*/ 1638300 w 2643188"/>
                <a:gd name="connsiteY11" fmla="*/ 638175 h 769144"/>
                <a:gd name="connsiteX12" fmla="*/ 1638300 w 2643188"/>
                <a:gd name="connsiteY12" fmla="*/ 616744 h 769144"/>
                <a:gd name="connsiteX13" fmla="*/ 1566863 w 2643188"/>
                <a:gd name="connsiteY13" fmla="*/ 616744 h 769144"/>
                <a:gd name="connsiteX14" fmla="*/ 1566863 w 2643188"/>
                <a:gd name="connsiteY14" fmla="*/ 595313 h 769144"/>
                <a:gd name="connsiteX15" fmla="*/ 1533525 w 2643188"/>
                <a:gd name="connsiteY15" fmla="*/ 595313 h 769144"/>
                <a:gd name="connsiteX16" fmla="*/ 1533525 w 2643188"/>
                <a:gd name="connsiteY16" fmla="*/ 578644 h 769144"/>
                <a:gd name="connsiteX17" fmla="*/ 1462088 w 2643188"/>
                <a:gd name="connsiteY17" fmla="*/ 578644 h 769144"/>
                <a:gd name="connsiteX18" fmla="*/ 1462088 w 2643188"/>
                <a:gd name="connsiteY18" fmla="*/ 554831 h 769144"/>
                <a:gd name="connsiteX19" fmla="*/ 1383506 w 2643188"/>
                <a:gd name="connsiteY19" fmla="*/ 554831 h 769144"/>
                <a:gd name="connsiteX20" fmla="*/ 1383506 w 2643188"/>
                <a:gd name="connsiteY20" fmla="*/ 554831 h 769144"/>
                <a:gd name="connsiteX21" fmla="*/ 1345406 w 2643188"/>
                <a:gd name="connsiteY21" fmla="*/ 554831 h 769144"/>
                <a:gd name="connsiteX22" fmla="*/ 1345406 w 2643188"/>
                <a:gd name="connsiteY22" fmla="*/ 507206 h 769144"/>
                <a:gd name="connsiteX23" fmla="*/ 1314450 w 2643188"/>
                <a:gd name="connsiteY23" fmla="*/ 507206 h 769144"/>
                <a:gd name="connsiteX24" fmla="*/ 1314450 w 2643188"/>
                <a:gd name="connsiteY24" fmla="*/ 488156 h 769144"/>
                <a:gd name="connsiteX25" fmla="*/ 1200150 w 2643188"/>
                <a:gd name="connsiteY25" fmla="*/ 488156 h 769144"/>
                <a:gd name="connsiteX26" fmla="*/ 1200150 w 2643188"/>
                <a:gd name="connsiteY26" fmla="*/ 459581 h 769144"/>
                <a:gd name="connsiteX27" fmla="*/ 1166813 w 2643188"/>
                <a:gd name="connsiteY27" fmla="*/ 459581 h 769144"/>
                <a:gd name="connsiteX28" fmla="*/ 1166813 w 2643188"/>
                <a:gd name="connsiteY28" fmla="*/ 440531 h 769144"/>
                <a:gd name="connsiteX29" fmla="*/ 1085850 w 2643188"/>
                <a:gd name="connsiteY29" fmla="*/ 440531 h 769144"/>
                <a:gd name="connsiteX30" fmla="*/ 1085850 w 2643188"/>
                <a:gd name="connsiteY30" fmla="*/ 390525 h 769144"/>
                <a:gd name="connsiteX31" fmla="*/ 1014413 w 2643188"/>
                <a:gd name="connsiteY31" fmla="*/ 390525 h 769144"/>
                <a:gd name="connsiteX32" fmla="*/ 1014413 w 2643188"/>
                <a:gd name="connsiteY32" fmla="*/ 390525 h 769144"/>
                <a:gd name="connsiteX33" fmla="*/ 981075 w 2643188"/>
                <a:gd name="connsiteY33" fmla="*/ 390525 h 769144"/>
                <a:gd name="connsiteX34" fmla="*/ 981075 w 2643188"/>
                <a:gd name="connsiteY34" fmla="*/ 319088 h 769144"/>
                <a:gd name="connsiteX35" fmla="*/ 942975 w 2643188"/>
                <a:gd name="connsiteY35" fmla="*/ 319088 h 769144"/>
                <a:gd name="connsiteX36" fmla="*/ 942975 w 2643188"/>
                <a:gd name="connsiteY36" fmla="*/ 307181 h 769144"/>
                <a:gd name="connsiteX37" fmla="*/ 859631 w 2643188"/>
                <a:gd name="connsiteY37" fmla="*/ 307181 h 769144"/>
                <a:gd name="connsiteX38" fmla="*/ 859631 w 2643188"/>
                <a:gd name="connsiteY38" fmla="*/ 264319 h 769144"/>
                <a:gd name="connsiteX39" fmla="*/ 754856 w 2643188"/>
                <a:gd name="connsiteY39" fmla="*/ 264319 h 769144"/>
                <a:gd name="connsiteX40" fmla="*/ 754856 w 2643188"/>
                <a:gd name="connsiteY40" fmla="*/ 233363 h 769144"/>
                <a:gd name="connsiteX41" fmla="*/ 681038 w 2643188"/>
                <a:gd name="connsiteY41" fmla="*/ 233363 h 769144"/>
                <a:gd name="connsiteX42" fmla="*/ 681038 w 2643188"/>
                <a:gd name="connsiteY42" fmla="*/ 202406 h 769144"/>
                <a:gd name="connsiteX43" fmla="*/ 611981 w 2643188"/>
                <a:gd name="connsiteY43" fmla="*/ 202406 h 769144"/>
                <a:gd name="connsiteX44" fmla="*/ 611981 w 2643188"/>
                <a:gd name="connsiteY44" fmla="*/ 164306 h 769144"/>
                <a:gd name="connsiteX45" fmla="*/ 576263 w 2643188"/>
                <a:gd name="connsiteY45" fmla="*/ 164306 h 769144"/>
                <a:gd name="connsiteX46" fmla="*/ 576263 w 2643188"/>
                <a:gd name="connsiteY46" fmla="*/ 123825 h 769144"/>
                <a:gd name="connsiteX47" fmla="*/ 450056 w 2643188"/>
                <a:gd name="connsiteY47" fmla="*/ 123825 h 769144"/>
                <a:gd name="connsiteX48" fmla="*/ 450056 w 2643188"/>
                <a:gd name="connsiteY48" fmla="*/ 104775 h 769144"/>
                <a:gd name="connsiteX49" fmla="*/ 388144 w 2643188"/>
                <a:gd name="connsiteY49" fmla="*/ 104775 h 769144"/>
                <a:gd name="connsiteX50" fmla="*/ 388144 w 2643188"/>
                <a:gd name="connsiteY50" fmla="*/ 78581 h 769144"/>
                <a:gd name="connsiteX51" fmla="*/ 354806 w 2643188"/>
                <a:gd name="connsiteY51" fmla="*/ 78581 h 769144"/>
                <a:gd name="connsiteX52" fmla="*/ 354806 w 2643188"/>
                <a:gd name="connsiteY52" fmla="*/ 59531 h 769144"/>
                <a:gd name="connsiteX53" fmla="*/ 323850 w 2643188"/>
                <a:gd name="connsiteY53" fmla="*/ 59531 h 769144"/>
                <a:gd name="connsiteX54" fmla="*/ 323850 w 2643188"/>
                <a:gd name="connsiteY54" fmla="*/ 38100 h 769144"/>
                <a:gd name="connsiteX55" fmla="*/ 276225 w 2643188"/>
                <a:gd name="connsiteY55" fmla="*/ 38100 h 769144"/>
                <a:gd name="connsiteX56" fmla="*/ 276225 w 2643188"/>
                <a:gd name="connsiteY56" fmla="*/ 9525 h 769144"/>
                <a:gd name="connsiteX57" fmla="*/ 123825 w 2643188"/>
                <a:gd name="connsiteY57" fmla="*/ 9525 h 769144"/>
                <a:gd name="connsiteX58" fmla="*/ 133350 w 2643188"/>
                <a:gd name="connsiteY58" fmla="*/ 0 h 769144"/>
                <a:gd name="connsiteX59" fmla="*/ 0 w 2643188"/>
                <a:gd name="connsiteY59" fmla="*/ 0 h 7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643188" h="769144">
                  <a:moveTo>
                    <a:pt x="2643188" y="769144"/>
                  </a:moveTo>
                  <a:lnTo>
                    <a:pt x="2157413" y="769144"/>
                  </a:lnTo>
                  <a:lnTo>
                    <a:pt x="2157413" y="740569"/>
                  </a:lnTo>
                  <a:lnTo>
                    <a:pt x="2119313" y="740569"/>
                  </a:lnTo>
                  <a:lnTo>
                    <a:pt x="2119313" y="714375"/>
                  </a:lnTo>
                  <a:lnTo>
                    <a:pt x="2007394" y="714375"/>
                  </a:lnTo>
                  <a:lnTo>
                    <a:pt x="2007394" y="681038"/>
                  </a:lnTo>
                  <a:lnTo>
                    <a:pt x="1900238" y="681038"/>
                  </a:lnTo>
                  <a:lnTo>
                    <a:pt x="1900238" y="659606"/>
                  </a:lnTo>
                  <a:lnTo>
                    <a:pt x="1681163" y="659606"/>
                  </a:lnTo>
                  <a:lnTo>
                    <a:pt x="1681163" y="638175"/>
                  </a:lnTo>
                  <a:lnTo>
                    <a:pt x="1638300" y="638175"/>
                  </a:lnTo>
                  <a:lnTo>
                    <a:pt x="1638300" y="616744"/>
                  </a:lnTo>
                  <a:lnTo>
                    <a:pt x="1566863" y="616744"/>
                  </a:lnTo>
                  <a:lnTo>
                    <a:pt x="1566863" y="595313"/>
                  </a:lnTo>
                  <a:lnTo>
                    <a:pt x="1533525" y="595313"/>
                  </a:lnTo>
                  <a:lnTo>
                    <a:pt x="1533525" y="578644"/>
                  </a:lnTo>
                  <a:lnTo>
                    <a:pt x="1462088" y="578644"/>
                  </a:lnTo>
                  <a:lnTo>
                    <a:pt x="1462088" y="554831"/>
                  </a:lnTo>
                  <a:lnTo>
                    <a:pt x="1383506" y="554831"/>
                  </a:lnTo>
                  <a:lnTo>
                    <a:pt x="1383506" y="554831"/>
                  </a:lnTo>
                  <a:lnTo>
                    <a:pt x="1345406" y="554831"/>
                  </a:lnTo>
                  <a:lnTo>
                    <a:pt x="1345406" y="507206"/>
                  </a:lnTo>
                  <a:lnTo>
                    <a:pt x="1314450" y="507206"/>
                  </a:lnTo>
                  <a:lnTo>
                    <a:pt x="1314450" y="488156"/>
                  </a:lnTo>
                  <a:lnTo>
                    <a:pt x="1200150" y="488156"/>
                  </a:lnTo>
                  <a:lnTo>
                    <a:pt x="1200150" y="459581"/>
                  </a:lnTo>
                  <a:lnTo>
                    <a:pt x="1166813" y="459581"/>
                  </a:lnTo>
                  <a:lnTo>
                    <a:pt x="1166813" y="440531"/>
                  </a:lnTo>
                  <a:lnTo>
                    <a:pt x="1085850" y="440531"/>
                  </a:lnTo>
                  <a:lnTo>
                    <a:pt x="1085850" y="390525"/>
                  </a:lnTo>
                  <a:lnTo>
                    <a:pt x="1014413" y="390525"/>
                  </a:lnTo>
                  <a:lnTo>
                    <a:pt x="1014413" y="390525"/>
                  </a:lnTo>
                  <a:lnTo>
                    <a:pt x="981075" y="390525"/>
                  </a:lnTo>
                  <a:lnTo>
                    <a:pt x="981075" y="319088"/>
                  </a:lnTo>
                  <a:lnTo>
                    <a:pt x="942975" y="319088"/>
                  </a:lnTo>
                  <a:lnTo>
                    <a:pt x="942975" y="307181"/>
                  </a:lnTo>
                  <a:lnTo>
                    <a:pt x="859631" y="307181"/>
                  </a:lnTo>
                  <a:lnTo>
                    <a:pt x="859631" y="264319"/>
                  </a:lnTo>
                  <a:lnTo>
                    <a:pt x="754856" y="264319"/>
                  </a:lnTo>
                  <a:lnTo>
                    <a:pt x="754856" y="233363"/>
                  </a:lnTo>
                  <a:lnTo>
                    <a:pt x="681038" y="233363"/>
                  </a:lnTo>
                  <a:lnTo>
                    <a:pt x="681038" y="202406"/>
                  </a:lnTo>
                  <a:lnTo>
                    <a:pt x="611981" y="202406"/>
                  </a:lnTo>
                  <a:lnTo>
                    <a:pt x="611981" y="164306"/>
                  </a:lnTo>
                  <a:lnTo>
                    <a:pt x="576263" y="164306"/>
                  </a:lnTo>
                  <a:lnTo>
                    <a:pt x="576263" y="123825"/>
                  </a:lnTo>
                  <a:lnTo>
                    <a:pt x="450056" y="123825"/>
                  </a:lnTo>
                  <a:lnTo>
                    <a:pt x="450056" y="104775"/>
                  </a:lnTo>
                  <a:lnTo>
                    <a:pt x="388144" y="104775"/>
                  </a:lnTo>
                  <a:lnTo>
                    <a:pt x="388144" y="78581"/>
                  </a:lnTo>
                  <a:lnTo>
                    <a:pt x="354806" y="78581"/>
                  </a:lnTo>
                  <a:lnTo>
                    <a:pt x="354806" y="59531"/>
                  </a:lnTo>
                  <a:lnTo>
                    <a:pt x="323850" y="59531"/>
                  </a:lnTo>
                  <a:lnTo>
                    <a:pt x="323850" y="38100"/>
                  </a:lnTo>
                  <a:lnTo>
                    <a:pt x="276225" y="38100"/>
                  </a:lnTo>
                  <a:lnTo>
                    <a:pt x="276225" y="9525"/>
                  </a:lnTo>
                  <a:lnTo>
                    <a:pt x="123825" y="9525"/>
                  </a:lnTo>
                  <a:lnTo>
                    <a:pt x="133350"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grpSp>
      <p:sp>
        <p:nvSpPr>
          <p:cNvPr id="3" name="TextBox 2"/>
          <p:cNvSpPr txBox="1"/>
          <p:nvPr/>
        </p:nvSpPr>
        <p:spPr>
          <a:xfrm rot="16200000">
            <a:off x="165248" y="3608825"/>
            <a:ext cx="444352" cy="307777"/>
          </a:xfrm>
          <a:prstGeom prst="rect">
            <a:avLst/>
          </a:prstGeom>
          <a:noFill/>
        </p:spPr>
        <p:txBody>
          <a:bodyPr wrap="none" rtlCol="0">
            <a:spAutoFit/>
          </a:bodyPr>
          <a:lstStyle/>
          <a:p>
            <a:r>
              <a:rPr lang="en-GB" sz="1400" dirty="0">
                <a:latin typeface="Arial"/>
                <a:cs typeface="Arial"/>
              </a:rPr>
              <a:t>OS</a:t>
            </a:r>
          </a:p>
        </p:txBody>
      </p:sp>
    </p:spTree>
    <p:extLst>
      <p:ext uri="{BB962C8B-B14F-4D97-AF65-F5344CB8AC3E}">
        <p14:creationId xmlns:p14="http://schemas.microsoft.com/office/powerpoint/2010/main" xmlns="" val="2383923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ANAL CANCER</a:t>
            </a:r>
            <a:endParaRPr lang="en-GB" dirty="0"/>
          </a:p>
        </p:txBody>
      </p:sp>
    </p:spTree>
    <p:extLst>
      <p:ext uri="{BB962C8B-B14F-4D97-AF65-F5344CB8AC3E}">
        <p14:creationId xmlns:p14="http://schemas.microsoft.com/office/powerpoint/2010/main" xmlns="" val="2300560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500: Pembrolizumab (MK-3475) for PD-L1-positive squamous cell carcinoma (SCC) of the anal canal: Preliminary safety and efficacy results from KEYNOTE-028 – </a:t>
            </a:r>
            <a:r>
              <a:rPr lang="en-GB" sz="1800" dirty="0" err="1" smtClean="0"/>
              <a:t>Ott</a:t>
            </a:r>
            <a:r>
              <a:rPr lang="en-GB" sz="1800" dirty="0" smtClean="0"/>
              <a:t> PA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assess the efficacy and safety of pembrolizumab in patients with PD-L1+ advanced SCC anal carcinoma</a:t>
            </a:r>
            <a:endParaRPr lang="en-GB" dirty="0"/>
          </a:p>
        </p:txBody>
      </p:sp>
      <p:sp>
        <p:nvSpPr>
          <p:cNvPr id="14" name="Text Placeholder 13"/>
          <p:cNvSpPr>
            <a:spLocks noGrp="1"/>
          </p:cNvSpPr>
          <p:nvPr>
            <p:ph type="body" sz="quarter" idx="11"/>
          </p:nvPr>
        </p:nvSpPr>
        <p:spPr/>
        <p:txBody>
          <a:bodyPr/>
          <a:lstStyle/>
          <a:p>
            <a:r>
              <a:rPr lang="it-IT" dirty="0" err="1" smtClean="0">
                <a:solidFill>
                  <a:srgbClr val="363636"/>
                </a:solidFill>
              </a:rPr>
              <a:t>Ott</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500</a:t>
            </a:r>
            <a:endParaRPr lang="en-GB" dirty="0"/>
          </a:p>
        </p:txBody>
      </p:sp>
      <p:sp>
        <p:nvSpPr>
          <p:cNvPr id="6" name="AutoShape 12"/>
          <p:cNvSpPr>
            <a:spLocks noChangeArrowheads="1"/>
          </p:cNvSpPr>
          <p:nvPr/>
        </p:nvSpPr>
        <p:spPr bwMode="auto">
          <a:xfrm>
            <a:off x="4086891" y="2877674"/>
            <a:ext cx="200910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Pembrolizumab 10 mg/kg IV q2w</a:t>
            </a:r>
            <a:endParaRPr lang="en-GB" altLang="zh-CN" dirty="0">
              <a:solidFill>
                <a:srgbClr val="FFFFFF"/>
              </a:solidFill>
              <a:ea typeface="SimSun" pitchFamily="2" charset="-122"/>
            </a:endParaRPr>
          </a:p>
        </p:txBody>
      </p:sp>
      <p:cxnSp>
        <p:nvCxnSpPr>
          <p:cNvPr id="7" name="AutoShape 19"/>
          <p:cNvCxnSpPr>
            <a:cxnSpLocks noChangeShapeType="1"/>
            <a:stCxn id="10" idx="3"/>
          </p:cNvCxnSpPr>
          <p:nvPr/>
        </p:nvCxnSpPr>
        <p:spPr bwMode="auto">
          <a:xfrm flipV="1">
            <a:off x="3684814" y="3461874"/>
            <a:ext cx="402076" cy="429"/>
          </a:xfrm>
          <a:prstGeom prst="straightConnector1">
            <a:avLst/>
          </a:prstGeom>
          <a:noFill/>
          <a:ln w="57150">
            <a:solidFill>
              <a:schemeClr val="bg2">
                <a:lumMod val="60000"/>
                <a:lumOff val="40000"/>
              </a:schemeClr>
            </a:solidFill>
            <a:round/>
            <a:headEnd/>
            <a:tailEnd type="triangle" w="med" len="med"/>
          </a:ln>
        </p:spPr>
      </p:cxnSp>
      <p:cxnSp>
        <p:nvCxnSpPr>
          <p:cNvPr id="8" name="AutoShape 21"/>
          <p:cNvCxnSpPr>
            <a:cxnSpLocks noChangeShapeType="1"/>
          </p:cNvCxnSpPr>
          <p:nvPr/>
        </p:nvCxnSpPr>
        <p:spPr bwMode="auto">
          <a:xfrm flipV="1">
            <a:off x="6096000" y="2877674"/>
            <a:ext cx="604800" cy="549540"/>
          </a:xfrm>
          <a:prstGeom prst="straightConnector1">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41957" y="2624400"/>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0" name="AutoShape 9"/>
          <p:cNvSpPr>
            <a:spLocks noChangeArrowheads="1"/>
          </p:cNvSpPr>
          <p:nvPr/>
        </p:nvSpPr>
        <p:spPr bwMode="auto">
          <a:xfrm>
            <a:off x="365124" y="2378673"/>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SCC anal cancer</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Failure of prior therapy</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PD-L1+</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(n=25)</a:t>
            </a:r>
            <a:endParaRPr lang="en-GB" altLang="zh-CN" dirty="0">
              <a:solidFill>
                <a:srgbClr val="FFFFFF"/>
              </a:solidFill>
              <a:ea typeface="SimSun" pitchFamily="2" charset="-122"/>
            </a:endParaRPr>
          </a:p>
        </p:txBody>
      </p:sp>
      <p:sp>
        <p:nvSpPr>
          <p:cNvPr id="15" name="AutoShape 12"/>
          <p:cNvSpPr>
            <a:spLocks noChangeArrowheads="1"/>
          </p:cNvSpPr>
          <p:nvPr/>
        </p:nvSpPr>
        <p:spPr bwMode="auto">
          <a:xfrm>
            <a:off x="6737871" y="383677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16" name="Rectangle 15"/>
          <p:cNvSpPr/>
          <p:nvPr/>
        </p:nvSpPr>
        <p:spPr>
          <a:xfrm>
            <a:off x="6713157" y="2612043"/>
            <a:ext cx="1224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D4D4D"/>
                </a:solidFill>
              </a:rPr>
              <a:t>CR, PR or SD</a:t>
            </a:r>
            <a:endParaRPr lang="en-US" dirty="0">
              <a:solidFill>
                <a:srgbClr val="4D4D4D"/>
              </a:solidFill>
            </a:endParaRPr>
          </a:p>
        </p:txBody>
      </p:sp>
      <p:cxnSp>
        <p:nvCxnSpPr>
          <p:cNvPr id="18" name="AutoShape 21"/>
          <p:cNvCxnSpPr>
            <a:cxnSpLocks noChangeShapeType="1"/>
            <a:endCxn id="15" idx="1"/>
          </p:cNvCxnSpPr>
          <p:nvPr/>
        </p:nvCxnSpPr>
        <p:spPr bwMode="auto">
          <a:xfrm>
            <a:off x="6133283" y="3412445"/>
            <a:ext cx="604588" cy="688646"/>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p:cNvCxnSpPr>
          <p:nvPr/>
        </p:nvCxnSpPr>
        <p:spPr bwMode="auto">
          <a:xfrm flipV="1">
            <a:off x="7849041" y="2899614"/>
            <a:ext cx="402076" cy="429"/>
          </a:xfrm>
          <a:prstGeom prst="straightConnector1">
            <a:avLst/>
          </a:prstGeom>
          <a:noFill/>
          <a:ln w="57150">
            <a:solidFill>
              <a:schemeClr val="bg2">
                <a:lumMod val="60000"/>
                <a:lumOff val="40000"/>
              </a:schemeClr>
            </a:solidFill>
            <a:round/>
            <a:headEnd/>
            <a:tailEnd type="triangle" w="med" len="med"/>
          </a:ln>
        </p:spPr>
      </p:cxnSp>
      <p:sp>
        <p:nvSpPr>
          <p:cNvPr id="11" name="TextBox 10"/>
          <p:cNvSpPr txBox="1"/>
          <p:nvPr/>
        </p:nvSpPr>
        <p:spPr>
          <a:xfrm>
            <a:off x="6642375" y="4355757"/>
            <a:ext cx="1358064" cy="338554"/>
          </a:xfrm>
          <a:prstGeom prst="rect">
            <a:avLst/>
          </a:prstGeom>
          <a:noFill/>
        </p:spPr>
        <p:txBody>
          <a:bodyPr wrap="none" rtlCol="0">
            <a:spAutoFit/>
          </a:bodyPr>
          <a:lstStyle/>
          <a:p>
            <a:r>
              <a:rPr lang="en-GB" sz="1600" b="1" dirty="0" smtClean="0">
                <a:solidFill>
                  <a:srgbClr val="4D4D4D"/>
                </a:solidFill>
              </a:rPr>
              <a:t>Discontinue</a:t>
            </a:r>
            <a:endParaRPr lang="en-GB" sz="1600" b="1" dirty="0">
              <a:solidFill>
                <a:srgbClr val="4D4D4D"/>
              </a:solidFill>
            </a:endParaRPr>
          </a:p>
        </p:txBody>
      </p:sp>
      <p:sp>
        <p:nvSpPr>
          <p:cNvPr id="22" name="TextBox 21"/>
          <p:cNvSpPr txBox="1"/>
          <p:nvPr/>
        </p:nvSpPr>
        <p:spPr>
          <a:xfrm>
            <a:off x="6692015" y="2288804"/>
            <a:ext cx="2202719" cy="338554"/>
          </a:xfrm>
          <a:prstGeom prst="rect">
            <a:avLst/>
          </a:prstGeom>
          <a:noFill/>
        </p:spPr>
        <p:txBody>
          <a:bodyPr wrap="none" rtlCol="0">
            <a:spAutoFit/>
          </a:bodyPr>
          <a:lstStyle/>
          <a:p>
            <a:r>
              <a:rPr lang="en-GB" sz="1600" b="1" dirty="0" smtClean="0">
                <a:solidFill>
                  <a:srgbClr val="4D4D4D"/>
                </a:solidFill>
              </a:rPr>
              <a:t>Treat for ≥24 months</a:t>
            </a:r>
            <a:endParaRPr lang="en-GB" sz="1600" b="1" dirty="0">
              <a:solidFill>
                <a:srgbClr val="4D4D4D"/>
              </a:solidFill>
            </a:endParaRPr>
          </a:p>
        </p:txBody>
      </p:sp>
      <p:sp>
        <p:nvSpPr>
          <p:cNvPr id="25" name="Rectangle 9"/>
          <p:cNvSpPr txBox="1">
            <a:spLocks noChangeArrowheads="1"/>
          </p:cNvSpPr>
          <p:nvPr/>
        </p:nvSpPr>
        <p:spPr bwMode="auto">
          <a:xfrm>
            <a:off x="365124" y="481442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ORR (RECIST v1.1)</a:t>
            </a:r>
          </a:p>
          <a:p>
            <a:pPr>
              <a:buClr>
                <a:srgbClr val="043882"/>
              </a:buClr>
            </a:pPr>
            <a:endParaRPr lang="en-GB" kern="0" dirty="0" smtClean="0"/>
          </a:p>
        </p:txBody>
      </p:sp>
      <p:sp>
        <p:nvSpPr>
          <p:cNvPr id="26" name="Content Placeholder 26"/>
          <p:cNvSpPr txBox="1">
            <a:spLocks/>
          </p:cNvSpPr>
          <p:nvPr/>
        </p:nvSpPr>
        <p:spPr>
          <a:xfrm>
            <a:off x="4648200" y="4814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PFS, OS, duration of response</a:t>
            </a:r>
          </a:p>
          <a:p>
            <a:pPr>
              <a:buClr>
                <a:srgbClr val="043882"/>
              </a:buClr>
            </a:pPr>
            <a:r>
              <a:rPr lang="en-GB" kern="0" dirty="0" smtClean="0"/>
              <a:t>Safety</a:t>
            </a:r>
          </a:p>
        </p:txBody>
      </p:sp>
    </p:spTree>
    <p:extLst>
      <p:ext uri="{BB962C8B-B14F-4D97-AF65-F5344CB8AC3E}">
        <p14:creationId xmlns:p14="http://schemas.microsoft.com/office/powerpoint/2010/main" xmlns="" val="3205430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500: Pembrolizumab (MK-3475) for PD-L1-positive squamous cell carcinoma (SCC) of the anal canal: Preliminary safety and efficacy results from KEYNOTE-028 – </a:t>
            </a:r>
            <a:r>
              <a:rPr lang="en-GB" sz="1800" dirty="0" err="1" smtClean="0"/>
              <a:t>Ott</a:t>
            </a:r>
            <a:r>
              <a:rPr lang="en-GB" sz="1800" dirty="0" smtClean="0"/>
              <a:t> PA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pPr lvl="1"/>
            <a:endParaRPr lang="en-GB" dirty="0"/>
          </a:p>
        </p:txBody>
      </p:sp>
      <p:sp>
        <p:nvSpPr>
          <p:cNvPr id="14" name="Text Placeholder 13"/>
          <p:cNvSpPr>
            <a:spLocks noGrp="1"/>
          </p:cNvSpPr>
          <p:nvPr>
            <p:ph type="body" sz="quarter" idx="11"/>
          </p:nvPr>
        </p:nvSpPr>
        <p:spPr/>
        <p:txBody>
          <a:bodyPr/>
          <a:lstStyle/>
          <a:p>
            <a:r>
              <a:rPr lang="it-IT" dirty="0" err="1" smtClean="0">
                <a:solidFill>
                  <a:srgbClr val="363636"/>
                </a:solidFill>
              </a:rPr>
              <a:t>Ott</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500</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1037332303"/>
              </p:ext>
            </p:extLst>
          </p:nvPr>
        </p:nvGraphicFramePr>
        <p:xfrm>
          <a:off x="609600" y="1651686"/>
          <a:ext cx="8153401" cy="2133600"/>
        </p:xfrm>
        <a:graphic>
          <a:graphicData uri="http://schemas.openxmlformats.org/drawingml/2006/table">
            <a:tbl>
              <a:tblPr firstRow="1" bandRow="1">
                <a:tableStyleId>{69012ECD-51FC-41F1-AA8D-1B2483CD663E}</a:tableStyleId>
              </a:tblPr>
              <a:tblGrid>
                <a:gridCol w="3513254"/>
                <a:gridCol w="1789771"/>
                <a:gridCol w="2850376"/>
              </a:tblGrid>
              <a:tr h="123273">
                <a:tc>
                  <a:txBody>
                    <a:bodyPr/>
                    <a:lstStyle/>
                    <a:p>
                      <a:r>
                        <a:rPr lang="en-GB" sz="1400" dirty="0" smtClean="0">
                          <a:solidFill>
                            <a:schemeClr val="tx2"/>
                          </a:solidFill>
                        </a:rPr>
                        <a:t>Best response</a:t>
                      </a:r>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n (%)</a:t>
                      </a:r>
                      <a:endParaRPr lang="en-GB" sz="1400" dirty="0">
                        <a:solidFill>
                          <a:schemeClr val="tx2"/>
                        </a:solidFill>
                      </a:endParaRP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95%CI</a:t>
                      </a:r>
                      <a:endParaRPr lang="en-GB" sz="1400" dirty="0">
                        <a:solidFill>
                          <a:schemeClr val="tx2"/>
                        </a:solidFill>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123273">
                <a:tc>
                  <a:txBody>
                    <a:bodyPr/>
                    <a:lstStyle/>
                    <a:p>
                      <a:r>
                        <a:rPr lang="en-GB" sz="1400" dirty="0" smtClean="0"/>
                        <a:t>ORR</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5 (20)</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6.8, 40.7</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r h="123273">
                <a:tc>
                  <a:txBody>
                    <a:bodyPr/>
                    <a:lstStyle/>
                    <a:p>
                      <a:pPr marL="180000"/>
                      <a:r>
                        <a:rPr lang="en-GB" sz="1400" dirty="0" smtClean="0"/>
                        <a:t>CR</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0</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0.0, 13.7</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123273">
                <a:tc>
                  <a:txBody>
                    <a:bodyPr/>
                    <a:lstStyle/>
                    <a:p>
                      <a:pPr marL="180000"/>
                      <a:r>
                        <a:rPr lang="en-GB" sz="1400" dirty="0" smtClean="0"/>
                        <a:t>PR</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5 (20)</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6.8,</a:t>
                      </a:r>
                      <a:r>
                        <a:rPr lang="en-GB" sz="1400" baseline="0" dirty="0" smtClean="0"/>
                        <a:t> 40.7</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r h="123273">
                <a:tc>
                  <a:txBody>
                    <a:bodyPr/>
                    <a:lstStyle/>
                    <a:p>
                      <a:r>
                        <a:rPr lang="en-GB" sz="1400" dirty="0" smtClean="0"/>
                        <a:t>SD</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11 (44)</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24.4, 65.1</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r h="123273">
                <a:tc>
                  <a:txBody>
                    <a:bodyPr/>
                    <a:lstStyle/>
                    <a:p>
                      <a:r>
                        <a:rPr lang="en-GB" sz="1400" dirty="0" smtClean="0"/>
                        <a:t>PD</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8 (32)</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en-GB" sz="1400" dirty="0" smtClean="0"/>
                        <a:t>14.9, 53.5</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r>
              <a:tr h="123273">
                <a:tc>
                  <a:txBody>
                    <a:bodyPr/>
                    <a:lstStyle/>
                    <a:p>
                      <a:r>
                        <a:rPr lang="en-GB" sz="1400" dirty="0" smtClean="0"/>
                        <a:t>Not assessed</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1 (4)</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0.1, 20.4</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bl>
          </a:graphicData>
        </a:graphic>
      </p:graphicFrame>
      <p:sp>
        <p:nvSpPr>
          <p:cNvPr id="13" name="Rectangle 12"/>
          <p:cNvSpPr/>
          <p:nvPr/>
        </p:nvSpPr>
        <p:spPr>
          <a:xfrm>
            <a:off x="5265067" y="3941118"/>
            <a:ext cx="1447800" cy="552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 name="TextBox 14"/>
          <p:cNvSpPr txBox="1"/>
          <p:nvPr/>
        </p:nvSpPr>
        <p:spPr>
          <a:xfrm>
            <a:off x="3436267" y="3905417"/>
            <a:ext cx="3226142" cy="584775"/>
          </a:xfrm>
          <a:prstGeom prst="rect">
            <a:avLst/>
          </a:prstGeom>
          <a:noFill/>
        </p:spPr>
        <p:txBody>
          <a:bodyPr wrap="square" rtlCol="0">
            <a:spAutoFit/>
          </a:bodyPr>
          <a:lstStyle/>
          <a:p>
            <a:pPr algn="ctr"/>
            <a:r>
              <a:rPr lang="en-GB" sz="1600" b="1" dirty="0"/>
              <a:t>Maximum change from baseline in tumour size</a:t>
            </a:r>
          </a:p>
        </p:txBody>
      </p:sp>
      <p:cxnSp>
        <p:nvCxnSpPr>
          <p:cNvPr id="16" name="Straight Connector 15"/>
          <p:cNvCxnSpPr/>
          <p:nvPr/>
        </p:nvCxnSpPr>
        <p:spPr>
          <a:xfrm>
            <a:off x="3059832" y="4005064"/>
            <a:ext cx="0" cy="2249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987824" y="4005064"/>
            <a:ext cx="72008" cy="2249338"/>
            <a:chOff x="2987824" y="4005064"/>
            <a:chExt cx="72008" cy="2249338"/>
          </a:xfrm>
        </p:grpSpPr>
        <p:cxnSp>
          <p:nvCxnSpPr>
            <p:cNvPr id="18" name="Straight Connector 17"/>
            <p:cNvCxnSpPr/>
            <p:nvPr/>
          </p:nvCxnSpPr>
          <p:spPr>
            <a:xfrm>
              <a:off x="2987824" y="4005064"/>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87824" y="4225452"/>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87824" y="4445840"/>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87824" y="4668902"/>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87824" y="489463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824" y="512304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87824" y="535145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557986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87824" y="580827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87824" y="603668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87824" y="6254402"/>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530039" y="3876781"/>
            <a:ext cx="521369" cy="261610"/>
          </a:xfrm>
          <a:prstGeom prst="rect">
            <a:avLst/>
          </a:prstGeom>
          <a:noFill/>
        </p:spPr>
        <p:txBody>
          <a:bodyPr wrap="square" rtlCol="0">
            <a:spAutoFit/>
          </a:bodyPr>
          <a:lstStyle/>
          <a:p>
            <a:pPr algn="r"/>
            <a:r>
              <a:rPr lang="en-GB" sz="1100" dirty="0" smtClean="0"/>
              <a:t>100</a:t>
            </a:r>
            <a:endParaRPr lang="en-GB" sz="1100" dirty="0"/>
          </a:p>
        </p:txBody>
      </p:sp>
      <p:sp>
        <p:nvSpPr>
          <p:cNvPr id="30" name="TextBox 29"/>
          <p:cNvSpPr txBox="1"/>
          <p:nvPr/>
        </p:nvSpPr>
        <p:spPr>
          <a:xfrm>
            <a:off x="2530039" y="4094647"/>
            <a:ext cx="521369" cy="261610"/>
          </a:xfrm>
          <a:prstGeom prst="rect">
            <a:avLst/>
          </a:prstGeom>
          <a:noFill/>
        </p:spPr>
        <p:txBody>
          <a:bodyPr wrap="square" rtlCol="0">
            <a:spAutoFit/>
          </a:bodyPr>
          <a:lstStyle/>
          <a:p>
            <a:pPr algn="r"/>
            <a:r>
              <a:rPr lang="en-GB" sz="1100" dirty="0" smtClean="0"/>
              <a:t>80</a:t>
            </a:r>
            <a:endParaRPr lang="en-GB" sz="1100" dirty="0"/>
          </a:p>
        </p:txBody>
      </p:sp>
      <p:sp>
        <p:nvSpPr>
          <p:cNvPr id="31" name="TextBox 30"/>
          <p:cNvSpPr txBox="1"/>
          <p:nvPr/>
        </p:nvSpPr>
        <p:spPr>
          <a:xfrm>
            <a:off x="2530039" y="4316571"/>
            <a:ext cx="521369" cy="261610"/>
          </a:xfrm>
          <a:prstGeom prst="rect">
            <a:avLst/>
          </a:prstGeom>
          <a:noFill/>
        </p:spPr>
        <p:txBody>
          <a:bodyPr wrap="square" rtlCol="0">
            <a:spAutoFit/>
          </a:bodyPr>
          <a:lstStyle/>
          <a:p>
            <a:pPr algn="r"/>
            <a:r>
              <a:rPr lang="en-GB" sz="1100" dirty="0" smtClean="0"/>
              <a:t>60</a:t>
            </a:r>
            <a:endParaRPr lang="en-GB" sz="1100" dirty="0"/>
          </a:p>
        </p:txBody>
      </p:sp>
      <p:sp>
        <p:nvSpPr>
          <p:cNvPr id="32" name="TextBox 31"/>
          <p:cNvSpPr txBox="1"/>
          <p:nvPr/>
        </p:nvSpPr>
        <p:spPr>
          <a:xfrm>
            <a:off x="2530039" y="4538495"/>
            <a:ext cx="521369" cy="261610"/>
          </a:xfrm>
          <a:prstGeom prst="rect">
            <a:avLst/>
          </a:prstGeom>
          <a:noFill/>
        </p:spPr>
        <p:txBody>
          <a:bodyPr wrap="square" rtlCol="0">
            <a:spAutoFit/>
          </a:bodyPr>
          <a:lstStyle/>
          <a:p>
            <a:pPr algn="r"/>
            <a:r>
              <a:rPr lang="en-GB" sz="1100" dirty="0" smtClean="0"/>
              <a:t>40</a:t>
            </a:r>
            <a:endParaRPr lang="en-GB" sz="1100" dirty="0"/>
          </a:p>
        </p:txBody>
      </p:sp>
      <p:sp>
        <p:nvSpPr>
          <p:cNvPr id="33" name="TextBox 32"/>
          <p:cNvSpPr txBox="1"/>
          <p:nvPr/>
        </p:nvSpPr>
        <p:spPr>
          <a:xfrm>
            <a:off x="2530039" y="4763093"/>
            <a:ext cx="521369" cy="261610"/>
          </a:xfrm>
          <a:prstGeom prst="rect">
            <a:avLst/>
          </a:prstGeom>
          <a:noFill/>
        </p:spPr>
        <p:txBody>
          <a:bodyPr wrap="square" rtlCol="0">
            <a:spAutoFit/>
          </a:bodyPr>
          <a:lstStyle/>
          <a:p>
            <a:pPr algn="r"/>
            <a:r>
              <a:rPr lang="en-GB" sz="1100" dirty="0" smtClean="0"/>
              <a:t>20</a:t>
            </a:r>
            <a:endParaRPr lang="en-GB" sz="1100" dirty="0"/>
          </a:p>
        </p:txBody>
      </p:sp>
      <p:sp>
        <p:nvSpPr>
          <p:cNvPr id="34" name="TextBox 33"/>
          <p:cNvSpPr txBox="1"/>
          <p:nvPr/>
        </p:nvSpPr>
        <p:spPr>
          <a:xfrm>
            <a:off x="2530039" y="4990365"/>
            <a:ext cx="521369" cy="261610"/>
          </a:xfrm>
          <a:prstGeom prst="rect">
            <a:avLst/>
          </a:prstGeom>
          <a:noFill/>
        </p:spPr>
        <p:txBody>
          <a:bodyPr wrap="square" rtlCol="0">
            <a:spAutoFit/>
          </a:bodyPr>
          <a:lstStyle/>
          <a:p>
            <a:pPr algn="r"/>
            <a:r>
              <a:rPr lang="en-GB" sz="1100" dirty="0" smtClean="0"/>
              <a:t>0</a:t>
            </a:r>
            <a:endParaRPr lang="en-GB" sz="1100" dirty="0"/>
          </a:p>
        </p:txBody>
      </p:sp>
      <p:sp>
        <p:nvSpPr>
          <p:cNvPr id="35" name="TextBox 34"/>
          <p:cNvSpPr txBox="1"/>
          <p:nvPr/>
        </p:nvSpPr>
        <p:spPr>
          <a:xfrm>
            <a:off x="2530039" y="5220311"/>
            <a:ext cx="521369" cy="261610"/>
          </a:xfrm>
          <a:prstGeom prst="rect">
            <a:avLst/>
          </a:prstGeom>
          <a:noFill/>
        </p:spPr>
        <p:txBody>
          <a:bodyPr wrap="square" rtlCol="0">
            <a:spAutoFit/>
          </a:bodyPr>
          <a:lstStyle/>
          <a:p>
            <a:pPr algn="r"/>
            <a:r>
              <a:rPr lang="en-GB" sz="1100" dirty="0" smtClean="0"/>
              <a:t>–20</a:t>
            </a:r>
            <a:endParaRPr lang="en-GB" sz="1100" dirty="0"/>
          </a:p>
        </p:txBody>
      </p:sp>
      <p:sp>
        <p:nvSpPr>
          <p:cNvPr id="36" name="TextBox 35"/>
          <p:cNvSpPr txBox="1"/>
          <p:nvPr/>
        </p:nvSpPr>
        <p:spPr>
          <a:xfrm>
            <a:off x="2530039" y="5450257"/>
            <a:ext cx="521369" cy="261610"/>
          </a:xfrm>
          <a:prstGeom prst="rect">
            <a:avLst/>
          </a:prstGeom>
          <a:noFill/>
        </p:spPr>
        <p:txBody>
          <a:bodyPr wrap="square" rtlCol="0">
            <a:spAutoFit/>
          </a:bodyPr>
          <a:lstStyle/>
          <a:p>
            <a:pPr algn="r"/>
            <a:r>
              <a:rPr lang="en-GB" sz="1100" dirty="0" smtClean="0"/>
              <a:t>–40</a:t>
            </a:r>
            <a:endParaRPr lang="en-GB" sz="1100" dirty="0"/>
          </a:p>
        </p:txBody>
      </p:sp>
      <p:sp>
        <p:nvSpPr>
          <p:cNvPr id="37" name="TextBox 36"/>
          <p:cNvSpPr txBox="1"/>
          <p:nvPr/>
        </p:nvSpPr>
        <p:spPr>
          <a:xfrm>
            <a:off x="2530039" y="5680203"/>
            <a:ext cx="521369" cy="261610"/>
          </a:xfrm>
          <a:prstGeom prst="rect">
            <a:avLst/>
          </a:prstGeom>
          <a:noFill/>
        </p:spPr>
        <p:txBody>
          <a:bodyPr wrap="square" rtlCol="0">
            <a:spAutoFit/>
          </a:bodyPr>
          <a:lstStyle/>
          <a:p>
            <a:pPr algn="r"/>
            <a:r>
              <a:rPr lang="en-GB" sz="1100" dirty="0" smtClean="0"/>
              <a:t>–60</a:t>
            </a:r>
            <a:endParaRPr lang="en-GB" sz="1100" dirty="0"/>
          </a:p>
        </p:txBody>
      </p:sp>
      <p:sp>
        <p:nvSpPr>
          <p:cNvPr id="38" name="TextBox 37"/>
          <p:cNvSpPr txBox="1"/>
          <p:nvPr/>
        </p:nvSpPr>
        <p:spPr>
          <a:xfrm>
            <a:off x="2339339" y="6121395"/>
            <a:ext cx="712069" cy="261610"/>
          </a:xfrm>
          <a:prstGeom prst="rect">
            <a:avLst/>
          </a:prstGeom>
          <a:noFill/>
        </p:spPr>
        <p:txBody>
          <a:bodyPr wrap="square" rtlCol="0">
            <a:spAutoFit/>
          </a:bodyPr>
          <a:lstStyle/>
          <a:p>
            <a:pPr algn="r"/>
            <a:r>
              <a:rPr lang="en-GB" sz="1100" dirty="0"/>
              <a:t>– </a:t>
            </a:r>
            <a:r>
              <a:rPr lang="en-GB" sz="1100" dirty="0" smtClean="0"/>
              <a:t>100</a:t>
            </a:r>
            <a:endParaRPr lang="en-GB" sz="1100" dirty="0"/>
          </a:p>
        </p:txBody>
      </p:sp>
      <p:sp>
        <p:nvSpPr>
          <p:cNvPr id="39" name="TextBox 38"/>
          <p:cNvSpPr txBox="1"/>
          <p:nvPr/>
        </p:nvSpPr>
        <p:spPr>
          <a:xfrm>
            <a:off x="2530039" y="5910739"/>
            <a:ext cx="521369" cy="261610"/>
          </a:xfrm>
          <a:prstGeom prst="rect">
            <a:avLst/>
          </a:prstGeom>
          <a:noFill/>
        </p:spPr>
        <p:txBody>
          <a:bodyPr wrap="square" rtlCol="0">
            <a:spAutoFit/>
          </a:bodyPr>
          <a:lstStyle/>
          <a:p>
            <a:pPr algn="r"/>
            <a:r>
              <a:rPr lang="en-GB" sz="1100" dirty="0" smtClean="0"/>
              <a:t>–80</a:t>
            </a:r>
            <a:endParaRPr lang="en-GB" sz="1100" dirty="0"/>
          </a:p>
        </p:txBody>
      </p:sp>
      <p:sp>
        <p:nvSpPr>
          <p:cNvPr id="40" name="TextBox 39"/>
          <p:cNvSpPr txBox="1"/>
          <p:nvPr/>
        </p:nvSpPr>
        <p:spPr>
          <a:xfrm rot="16200000">
            <a:off x="1253903" y="4957807"/>
            <a:ext cx="2237602" cy="307777"/>
          </a:xfrm>
          <a:prstGeom prst="rect">
            <a:avLst/>
          </a:prstGeom>
          <a:noFill/>
        </p:spPr>
        <p:txBody>
          <a:bodyPr wrap="square" rtlCol="0">
            <a:spAutoFit/>
          </a:bodyPr>
          <a:lstStyle/>
          <a:p>
            <a:pPr algn="ctr"/>
            <a:r>
              <a:rPr lang="en-GB" sz="1400" dirty="0" smtClean="0"/>
              <a:t>Change from baseline, %</a:t>
            </a:r>
            <a:endParaRPr lang="en-GB" sz="1400" dirty="0"/>
          </a:p>
        </p:txBody>
      </p:sp>
      <p:sp>
        <p:nvSpPr>
          <p:cNvPr id="41" name="Rectangle 40"/>
          <p:cNvSpPr/>
          <p:nvPr/>
        </p:nvSpPr>
        <p:spPr>
          <a:xfrm>
            <a:off x="3118919" y="4151972"/>
            <a:ext cx="135802" cy="98277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a:off x="3266793" y="4225452"/>
            <a:ext cx="135802" cy="90929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a:off x="3433251" y="4843605"/>
            <a:ext cx="135802" cy="29114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a:off x="3577074" y="4843605"/>
            <a:ext cx="135802" cy="29114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3729951" y="4934140"/>
            <a:ext cx="135802" cy="200612"/>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865753" y="4990366"/>
            <a:ext cx="135802" cy="144386"/>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4018630" y="5063385"/>
            <a:ext cx="135802" cy="7136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4171507" y="5089032"/>
            <a:ext cx="135802" cy="4572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flipV="1">
            <a:off x="4324384" y="5100920"/>
            <a:ext cx="135802" cy="33832"/>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4480907" y="5115912"/>
            <a:ext cx="135802" cy="1884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4633784" y="5115912"/>
            <a:ext cx="135802" cy="1884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4786661"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4939538"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092415"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5241647"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5375382" y="5134752"/>
            <a:ext cx="135802" cy="2286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5523732" y="5129732"/>
            <a:ext cx="135802" cy="7136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5676609" y="5129732"/>
            <a:ext cx="135802" cy="1901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5826197" y="5129731"/>
            <a:ext cx="135802" cy="225665"/>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p:cNvSpPr/>
          <p:nvPr/>
        </p:nvSpPr>
        <p:spPr>
          <a:xfrm>
            <a:off x="3442786" y="5821455"/>
            <a:ext cx="135802" cy="71367"/>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p:cNvSpPr/>
          <p:nvPr/>
        </p:nvSpPr>
        <p:spPr>
          <a:xfrm>
            <a:off x="5970748" y="5129732"/>
            <a:ext cx="135802" cy="377331"/>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6123148" y="5129732"/>
            <a:ext cx="135802" cy="451330"/>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p:cNvSpPr/>
          <p:nvPr/>
        </p:nvSpPr>
        <p:spPr>
          <a:xfrm>
            <a:off x="6275548" y="5129732"/>
            <a:ext cx="135802" cy="678546"/>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6427948" y="5129732"/>
            <a:ext cx="135802" cy="754662"/>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p:cNvSpPr/>
          <p:nvPr/>
        </p:nvSpPr>
        <p:spPr>
          <a:xfrm>
            <a:off x="6580348" y="5129732"/>
            <a:ext cx="135802" cy="812081"/>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3442786" y="5579868"/>
            <a:ext cx="135802" cy="7136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TextBox 66"/>
          <p:cNvSpPr txBox="1"/>
          <p:nvPr/>
        </p:nvSpPr>
        <p:spPr>
          <a:xfrm>
            <a:off x="3696477" y="5434434"/>
            <a:ext cx="3226142" cy="584775"/>
          </a:xfrm>
          <a:prstGeom prst="rect">
            <a:avLst/>
          </a:prstGeom>
          <a:noFill/>
        </p:spPr>
        <p:txBody>
          <a:bodyPr wrap="square" rtlCol="0">
            <a:spAutoFit/>
          </a:bodyPr>
          <a:lstStyle/>
          <a:p>
            <a:r>
              <a:rPr lang="en-GB" sz="1600" dirty="0" smtClean="0"/>
              <a:t>Responder</a:t>
            </a:r>
          </a:p>
          <a:p>
            <a:r>
              <a:rPr lang="en-GB" sz="1600" dirty="0" smtClean="0"/>
              <a:t>Non-responder</a:t>
            </a:r>
            <a:endParaRPr lang="en-GB" sz="1600" dirty="0"/>
          </a:p>
        </p:txBody>
      </p:sp>
      <p:cxnSp>
        <p:nvCxnSpPr>
          <p:cNvPr id="68" name="Straight Connector 67"/>
          <p:cNvCxnSpPr/>
          <p:nvPr/>
        </p:nvCxnSpPr>
        <p:spPr>
          <a:xfrm>
            <a:off x="3051408" y="5125697"/>
            <a:ext cx="3747744" cy="18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7639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500: Pembrolizumab (MK-3475) for PD-L1-positive squamous cell carcinoma (SCC) of the anal canal: Preliminary safety and efficacy results from KEYNOTE-028 – </a:t>
            </a:r>
            <a:r>
              <a:rPr lang="en-GB" sz="1800" dirty="0" err="1" smtClean="0"/>
              <a:t>Ott</a:t>
            </a:r>
            <a:r>
              <a:rPr lang="en-GB" sz="1800" dirty="0" smtClean="0"/>
              <a:t> PA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 (cont.)</a:t>
            </a:r>
          </a:p>
          <a:p>
            <a:r>
              <a:rPr lang="en-GB" dirty="0" err="1" smtClean="0"/>
              <a:t>mTTR</a:t>
            </a:r>
            <a:r>
              <a:rPr lang="en-GB" dirty="0" smtClean="0"/>
              <a:t>: 15.6 weeks (range 7.1, 21.0)</a:t>
            </a:r>
          </a:p>
          <a:p>
            <a:r>
              <a:rPr lang="en-GB" dirty="0" smtClean="0"/>
              <a:t>Median SD duration: 3.6 months (range 1.8, 11.0)</a:t>
            </a:r>
          </a:p>
          <a:p>
            <a:r>
              <a:rPr lang="en-GB" dirty="0" err="1" smtClean="0"/>
              <a:t>mPFS</a:t>
            </a:r>
            <a:r>
              <a:rPr lang="en-GB" dirty="0" smtClean="0"/>
              <a:t>: 3.0 months (95%CI 1.7, 7.3); 6-month PFS: 31.6%; 12-month PFS: 19.7%</a:t>
            </a:r>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marL="0" indent="0">
              <a:spcBef>
                <a:spcPts val="1200"/>
              </a:spcBef>
              <a:buNone/>
            </a:pPr>
            <a:r>
              <a:rPr lang="en-GB" b="1" dirty="0" smtClean="0"/>
              <a:t>Conclusions</a:t>
            </a:r>
          </a:p>
          <a:p>
            <a:r>
              <a:rPr lang="en-GB" b="1" dirty="0"/>
              <a:t>Pembrolizumab </a:t>
            </a:r>
            <a:r>
              <a:rPr lang="en-GB" b="1" dirty="0" smtClean="0"/>
              <a:t>demonstrated </a:t>
            </a:r>
            <a:r>
              <a:rPr lang="en-GB" b="1" dirty="0"/>
              <a:t>promising </a:t>
            </a:r>
            <a:r>
              <a:rPr lang="en-GB" b="1" dirty="0" err="1"/>
              <a:t>antitumour</a:t>
            </a:r>
            <a:r>
              <a:rPr lang="en-GB" b="1" dirty="0"/>
              <a:t> activity in </a:t>
            </a:r>
            <a:r>
              <a:rPr lang="en-GB" b="1" dirty="0" smtClean="0"/>
              <a:t>patients </a:t>
            </a:r>
            <a:r>
              <a:rPr lang="en-GB" b="1" dirty="0"/>
              <a:t>with heavily pre-treated </a:t>
            </a:r>
            <a:r>
              <a:rPr lang="en-GB" b="1" dirty="0" smtClean="0"/>
              <a:t>PD-L1</a:t>
            </a:r>
            <a:r>
              <a:rPr lang="en-GB" b="1" dirty="0"/>
              <a:t>+ </a:t>
            </a:r>
            <a:r>
              <a:rPr lang="en-GB" b="1" dirty="0" smtClean="0"/>
              <a:t>advanced</a:t>
            </a:r>
            <a:r>
              <a:rPr lang="en-GB" b="1" dirty="0"/>
              <a:t> SCC</a:t>
            </a:r>
            <a:r>
              <a:rPr lang="en-GB" b="1" dirty="0" smtClean="0"/>
              <a:t> anal </a:t>
            </a:r>
            <a:r>
              <a:rPr lang="en-GB" b="1" dirty="0"/>
              <a:t>carcinoma</a:t>
            </a:r>
          </a:p>
          <a:p>
            <a:r>
              <a:rPr lang="en-GB" b="1" dirty="0" smtClean="0"/>
              <a:t>The safety profile was manageable and consistence with previous studies</a:t>
            </a:r>
          </a:p>
          <a:p>
            <a:r>
              <a:rPr lang="en-GB" b="1" dirty="0" smtClean="0"/>
              <a:t>These data support future studies of pembrolizumab in advanced anal carcinoma</a:t>
            </a:r>
          </a:p>
          <a:p>
            <a:pPr lvl="1"/>
            <a:endParaRPr lang="en-GB" b="1" dirty="0"/>
          </a:p>
        </p:txBody>
      </p:sp>
      <p:sp>
        <p:nvSpPr>
          <p:cNvPr id="14" name="Text Placeholder 13"/>
          <p:cNvSpPr>
            <a:spLocks noGrp="1"/>
          </p:cNvSpPr>
          <p:nvPr>
            <p:ph type="body" sz="quarter" idx="11"/>
          </p:nvPr>
        </p:nvSpPr>
        <p:spPr/>
        <p:txBody>
          <a:bodyPr/>
          <a:lstStyle/>
          <a:p>
            <a:r>
              <a:rPr lang="it-IT" dirty="0" err="1" smtClean="0">
                <a:solidFill>
                  <a:srgbClr val="363636"/>
                </a:solidFill>
              </a:rPr>
              <a:t>Ott</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500</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3396627308"/>
              </p:ext>
            </p:extLst>
          </p:nvPr>
        </p:nvGraphicFramePr>
        <p:xfrm>
          <a:off x="609600" y="2590800"/>
          <a:ext cx="8153400" cy="1524000"/>
        </p:xfrm>
        <a:graphic>
          <a:graphicData uri="http://schemas.openxmlformats.org/drawingml/2006/table">
            <a:tbl>
              <a:tblPr firstRow="1" bandRow="1">
                <a:tableStyleId>{69012ECD-51FC-41F1-AA8D-1B2483CD663E}</a:tableStyleId>
              </a:tblPr>
              <a:tblGrid>
                <a:gridCol w="4076700"/>
                <a:gridCol w="40767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Grade 3–4 AEs occurring in ≥1 patient,</a:t>
                      </a:r>
                      <a:r>
                        <a:rPr lang="en-GB" sz="1400" baseline="0" dirty="0" smtClean="0">
                          <a:solidFill>
                            <a:schemeClr val="tx2"/>
                          </a:solidFill>
                        </a:rPr>
                        <a:t> n (%)</a:t>
                      </a:r>
                      <a:endParaRPr lang="en-GB" sz="1400" dirty="0" smtClean="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n=25</a:t>
                      </a:r>
                      <a:endParaRPr lang="en-GB" sz="1400" dirty="0">
                        <a:solidFill>
                          <a:schemeClr val="tx2"/>
                        </a:solidFill>
                      </a:endParaRP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0">
                <a:tc>
                  <a:txBody>
                    <a:bodyPr/>
                    <a:lstStyle/>
                    <a:p>
                      <a:r>
                        <a:rPr lang="en-GB" sz="1400" dirty="0" smtClean="0"/>
                        <a:t>TSH increased</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en-GB" sz="1400" dirty="0" smtClean="0"/>
                        <a:t>1 (4)</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r>
              <a:tr h="0">
                <a:tc>
                  <a:txBody>
                    <a:bodyPr/>
                    <a:lstStyle/>
                    <a:p>
                      <a:r>
                        <a:rPr lang="en-GB" sz="1400" dirty="0" smtClean="0"/>
                        <a:t>Colitis, grade 3</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en-GB" sz="1400" dirty="0" smtClean="0"/>
                        <a:t>1 (4)</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r>
              <a:tr h="0">
                <a:tc>
                  <a:txBody>
                    <a:bodyPr/>
                    <a:lstStyle/>
                    <a:p>
                      <a:r>
                        <a:rPr lang="en-GB" sz="1400" dirty="0" smtClean="0"/>
                        <a:t>Diarrhoea, grade</a:t>
                      </a:r>
                      <a:r>
                        <a:rPr lang="en-GB" sz="1400" baseline="0" dirty="0" smtClean="0"/>
                        <a:t> 3</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en-GB" sz="1400" dirty="0" smtClean="0"/>
                        <a:t>1 (4)</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r>
              <a:tr h="0">
                <a:tc>
                  <a:txBody>
                    <a:bodyPr/>
                    <a:lstStyle/>
                    <a:p>
                      <a:r>
                        <a:rPr lang="en-GB" sz="1400" dirty="0" smtClean="0"/>
                        <a:t>General physical health</a:t>
                      </a:r>
                      <a:r>
                        <a:rPr lang="en-GB" sz="1400" baseline="0" dirty="0" smtClean="0"/>
                        <a:t> deterioration</a:t>
                      </a:r>
                      <a:endParaRPr lang="en-GB" sz="1400" dirty="0"/>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en-GB" sz="1400" dirty="0" smtClean="0"/>
                        <a:t>1 (4)</a:t>
                      </a: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r>
            </a:tbl>
          </a:graphicData>
        </a:graphic>
      </p:graphicFrame>
    </p:spTree>
    <p:extLst>
      <p:ext uri="{BB962C8B-B14F-4D97-AF65-F5344CB8AC3E}">
        <p14:creationId xmlns:p14="http://schemas.microsoft.com/office/powerpoint/2010/main" xmlns="" val="2546141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Neuroendocrine tumours</a:t>
            </a:r>
            <a:endParaRPr lang="en-GB" dirty="0"/>
          </a:p>
        </p:txBody>
      </p:sp>
    </p:spTree>
    <p:extLst>
      <p:ext uri="{BB962C8B-B14F-4D97-AF65-F5344CB8AC3E}">
        <p14:creationId xmlns:p14="http://schemas.microsoft.com/office/powerpoint/2010/main" xmlns="" val="3285066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5LBA: Everolimus in advanced </a:t>
            </a:r>
            <a:r>
              <a:rPr lang="en-GB" sz="1800" dirty="0" err="1" smtClean="0"/>
              <a:t>nonfunctional</a:t>
            </a:r>
            <a:r>
              <a:rPr lang="en-GB" sz="1800" dirty="0" smtClean="0"/>
              <a:t> neuroendocrine </a:t>
            </a:r>
            <a:r>
              <a:rPr lang="en-GB" sz="1800" dirty="0" err="1" smtClean="0"/>
              <a:t>tumors</a:t>
            </a:r>
            <a:r>
              <a:rPr lang="en-GB" sz="1800" dirty="0" smtClean="0"/>
              <a:t> (NET) of lung or gastrointestinal (GI) origin: Efficacy and safety results from the placebo-controlled, double-blind, </a:t>
            </a:r>
            <a:r>
              <a:rPr lang="en-GB" sz="1800" dirty="0" err="1" smtClean="0"/>
              <a:t>multicenter</a:t>
            </a:r>
            <a:r>
              <a:rPr lang="en-GB" sz="1800" dirty="0" smtClean="0"/>
              <a:t>, Phase 3 RADIANT-4 study</a:t>
            </a:r>
            <a:br>
              <a:rPr lang="en-GB" sz="1800" dirty="0" smtClean="0"/>
            </a:br>
            <a:r>
              <a:rPr lang="en-GB" sz="1800" dirty="0" smtClean="0"/>
              <a:t> – Yao J et al</a:t>
            </a:r>
            <a:endParaRPr lang="en-GB" sz="1800" dirty="0"/>
          </a:p>
        </p:txBody>
      </p:sp>
      <p:sp>
        <p:nvSpPr>
          <p:cNvPr id="12" name="Content Placeholder 11"/>
          <p:cNvSpPr>
            <a:spLocks noGrp="1"/>
          </p:cNvSpPr>
          <p:nvPr>
            <p:ph idx="1"/>
          </p:nvPr>
        </p:nvSpPr>
        <p:spPr/>
        <p:txBody>
          <a:bodyPr/>
          <a:lstStyle/>
          <a:p>
            <a:pPr marL="0" indent="0">
              <a:buNone/>
            </a:pPr>
            <a:r>
              <a:rPr lang="en-GB" b="1" dirty="0" smtClean="0"/>
              <a:t>Study objective</a:t>
            </a:r>
          </a:p>
          <a:p>
            <a:r>
              <a:rPr lang="en-GB" dirty="0" smtClean="0"/>
              <a:t>To investigate the efficacy and safety of </a:t>
            </a:r>
            <a:r>
              <a:rPr lang="en-GB" dirty="0" err="1" smtClean="0"/>
              <a:t>everolimus</a:t>
            </a:r>
            <a:r>
              <a:rPr lang="en-GB" dirty="0" smtClean="0"/>
              <a:t> in patients with advanced, non-functional, progressive lung or GI NETs</a:t>
            </a:r>
            <a:endParaRPr lang="en-GB" dirty="0"/>
          </a:p>
        </p:txBody>
      </p:sp>
      <p:sp>
        <p:nvSpPr>
          <p:cNvPr id="13" name="Text Placeholder 12"/>
          <p:cNvSpPr>
            <a:spLocks noGrp="1"/>
          </p:cNvSpPr>
          <p:nvPr>
            <p:ph type="body" sz="quarter" idx="10"/>
          </p:nvPr>
        </p:nvSpPr>
        <p:spPr>
          <a:xfrm>
            <a:off x="365125" y="6096000"/>
            <a:ext cx="4589667" cy="487363"/>
          </a:xfrm>
        </p:spPr>
        <p:txBody>
          <a:bodyPr/>
          <a:lstStyle/>
          <a:p>
            <a:r>
              <a:rPr lang="en-GB" dirty="0"/>
              <a:t>*Stratum A (better prognosis) – appendix, caecum, jejunum, ileum, </a:t>
            </a:r>
            <a:br>
              <a:rPr lang="en-GB" dirty="0"/>
            </a:br>
            <a:r>
              <a:rPr lang="en-GB" dirty="0"/>
              <a:t>and NET of unknown primary; stratum B (worse prognosis) – lung, </a:t>
            </a:r>
            <a:br>
              <a:rPr lang="en-GB" dirty="0"/>
            </a:br>
            <a:r>
              <a:rPr lang="en-GB" dirty="0"/>
              <a:t>stomach, rectum and colon (except caecum)</a:t>
            </a:r>
          </a:p>
        </p:txBody>
      </p:sp>
      <p:sp>
        <p:nvSpPr>
          <p:cNvPr id="14" name="Text Placeholder 13"/>
          <p:cNvSpPr>
            <a:spLocks noGrp="1"/>
          </p:cNvSpPr>
          <p:nvPr>
            <p:ph type="body" sz="quarter" idx="11"/>
          </p:nvPr>
        </p:nvSpPr>
        <p:spPr/>
        <p:txBody>
          <a:bodyPr/>
          <a:lstStyle/>
          <a:p>
            <a:r>
              <a:rPr lang="it-IT" dirty="0" smtClean="0"/>
              <a:t>Yao et al. </a:t>
            </a:r>
            <a:r>
              <a:rPr lang="it-IT" i="1" dirty="0" smtClean="0"/>
              <a:t>Ann Oncol </a:t>
            </a:r>
            <a:r>
              <a:rPr lang="it-IT" dirty="0" smtClean="0"/>
              <a:t>2015; 26 (suppl 6): </a:t>
            </a:r>
            <a:r>
              <a:rPr lang="fr-FR" dirty="0" err="1" smtClean="0"/>
              <a:t>abstr</a:t>
            </a:r>
            <a:r>
              <a:rPr lang="fr-FR" dirty="0" smtClean="0"/>
              <a:t> 5LBA</a:t>
            </a:r>
            <a:endParaRPr lang="en-GB" dirty="0"/>
          </a:p>
        </p:txBody>
      </p:sp>
      <p:sp>
        <p:nvSpPr>
          <p:cNvPr id="6" name="Oval 14"/>
          <p:cNvSpPr>
            <a:spLocks noChangeArrowheads="1"/>
          </p:cNvSpPr>
          <p:nvPr/>
        </p:nvSpPr>
        <p:spPr bwMode="auto">
          <a:xfrm>
            <a:off x="4040393" y="32840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7" name="AutoShape 15"/>
          <p:cNvCxnSpPr>
            <a:cxnSpLocks noChangeShapeType="1"/>
            <a:stCxn id="6" idx="0"/>
            <a:endCxn id="15" idx="1"/>
          </p:cNvCxnSpPr>
          <p:nvPr/>
        </p:nvCxnSpPr>
        <p:spPr bwMode="auto">
          <a:xfrm rot="5400000" flipH="1" flipV="1">
            <a:off x="4316226" y="26361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15291"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sp>
        <p:nvSpPr>
          <p:cNvPr id="9" name="Content Placeholder 26"/>
          <p:cNvSpPr txBox="1">
            <a:spLocks/>
          </p:cNvSpPr>
          <p:nvPr/>
        </p:nvSpPr>
        <p:spPr bwMode="auto">
          <a:xfrm>
            <a:off x="4954792" y="3048000"/>
            <a:ext cx="3413797" cy="892175"/>
          </a:xfrm>
          <a:prstGeom prst="rect">
            <a:avLst/>
          </a:prstGeom>
          <a:noFill/>
          <a:ln w="9525">
            <a:noFill/>
            <a:miter lim="800000"/>
            <a:headEnd/>
            <a:tailEnd/>
          </a:ln>
        </p:spPr>
        <p:txBody>
          <a:bodyPr/>
          <a:lstStyle/>
          <a:p>
            <a:pPr marL="190500" indent="-190500">
              <a:spcBef>
                <a:spcPts val="0"/>
              </a:spcBef>
              <a:spcAft>
                <a:spcPts val="0"/>
              </a:spcAft>
              <a:defRPr/>
            </a:pPr>
            <a:r>
              <a:rPr lang="en-GB" sz="16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Prior SSA (yes vs. no)</a:t>
            </a:r>
            <a:endParaRPr lang="en-GB" sz="1600" dirty="0">
              <a:solidFill>
                <a:srgbClr val="4D4D4D"/>
              </a:solidFill>
              <a:latin typeface="Arial"/>
            </a:endParaRPr>
          </a:p>
          <a:p>
            <a:pPr marL="203200" indent="-203200">
              <a:spcBef>
                <a:spcPts val="0"/>
              </a:spcBef>
              <a:spcAft>
                <a:spcPts val="0"/>
              </a:spcAft>
              <a:buFont typeface="Arial" pitchFamily="34" charset="0"/>
              <a:buChar char="•"/>
              <a:defRPr/>
            </a:pPr>
            <a:r>
              <a:rPr lang="en-GB" sz="1600" dirty="0" smtClean="0">
                <a:solidFill>
                  <a:srgbClr val="4D4D4D"/>
                </a:solidFill>
                <a:latin typeface="Arial"/>
              </a:rPr>
              <a:t>Tumour origin (stratum A vs. B*)</a:t>
            </a:r>
          </a:p>
          <a:p>
            <a:pPr marL="203200" indent="-203200">
              <a:spcBef>
                <a:spcPts val="0"/>
              </a:spcBef>
              <a:spcAft>
                <a:spcPts val="0"/>
              </a:spcAft>
              <a:buFont typeface="Arial" pitchFamily="34" charset="0"/>
              <a:buChar char="•"/>
              <a:defRPr/>
            </a:pPr>
            <a:r>
              <a:rPr lang="en-GB" sz="1600" dirty="0" smtClean="0">
                <a:solidFill>
                  <a:srgbClr val="4D4D4D"/>
                </a:solidFill>
                <a:latin typeface="Arial"/>
              </a:rPr>
              <a:t>WHO PS (1 vs. 2)</a:t>
            </a:r>
            <a:endParaRPr lang="en-GB" sz="1600" dirty="0">
              <a:solidFill>
                <a:srgbClr val="4D4D4D"/>
              </a:solidFill>
              <a:latin typeface="Arial"/>
            </a:endParaRPr>
          </a:p>
        </p:txBody>
      </p:sp>
      <p:cxnSp>
        <p:nvCxnSpPr>
          <p:cNvPr id="10" name="AutoShape 19"/>
          <p:cNvCxnSpPr>
            <a:cxnSpLocks noChangeShapeType="1"/>
          </p:cNvCxnSpPr>
          <p:nvPr/>
        </p:nvCxnSpPr>
        <p:spPr bwMode="auto">
          <a:xfrm>
            <a:off x="3783670" y="35761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42656" y="2620169"/>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964166"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Everolimus 10 mg/day</a:t>
            </a:r>
          </a:p>
          <a:p>
            <a:pPr algn="ctr" defTabSz="892175" eaLnBrk="0" hangingPunct="0"/>
            <a:r>
              <a:rPr lang="en-GB" altLang="zh-CN" dirty="0" smtClean="0">
                <a:solidFill>
                  <a:srgbClr val="FFFFFF"/>
                </a:solidFill>
                <a:ea typeface="SimSun" pitchFamily="2" charset="-122"/>
              </a:rPr>
              <a:t>(n=205)</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327456" y="2271585"/>
            <a:ext cx="3456214"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Well differentiated (G1/G2), advanced, progressive, non-function NET of lung/GI origin</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Absence of active or any history of carcinoid syndrome</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≤6 months of radiological PD</a:t>
            </a:r>
          </a:p>
          <a:p>
            <a:pPr defTabSz="892175" eaLnBrk="0" hangingPunct="0">
              <a:spcAft>
                <a:spcPct val="30000"/>
              </a:spcAft>
            </a:pPr>
            <a:r>
              <a:rPr lang="en-GB" altLang="zh-CN" dirty="0" smtClean="0">
                <a:solidFill>
                  <a:srgbClr val="FFFFFF"/>
                </a:solidFill>
                <a:ea typeface="SimSun" pitchFamily="2" charset="-122"/>
              </a:rPr>
              <a:t>(n=302)</a:t>
            </a:r>
            <a:endParaRPr lang="en-GB" altLang="zh-CN" dirty="0">
              <a:solidFill>
                <a:srgbClr val="FFFFFF"/>
              </a:solidFill>
              <a:ea typeface="SimSun" pitchFamily="2" charset="-122"/>
            </a:endParaRPr>
          </a:p>
        </p:txBody>
      </p:sp>
      <p:sp>
        <p:nvSpPr>
          <p:cNvPr id="17" name="Rectangle 9"/>
          <p:cNvSpPr txBox="1">
            <a:spLocks noChangeArrowheads="1"/>
          </p:cNvSpPr>
          <p:nvPr/>
        </p:nvSpPr>
        <p:spPr bwMode="auto">
          <a:xfrm>
            <a:off x="463980" y="5102224"/>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PFS</a:t>
            </a:r>
          </a:p>
        </p:txBody>
      </p:sp>
      <p:sp>
        <p:nvSpPr>
          <p:cNvPr id="18" name="Content Placeholder 26"/>
          <p:cNvSpPr txBox="1">
            <a:spLocks/>
          </p:cNvSpPr>
          <p:nvPr/>
        </p:nvSpPr>
        <p:spPr>
          <a:xfrm>
            <a:off x="4747056" y="51022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OS, ORR, DCR</a:t>
            </a:r>
          </a:p>
          <a:p>
            <a:pPr>
              <a:buClr>
                <a:srgbClr val="043882"/>
              </a:buClr>
            </a:pPr>
            <a:r>
              <a:rPr lang="en-GB" kern="0" dirty="0" smtClean="0"/>
              <a:t>Safety, </a:t>
            </a:r>
            <a:r>
              <a:rPr lang="en-GB" kern="0" dirty="0" err="1" smtClean="0"/>
              <a:t>HRQoL</a:t>
            </a:r>
            <a:r>
              <a:rPr lang="en-GB" kern="0" dirty="0" smtClean="0"/>
              <a:t>, WHO PS</a:t>
            </a:r>
          </a:p>
        </p:txBody>
      </p:sp>
      <p:cxnSp>
        <p:nvCxnSpPr>
          <p:cNvPr id="19" name="AutoShape 16"/>
          <p:cNvCxnSpPr>
            <a:cxnSpLocks noChangeShapeType="1"/>
            <a:endCxn id="22" idx="1"/>
          </p:cNvCxnSpPr>
          <p:nvPr/>
        </p:nvCxnSpPr>
        <p:spPr bwMode="auto">
          <a:xfrm rot="16200000" flipH="1">
            <a:off x="4314175" y="3886289"/>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15291" y="42719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0"/>
          <p:cNvCxnSpPr>
            <a:cxnSpLocks noChangeShapeType="1"/>
          </p:cNvCxnSpPr>
          <p:nvPr/>
        </p:nvCxnSpPr>
        <p:spPr bwMode="auto">
          <a:xfrm>
            <a:off x="7641076" y="45362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964166"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Placebo</a:t>
            </a:r>
          </a:p>
          <a:p>
            <a:pPr algn="ctr" defTabSz="892175" eaLnBrk="0" hangingPunct="0"/>
            <a:r>
              <a:rPr lang="en-GB" altLang="zh-CN" dirty="0" smtClean="0">
                <a:solidFill>
                  <a:srgbClr val="4D4D4D"/>
                </a:solidFill>
                <a:ea typeface="SimSun" pitchFamily="2" charset="-122"/>
              </a:rPr>
              <a:t>(n=97)</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345008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Glossary</a:t>
            </a:r>
          </a:p>
        </p:txBody>
      </p:sp>
      <p:sp>
        <p:nvSpPr>
          <p:cNvPr id="3" name="Rectangle 3"/>
          <p:cNvSpPr txBox="1">
            <a:spLocks noChangeArrowheads="1"/>
          </p:cNvSpPr>
          <p:nvPr/>
        </p:nvSpPr>
        <p:spPr>
          <a:xfrm>
            <a:off x="365124" y="1177833"/>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200"/>
              </a:lnSpc>
              <a:spcAft>
                <a:spcPts val="100"/>
              </a:spcAft>
              <a:buNone/>
            </a:pPr>
            <a:r>
              <a:rPr lang="en-GB" sz="1000" dirty="0" smtClean="0"/>
              <a:t>5-FU</a:t>
            </a:r>
            <a:r>
              <a:rPr lang="en-GB" sz="1000" dirty="0"/>
              <a:t>	5-fluorouracil</a:t>
            </a:r>
          </a:p>
          <a:p>
            <a:pPr marL="0" indent="0">
              <a:lnSpc>
                <a:spcPts val="1200"/>
              </a:lnSpc>
              <a:spcAft>
                <a:spcPts val="100"/>
              </a:spcAft>
              <a:buNone/>
            </a:pPr>
            <a:r>
              <a:rPr lang="en-GB" sz="1000" dirty="0"/>
              <a:t>5-HIAA	</a:t>
            </a:r>
            <a:r>
              <a:rPr lang="en-GB" sz="1000" dirty="0" smtClean="0"/>
              <a:t>5-hydroxyindoleacetic </a:t>
            </a:r>
            <a:r>
              <a:rPr lang="en-GB" sz="1000" dirty="0"/>
              <a:t>acid</a:t>
            </a:r>
          </a:p>
          <a:p>
            <a:pPr marL="0" indent="0">
              <a:lnSpc>
                <a:spcPts val="1200"/>
              </a:lnSpc>
              <a:spcAft>
                <a:spcPts val="100"/>
              </a:spcAft>
              <a:buNone/>
            </a:pPr>
            <a:r>
              <a:rPr lang="en-GB" sz="1000" dirty="0"/>
              <a:t>ADC	adenocarcinoma</a:t>
            </a:r>
          </a:p>
          <a:p>
            <a:pPr marL="0" indent="0">
              <a:lnSpc>
                <a:spcPts val="1200"/>
              </a:lnSpc>
              <a:spcAft>
                <a:spcPts val="100"/>
              </a:spcAft>
              <a:buNone/>
            </a:pPr>
            <a:r>
              <a:rPr lang="en-GB" sz="1000" dirty="0"/>
              <a:t>AE	adverse event</a:t>
            </a:r>
          </a:p>
          <a:p>
            <a:pPr marL="0" indent="0">
              <a:lnSpc>
                <a:spcPts val="1200"/>
              </a:lnSpc>
              <a:spcAft>
                <a:spcPts val="100"/>
              </a:spcAft>
              <a:buNone/>
            </a:pPr>
            <a:r>
              <a:rPr lang="en-GB" sz="1000" dirty="0"/>
              <a:t>AJCC/UICC	American Joint Committee on Cancer/ Union for </a:t>
            </a:r>
            <a:r>
              <a:rPr lang="en-GB" sz="1000" dirty="0" smtClean="0"/>
              <a:t/>
            </a:r>
            <a:br>
              <a:rPr lang="en-GB" sz="1000" dirty="0" smtClean="0"/>
            </a:br>
            <a:r>
              <a:rPr lang="en-GB" sz="1000" dirty="0" smtClean="0"/>
              <a:t>	International </a:t>
            </a:r>
            <a:r>
              <a:rPr lang="en-GB" sz="1000" dirty="0"/>
              <a:t>Cancer Control</a:t>
            </a:r>
          </a:p>
          <a:p>
            <a:pPr marL="0" indent="0">
              <a:lnSpc>
                <a:spcPts val="1200"/>
              </a:lnSpc>
              <a:spcAft>
                <a:spcPts val="100"/>
              </a:spcAft>
              <a:buNone/>
            </a:pPr>
            <a:r>
              <a:rPr lang="en-GB" sz="1000" dirty="0"/>
              <a:t>CA-125	cancer antigen 125</a:t>
            </a:r>
          </a:p>
          <a:p>
            <a:pPr marL="0" indent="0">
              <a:lnSpc>
                <a:spcPts val="1200"/>
              </a:lnSpc>
              <a:spcAft>
                <a:spcPts val="100"/>
              </a:spcAft>
              <a:buNone/>
            </a:pPr>
            <a:r>
              <a:rPr lang="en-GB" sz="1000" dirty="0"/>
              <a:t>CI	confidence interval</a:t>
            </a:r>
          </a:p>
          <a:p>
            <a:pPr marL="0" indent="0">
              <a:lnSpc>
                <a:spcPts val="1200"/>
              </a:lnSpc>
              <a:spcAft>
                <a:spcPts val="100"/>
              </a:spcAft>
              <a:buNone/>
            </a:pPr>
            <a:r>
              <a:rPr lang="en-GB" sz="1000" dirty="0"/>
              <a:t>CEA	</a:t>
            </a:r>
            <a:r>
              <a:rPr lang="en-GB" sz="1000" dirty="0" err="1"/>
              <a:t>carcinoembryonic</a:t>
            </a:r>
            <a:r>
              <a:rPr lang="en-GB" sz="1000" dirty="0"/>
              <a:t> antigen</a:t>
            </a:r>
          </a:p>
          <a:p>
            <a:pPr marL="0" indent="0">
              <a:lnSpc>
                <a:spcPts val="1200"/>
              </a:lnSpc>
              <a:spcAft>
                <a:spcPts val="100"/>
              </a:spcAft>
              <a:buNone/>
            </a:pPr>
            <a:r>
              <a:rPr lang="en-GB" sz="1000" dirty="0"/>
              <a:t>CR	complete response</a:t>
            </a:r>
          </a:p>
          <a:p>
            <a:pPr marL="0" indent="0">
              <a:lnSpc>
                <a:spcPts val="1200"/>
              </a:lnSpc>
              <a:spcAft>
                <a:spcPts val="100"/>
              </a:spcAft>
              <a:buNone/>
            </a:pPr>
            <a:r>
              <a:rPr lang="en-GB" sz="1000" dirty="0"/>
              <a:t>CRT	chemoradiotherapy</a:t>
            </a:r>
          </a:p>
          <a:p>
            <a:pPr marL="0" indent="0">
              <a:lnSpc>
                <a:spcPts val="1200"/>
              </a:lnSpc>
              <a:spcAft>
                <a:spcPts val="100"/>
              </a:spcAft>
              <a:buNone/>
            </a:pPr>
            <a:r>
              <a:rPr lang="en-GB" sz="1000" dirty="0"/>
              <a:t>CT	chemotherapy</a:t>
            </a:r>
          </a:p>
          <a:p>
            <a:pPr marL="0" indent="0">
              <a:lnSpc>
                <a:spcPts val="1200"/>
              </a:lnSpc>
              <a:spcAft>
                <a:spcPts val="100"/>
              </a:spcAft>
              <a:buNone/>
            </a:pPr>
            <a:r>
              <a:rPr lang="en-GB" sz="1000" dirty="0"/>
              <a:t>CTL	cytotoxic T lymphocytes</a:t>
            </a:r>
          </a:p>
          <a:p>
            <a:pPr marL="0" indent="0">
              <a:lnSpc>
                <a:spcPts val="1200"/>
              </a:lnSpc>
              <a:spcAft>
                <a:spcPts val="100"/>
              </a:spcAft>
              <a:buNone/>
            </a:pPr>
            <a:r>
              <a:rPr lang="en-GB" sz="1000" dirty="0"/>
              <a:t>DCR	disease control rate</a:t>
            </a:r>
          </a:p>
          <a:p>
            <a:pPr marL="0" indent="0">
              <a:lnSpc>
                <a:spcPts val="1200"/>
              </a:lnSpc>
              <a:spcAft>
                <a:spcPts val="100"/>
              </a:spcAft>
              <a:buNone/>
            </a:pPr>
            <a:r>
              <a:rPr lang="en-GB" sz="1000" dirty="0"/>
              <a:t>DFS	disease-free survival</a:t>
            </a:r>
          </a:p>
          <a:p>
            <a:pPr marL="0" indent="0">
              <a:lnSpc>
                <a:spcPts val="1200"/>
              </a:lnSpc>
              <a:spcAft>
                <a:spcPts val="100"/>
              </a:spcAft>
              <a:buNone/>
            </a:pPr>
            <a:r>
              <a:rPr lang="en-GB" sz="1000" dirty="0"/>
              <a:t>EBV	Epstein–Barr virus</a:t>
            </a:r>
          </a:p>
          <a:p>
            <a:pPr marL="0" indent="0">
              <a:lnSpc>
                <a:spcPts val="1200"/>
              </a:lnSpc>
              <a:spcAft>
                <a:spcPts val="100"/>
              </a:spcAft>
              <a:buNone/>
            </a:pPr>
            <a:r>
              <a:rPr lang="en-GB" sz="1000" dirty="0"/>
              <a:t>ECF	epirubicin/cisplatin/5-fluorouracil</a:t>
            </a:r>
          </a:p>
          <a:p>
            <a:pPr marL="0" indent="0">
              <a:lnSpc>
                <a:spcPts val="1200"/>
              </a:lnSpc>
              <a:spcAft>
                <a:spcPts val="100"/>
              </a:spcAft>
              <a:buNone/>
            </a:pPr>
            <a:r>
              <a:rPr lang="en-GB" sz="1000" dirty="0"/>
              <a:t>ECOG</a:t>
            </a:r>
            <a:r>
              <a:rPr lang="en-GB" sz="1000" b="1" dirty="0"/>
              <a:t>	</a:t>
            </a:r>
            <a:r>
              <a:rPr lang="en-GB" sz="1000" dirty="0"/>
              <a:t>Eastern Cooperative Oncology Group</a:t>
            </a:r>
          </a:p>
          <a:p>
            <a:pPr marL="0" indent="0">
              <a:lnSpc>
                <a:spcPts val="1200"/>
              </a:lnSpc>
              <a:spcAft>
                <a:spcPts val="100"/>
              </a:spcAft>
              <a:buNone/>
            </a:pPr>
            <a:r>
              <a:rPr lang="en-GB" sz="1000" dirty="0"/>
              <a:t>ECX	epirubicin/cisplatin/capecitabine</a:t>
            </a:r>
          </a:p>
          <a:p>
            <a:pPr marL="0" indent="0">
              <a:lnSpc>
                <a:spcPts val="1200"/>
              </a:lnSpc>
              <a:spcAft>
                <a:spcPts val="100"/>
              </a:spcAft>
              <a:buNone/>
            </a:pPr>
            <a:r>
              <a:rPr lang="en-GB" sz="1000" dirty="0"/>
              <a:t>FLOT	docetaxel/5-fluorouracil/leucovorin/oxaliplatin</a:t>
            </a:r>
          </a:p>
          <a:p>
            <a:pPr marL="0" indent="0">
              <a:lnSpc>
                <a:spcPts val="1200"/>
              </a:lnSpc>
              <a:spcAft>
                <a:spcPts val="100"/>
              </a:spcAft>
              <a:buNone/>
            </a:pPr>
            <a:r>
              <a:rPr lang="en-GB" sz="1000" dirty="0"/>
              <a:t>GC	</a:t>
            </a:r>
            <a:r>
              <a:rPr lang="en-GB" sz="1000" dirty="0" smtClean="0"/>
              <a:t>gastric </a:t>
            </a:r>
            <a:r>
              <a:rPr lang="en-GB" sz="1000" dirty="0"/>
              <a:t>cancer</a:t>
            </a:r>
          </a:p>
          <a:p>
            <a:pPr marL="0" indent="0">
              <a:lnSpc>
                <a:spcPts val="1200"/>
              </a:lnSpc>
              <a:spcAft>
                <a:spcPts val="100"/>
              </a:spcAft>
              <a:buNone/>
            </a:pPr>
            <a:r>
              <a:rPr lang="en-GB" sz="1000" dirty="0"/>
              <a:t>GEC	gastroesophageal adenocarcinoma</a:t>
            </a:r>
          </a:p>
          <a:p>
            <a:pPr marL="0" indent="0">
              <a:lnSpc>
                <a:spcPts val="1200"/>
              </a:lnSpc>
              <a:spcAft>
                <a:spcPts val="100"/>
              </a:spcAft>
              <a:buNone/>
            </a:pPr>
            <a:r>
              <a:rPr lang="en-GB" sz="1000" dirty="0"/>
              <a:t>GEJ	gastroesophageal junction</a:t>
            </a:r>
          </a:p>
          <a:p>
            <a:pPr marL="0" indent="0">
              <a:lnSpc>
                <a:spcPts val="1200"/>
              </a:lnSpc>
              <a:spcAft>
                <a:spcPts val="100"/>
              </a:spcAft>
              <a:buNone/>
            </a:pPr>
            <a:r>
              <a:rPr lang="en-GB" sz="1000" dirty="0"/>
              <a:t>GI	gastrointestinal</a:t>
            </a:r>
          </a:p>
          <a:p>
            <a:pPr marL="0" indent="0">
              <a:lnSpc>
                <a:spcPts val="1200"/>
              </a:lnSpc>
              <a:spcAft>
                <a:spcPts val="100"/>
              </a:spcAft>
              <a:buNone/>
            </a:pPr>
            <a:r>
              <a:rPr lang="en-GB" sz="1000" dirty="0" err="1"/>
              <a:t>Gy</a:t>
            </a:r>
            <a:r>
              <a:rPr lang="en-GB" sz="1000" dirty="0"/>
              <a:t>	Gray</a:t>
            </a:r>
          </a:p>
          <a:p>
            <a:pPr marL="0" indent="0">
              <a:lnSpc>
                <a:spcPts val="1200"/>
              </a:lnSpc>
              <a:spcAft>
                <a:spcPts val="100"/>
              </a:spcAft>
              <a:buNone/>
            </a:pPr>
            <a:r>
              <a:rPr lang="en-GB" sz="1000" dirty="0"/>
              <a:t>HCC	hepatocellular carcinoma</a:t>
            </a:r>
          </a:p>
          <a:p>
            <a:pPr marL="0" indent="0">
              <a:lnSpc>
                <a:spcPts val="1200"/>
              </a:lnSpc>
              <a:spcAft>
                <a:spcPts val="100"/>
              </a:spcAft>
              <a:buNone/>
            </a:pPr>
            <a:r>
              <a:rPr lang="en-GB" sz="1000" i="1" dirty="0"/>
              <a:t>H. </a:t>
            </a:r>
            <a:r>
              <a:rPr lang="en-GB" sz="1000" i="1" dirty="0" smtClean="0"/>
              <a:t>pylori</a:t>
            </a:r>
            <a:r>
              <a:rPr lang="en-GB" sz="1000" dirty="0"/>
              <a:t>	</a:t>
            </a:r>
            <a:r>
              <a:rPr lang="en-GB" sz="1000" i="1" dirty="0"/>
              <a:t>Helicobacter </a:t>
            </a:r>
            <a:r>
              <a:rPr lang="en-GB" sz="1000" i="1" dirty="0" smtClean="0"/>
              <a:t>pylori</a:t>
            </a:r>
            <a:endParaRPr lang="en-GB" sz="1000" dirty="0"/>
          </a:p>
          <a:p>
            <a:pPr marL="0" indent="0">
              <a:lnSpc>
                <a:spcPts val="1200"/>
              </a:lnSpc>
              <a:spcAft>
                <a:spcPts val="100"/>
              </a:spcAft>
              <a:buNone/>
            </a:pPr>
            <a:r>
              <a:rPr lang="en-GB" sz="1000" dirty="0"/>
              <a:t>HR	hazard ratio</a:t>
            </a:r>
          </a:p>
          <a:p>
            <a:pPr marL="0" indent="0">
              <a:lnSpc>
                <a:spcPts val="1200"/>
              </a:lnSpc>
              <a:spcAft>
                <a:spcPts val="100"/>
              </a:spcAft>
              <a:buNone/>
            </a:pPr>
            <a:r>
              <a:rPr lang="en-GB" sz="1000" dirty="0"/>
              <a:t>HR-</a:t>
            </a:r>
            <a:r>
              <a:rPr lang="en-GB" sz="1000" dirty="0" err="1"/>
              <a:t>QoL</a:t>
            </a:r>
            <a:r>
              <a:rPr lang="en-GB" sz="1000" dirty="0"/>
              <a:t>	</a:t>
            </a:r>
            <a:r>
              <a:rPr lang="en-GB" sz="1000" dirty="0" smtClean="0"/>
              <a:t>health-related </a:t>
            </a:r>
            <a:r>
              <a:rPr lang="en-GB" sz="1000" dirty="0"/>
              <a:t>quality of life </a:t>
            </a:r>
          </a:p>
          <a:p>
            <a:pPr marL="0" indent="0">
              <a:lnSpc>
                <a:spcPts val="1200"/>
              </a:lnSpc>
              <a:spcAft>
                <a:spcPts val="100"/>
              </a:spcAft>
              <a:buNone/>
            </a:pPr>
            <a:r>
              <a:rPr lang="en-GB" sz="1000" dirty="0"/>
              <a:t>ITT	intent-to-treat</a:t>
            </a:r>
          </a:p>
          <a:p>
            <a:pPr marL="0" indent="0">
              <a:lnSpc>
                <a:spcPts val="1200"/>
              </a:lnSpc>
              <a:spcAft>
                <a:spcPts val="100"/>
              </a:spcAft>
              <a:buNone/>
            </a:pPr>
            <a:r>
              <a:rPr lang="en-GB" sz="1000" dirty="0"/>
              <a:t>IV	intravenous</a:t>
            </a:r>
          </a:p>
          <a:p>
            <a:pPr marL="0" indent="0">
              <a:lnSpc>
                <a:spcPts val="1200"/>
              </a:lnSpc>
              <a:spcAft>
                <a:spcPts val="100"/>
              </a:spcAft>
              <a:buNone/>
            </a:pPr>
            <a:r>
              <a:rPr lang="en-GB" sz="1000" dirty="0" smtClean="0"/>
              <a:t>LAR</a:t>
            </a:r>
            <a:r>
              <a:rPr lang="en-GB" sz="1000" dirty="0"/>
              <a:t>	</a:t>
            </a:r>
            <a:r>
              <a:rPr lang="en-GB" sz="1000" dirty="0" smtClean="0"/>
              <a:t>long-acting </a:t>
            </a:r>
            <a:r>
              <a:rPr lang="en-GB" sz="1000" dirty="0"/>
              <a:t>release</a:t>
            </a:r>
          </a:p>
          <a:p>
            <a:pPr marL="0" indent="0">
              <a:lnSpc>
                <a:spcPts val="1200"/>
              </a:lnSpc>
              <a:spcAft>
                <a:spcPts val="100"/>
              </a:spcAft>
              <a:buNone/>
            </a:pPr>
            <a:r>
              <a:rPr lang="en-GB" sz="1000" dirty="0" err="1" smtClean="0"/>
              <a:t>mAb</a:t>
            </a:r>
            <a:r>
              <a:rPr lang="en-GB" sz="1000" dirty="0"/>
              <a:t>	monoclonal antibody</a:t>
            </a:r>
          </a:p>
          <a:p>
            <a:pPr marL="0" indent="0">
              <a:lnSpc>
                <a:spcPts val="1200"/>
              </a:lnSpc>
              <a:spcAft>
                <a:spcPts val="100"/>
              </a:spcAft>
              <a:buNone/>
            </a:pPr>
            <a:endParaRPr lang="en-GB" sz="1000" dirty="0" smtClean="0"/>
          </a:p>
          <a:p>
            <a:pPr marL="0" indent="0">
              <a:lnSpc>
                <a:spcPts val="1200"/>
              </a:lnSpc>
              <a:spcAft>
                <a:spcPts val="100"/>
              </a:spcAft>
              <a:buNone/>
            </a:pPr>
            <a:r>
              <a:rPr lang="en-GB" sz="1000" dirty="0" smtClean="0"/>
              <a:t>NCI</a:t>
            </a:r>
            <a:r>
              <a:rPr lang="en-GB" sz="1000" dirty="0"/>
              <a:t>−CTC	National Cancer Institute common toxicity criteria</a:t>
            </a:r>
          </a:p>
          <a:p>
            <a:pPr marL="0" indent="0">
              <a:lnSpc>
                <a:spcPts val="1200"/>
              </a:lnSpc>
              <a:spcAft>
                <a:spcPts val="100"/>
              </a:spcAft>
              <a:buNone/>
            </a:pPr>
            <a:r>
              <a:rPr lang="en-GB" sz="1000" dirty="0" smtClean="0"/>
              <a:t>(m)NET</a:t>
            </a:r>
            <a:r>
              <a:rPr lang="en-GB" sz="1000" dirty="0"/>
              <a:t>	</a:t>
            </a:r>
            <a:r>
              <a:rPr lang="en-GB" sz="1000" dirty="0" smtClean="0"/>
              <a:t>(metastatic) neuroendocrine </a:t>
            </a:r>
            <a:r>
              <a:rPr lang="en-GB" sz="1000" dirty="0"/>
              <a:t>tumour </a:t>
            </a:r>
          </a:p>
          <a:p>
            <a:pPr marL="0" indent="0">
              <a:lnSpc>
                <a:spcPts val="1200"/>
              </a:lnSpc>
              <a:spcAft>
                <a:spcPts val="100"/>
              </a:spcAft>
              <a:buNone/>
            </a:pPr>
            <a:r>
              <a:rPr lang="en-GB" sz="1000" dirty="0"/>
              <a:t>NS	</a:t>
            </a:r>
            <a:r>
              <a:rPr lang="en-GB" sz="1000" dirty="0" smtClean="0"/>
              <a:t>non-significant</a:t>
            </a:r>
            <a:endParaRPr lang="en-GB" sz="1000" dirty="0"/>
          </a:p>
          <a:p>
            <a:pPr marL="0" indent="0">
              <a:lnSpc>
                <a:spcPts val="1200"/>
              </a:lnSpc>
              <a:spcAft>
                <a:spcPts val="100"/>
              </a:spcAft>
              <a:buNone/>
            </a:pPr>
            <a:r>
              <a:rPr lang="en-GB" sz="1000" dirty="0"/>
              <a:t>OP	operation</a:t>
            </a:r>
          </a:p>
          <a:p>
            <a:pPr marL="0" indent="0">
              <a:lnSpc>
                <a:spcPts val="1200"/>
              </a:lnSpc>
              <a:spcAft>
                <a:spcPts val="100"/>
              </a:spcAft>
              <a:buNone/>
            </a:pPr>
            <a:r>
              <a:rPr lang="en-GB" sz="1000" dirty="0"/>
              <a:t>OSCC	oesophageal squamous cell carcinoma</a:t>
            </a:r>
          </a:p>
          <a:p>
            <a:pPr marL="0" indent="0">
              <a:lnSpc>
                <a:spcPts val="1200"/>
              </a:lnSpc>
              <a:spcAft>
                <a:spcPts val="100"/>
              </a:spcAft>
              <a:buNone/>
            </a:pPr>
            <a:r>
              <a:rPr lang="en-GB" sz="1000" dirty="0"/>
              <a:t>ORR	</a:t>
            </a:r>
            <a:r>
              <a:rPr lang="en-GB" sz="1000" dirty="0" smtClean="0"/>
              <a:t>overall/objective </a:t>
            </a:r>
            <a:r>
              <a:rPr lang="en-GB" sz="1000" dirty="0"/>
              <a:t>response rate</a:t>
            </a:r>
          </a:p>
          <a:p>
            <a:pPr marL="0" indent="0">
              <a:lnSpc>
                <a:spcPts val="1200"/>
              </a:lnSpc>
              <a:spcAft>
                <a:spcPts val="100"/>
              </a:spcAft>
              <a:buNone/>
            </a:pPr>
            <a:r>
              <a:rPr lang="en-GB" sz="1000" dirty="0"/>
              <a:t>(m)OS	(median) overall survival</a:t>
            </a:r>
          </a:p>
          <a:p>
            <a:pPr marL="0" indent="0">
              <a:lnSpc>
                <a:spcPts val="1200"/>
              </a:lnSpc>
              <a:spcAft>
                <a:spcPts val="100"/>
              </a:spcAft>
              <a:buNone/>
            </a:pPr>
            <a:r>
              <a:rPr lang="en-GB" sz="1000" dirty="0" err="1"/>
              <a:t>pCR</a:t>
            </a:r>
            <a:r>
              <a:rPr lang="en-GB" sz="1000" dirty="0"/>
              <a:t>	pathological complete response</a:t>
            </a:r>
          </a:p>
          <a:p>
            <a:pPr marL="0" indent="0">
              <a:lnSpc>
                <a:spcPts val="1200"/>
              </a:lnSpc>
              <a:spcAft>
                <a:spcPts val="100"/>
              </a:spcAft>
              <a:buNone/>
            </a:pPr>
            <a:r>
              <a:rPr lang="en-GB" sz="1000" dirty="0" smtClean="0"/>
              <a:t>PD</a:t>
            </a:r>
            <a:r>
              <a:rPr lang="en-GB" sz="1000" dirty="0"/>
              <a:t>	progressive disease</a:t>
            </a:r>
          </a:p>
          <a:p>
            <a:pPr marL="0" indent="0">
              <a:lnSpc>
                <a:spcPts val="1200"/>
              </a:lnSpc>
              <a:spcAft>
                <a:spcPts val="100"/>
              </a:spcAft>
              <a:buNone/>
            </a:pPr>
            <a:r>
              <a:rPr lang="en-GB" sz="1000" dirty="0"/>
              <a:t>PD-L1	programmed death-ligand 1</a:t>
            </a:r>
          </a:p>
          <a:p>
            <a:pPr marL="0" indent="0">
              <a:lnSpc>
                <a:spcPts val="1200"/>
              </a:lnSpc>
              <a:spcAft>
                <a:spcPts val="100"/>
              </a:spcAft>
              <a:buNone/>
            </a:pPr>
            <a:r>
              <a:rPr lang="en-GB" sz="1000" dirty="0" smtClean="0"/>
              <a:t>(</a:t>
            </a:r>
            <a:r>
              <a:rPr lang="en-GB" sz="1000" dirty="0"/>
              <a:t>m)PFS	(median) </a:t>
            </a:r>
            <a:r>
              <a:rPr lang="en-GB" sz="1000" dirty="0" smtClean="0"/>
              <a:t>progression-free </a:t>
            </a:r>
            <a:r>
              <a:rPr lang="en-GB" sz="1000" dirty="0"/>
              <a:t>survival</a:t>
            </a:r>
          </a:p>
          <a:p>
            <a:pPr marL="0" indent="0">
              <a:lnSpc>
                <a:spcPts val="1200"/>
              </a:lnSpc>
              <a:spcAft>
                <a:spcPts val="100"/>
              </a:spcAft>
              <a:buNone/>
            </a:pPr>
            <a:r>
              <a:rPr lang="en-GB" sz="1000" dirty="0"/>
              <a:t>PO	by mouth (orally)</a:t>
            </a:r>
          </a:p>
          <a:p>
            <a:pPr marL="0" indent="0">
              <a:lnSpc>
                <a:spcPts val="1200"/>
              </a:lnSpc>
              <a:spcAft>
                <a:spcPts val="100"/>
              </a:spcAft>
              <a:buNone/>
            </a:pPr>
            <a:r>
              <a:rPr lang="en-GB" sz="1000" dirty="0"/>
              <a:t>PR	partial response </a:t>
            </a:r>
          </a:p>
          <a:p>
            <a:pPr marL="0" indent="0">
              <a:lnSpc>
                <a:spcPts val="1200"/>
              </a:lnSpc>
              <a:spcAft>
                <a:spcPts val="100"/>
              </a:spcAft>
              <a:buNone/>
            </a:pPr>
            <a:r>
              <a:rPr lang="en-GB" sz="1000" dirty="0"/>
              <a:t>PS	performance status</a:t>
            </a:r>
          </a:p>
          <a:p>
            <a:pPr marL="0" indent="0">
              <a:lnSpc>
                <a:spcPts val="1200"/>
              </a:lnSpc>
              <a:spcAft>
                <a:spcPts val="100"/>
              </a:spcAft>
              <a:buNone/>
            </a:pPr>
            <a:r>
              <a:rPr lang="en-GB" sz="1000" dirty="0" err="1"/>
              <a:t>pSR</a:t>
            </a:r>
            <a:r>
              <a:rPr lang="en-GB" sz="1000" dirty="0"/>
              <a:t>	pathological sub-total response</a:t>
            </a:r>
          </a:p>
          <a:p>
            <a:pPr marL="0" indent="0">
              <a:lnSpc>
                <a:spcPts val="1200"/>
              </a:lnSpc>
              <a:spcAft>
                <a:spcPts val="100"/>
              </a:spcAft>
              <a:buNone/>
            </a:pPr>
            <a:r>
              <a:rPr lang="en-GB" sz="1000" dirty="0"/>
              <a:t>Q2W	every 2 weeks</a:t>
            </a:r>
          </a:p>
          <a:p>
            <a:pPr marL="0" indent="0">
              <a:lnSpc>
                <a:spcPts val="1200"/>
              </a:lnSpc>
              <a:spcAft>
                <a:spcPts val="100"/>
              </a:spcAft>
              <a:buNone/>
            </a:pPr>
            <a:r>
              <a:rPr lang="en-GB" sz="1000" dirty="0" err="1"/>
              <a:t>QoL</a:t>
            </a:r>
            <a:r>
              <a:rPr lang="en-GB" sz="1000" dirty="0"/>
              <a:t>	quality of life</a:t>
            </a:r>
          </a:p>
          <a:p>
            <a:pPr marL="0" indent="0">
              <a:lnSpc>
                <a:spcPts val="1200"/>
              </a:lnSpc>
              <a:spcAft>
                <a:spcPts val="100"/>
              </a:spcAft>
              <a:buNone/>
            </a:pPr>
            <a:r>
              <a:rPr lang="en-GB" sz="1000" dirty="0"/>
              <a:t>RECIST	Response Evaluation Criteria In Solid </a:t>
            </a:r>
            <a:r>
              <a:rPr lang="en-GB" sz="1000" dirty="0" err="1"/>
              <a:t>Tumors</a:t>
            </a:r>
            <a:endParaRPr lang="en-GB" sz="1000" dirty="0"/>
          </a:p>
          <a:p>
            <a:pPr marL="0" indent="0">
              <a:lnSpc>
                <a:spcPts val="1200"/>
              </a:lnSpc>
              <a:spcAft>
                <a:spcPts val="100"/>
              </a:spcAft>
              <a:buNone/>
            </a:pPr>
            <a:r>
              <a:rPr lang="en-GB" sz="1000" dirty="0"/>
              <a:t>RT	radiotherapy</a:t>
            </a:r>
          </a:p>
          <a:p>
            <a:pPr marL="0" indent="0">
              <a:lnSpc>
                <a:spcPts val="1200"/>
              </a:lnSpc>
              <a:spcAft>
                <a:spcPts val="100"/>
              </a:spcAft>
              <a:buNone/>
            </a:pPr>
            <a:r>
              <a:rPr lang="en-GB" sz="1000" dirty="0"/>
              <a:t>SAE	serious adverse event</a:t>
            </a:r>
          </a:p>
          <a:p>
            <a:pPr marL="0" indent="0">
              <a:lnSpc>
                <a:spcPts val="1200"/>
              </a:lnSpc>
              <a:spcAft>
                <a:spcPts val="100"/>
              </a:spcAft>
              <a:buNone/>
            </a:pPr>
            <a:r>
              <a:rPr lang="en-GB" sz="1000" dirty="0"/>
              <a:t>SCC	squamous cell carcinoma</a:t>
            </a:r>
          </a:p>
          <a:p>
            <a:pPr marL="0" indent="0">
              <a:lnSpc>
                <a:spcPts val="1200"/>
              </a:lnSpc>
              <a:spcAft>
                <a:spcPts val="100"/>
              </a:spcAft>
              <a:buNone/>
            </a:pPr>
            <a:r>
              <a:rPr lang="en-GB" sz="1000" dirty="0"/>
              <a:t>SD	stable disease</a:t>
            </a:r>
          </a:p>
          <a:p>
            <a:pPr marL="0" indent="0">
              <a:lnSpc>
                <a:spcPts val="1200"/>
              </a:lnSpc>
              <a:spcAft>
                <a:spcPts val="100"/>
              </a:spcAft>
              <a:buNone/>
            </a:pPr>
            <a:r>
              <a:rPr lang="en-GB" sz="1000" dirty="0"/>
              <a:t>SSA	</a:t>
            </a:r>
            <a:r>
              <a:rPr lang="en-GB" sz="1000" dirty="0" err="1"/>
              <a:t>somatostatin</a:t>
            </a:r>
            <a:r>
              <a:rPr lang="en-GB" sz="1000" dirty="0"/>
              <a:t> analogue</a:t>
            </a:r>
          </a:p>
          <a:p>
            <a:pPr marL="0" indent="0">
              <a:lnSpc>
                <a:spcPts val="1200"/>
              </a:lnSpc>
              <a:spcAft>
                <a:spcPts val="100"/>
              </a:spcAft>
              <a:buNone/>
            </a:pPr>
            <a:r>
              <a:rPr lang="en-GB" sz="1000" dirty="0"/>
              <a:t>TEAE	</a:t>
            </a:r>
            <a:r>
              <a:rPr lang="en-GB" sz="1000" dirty="0" smtClean="0"/>
              <a:t>treatment-emergent </a:t>
            </a:r>
            <a:r>
              <a:rPr lang="en-GB" sz="1000" dirty="0"/>
              <a:t>adverse event</a:t>
            </a:r>
          </a:p>
          <a:p>
            <a:pPr marL="0" indent="0">
              <a:lnSpc>
                <a:spcPts val="1200"/>
              </a:lnSpc>
              <a:spcAft>
                <a:spcPts val="100"/>
              </a:spcAft>
              <a:buNone/>
            </a:pPr>
            <a:r>
              <a:rPr lang="en-GB" sz="1000" dirty="0"/>
              <a:t>TID	three times daily</a:t>
            </a:r>
          </a:p>
          <a:p>
            <a:pPr marL="0" indent="0">
              <a:lnSpc>
                <a:spcPts val="1200"/>
              </a:lnSpc>
              <a:spcAft>
                <a:spcPts val="100"/>
              </a:spcAft>
              <a:buNone/>
            </a:pPr>
            <a:r>
              <a:rPr lang="en-GB" sz="1000" dirty="0"/>
              <a:t>TNM	Tumour, Node, Metastasis</a:t>
            </a:r>
          </a:p>
          <a:p>
            <a:pPr marL="0" indent="0">
              <a:lnSpc>
                <a:spcPts val="1200"/>
              </a:lnSpc>
              <a:spcAft>
                <a:spcPts val="100"/>
              </a:spcAft>
              <a:buNone/>
            </a:pPr>
            <a:r>
              <a:rPr lang="en-GB" sz="1000" dirty="0"/>
              <a:t>TTP	time to progression</a:t>
            </a:r>
          </a:p>
          <a:p>
            <a:pPr marL="0" indent="0">
              <a:lnSpc>
                <a:spcPts val="1200"/>
              </a:lnSpc>
              <a:spcAft>
                <a:spcPts val="100"/>
              </a:spcAft>
              <a:buNone/>
            </a:pPr>
            <a:r>
              <a:rPr lang="en-GB" sz="1000" dirty="0"/>
              <a:t>TTR	time to response</a:t>
            </a:r>
          </a:p>
          <a:p>
            <a:pPr marL="0" indent="0">
              <a:lnSpc>
                <a:spcPts val="1200"/>
              </a:lnSpc>
              <a:spcAft>
                <a:spcPts val="100"/>
              </a:spcAft>
              <a:buNone/>
            </a:pPr>
            <a:r>
              <a:rPr lang="en-GB" sz="1000" dirty="0"/>
              <a:t>TRG	tumour regression grading</a:t>
            </a:r>
          </a:p>
          <a:p>
            <a:pPr marL="0" indent="0">
              <a:lnSpc>
                <a:spcPts val="1200"/>
              </a:lnSpc>
              <a:spcAft>
                <a:spcPts val="100"/>
              </a:spcAft>
              <a:buNone/>
            </a:pPr>
            <a:r>
              <a:rPr lang="en-GB" sz="1000" dirty="0"/>
              <a:t>TSH	thyroid-stimulating hormone</a:t>
            </a:r>
          </a:p>
          <a:p>
            <a:pPr marL="0" indent="0">
              <a:lnSpc>
                <a:spcPts val="1200"/>
              </a:lnSpc>
              <a:spcAft>
                <a:spcPts val="100"/>
              </a:spcAft>
              <a:buNone/>
            </a:pPr>
            <a:r>
              <a:rPr lang="en-GB" sz="1000" dirty="0"/>
              <a:t>ULN	upper limit of normal </a:t>
            </a:r>
          </a:p>
          <a:p>
            <a:pPr marL="0" indent="0">
              <a:lnSpc>
                <a:spcPts val="1200"/>
              </a:lnSpc>
              <a:spcAft>
                <a:spcPts val="100"/>
              </a:spcAft>
              <a:buNone/>
            </a:pPr>
            <a:r>
              <a:rPr lang="en-GB" sz="1000" dirty="0"/>
              <a:t>WHO	World Health Organisation</a:t>
            </a:r>
          </a:p>
          <a:p>
            <a:pPr marL="0" indent="0">
              <a:lnSpc>
                <a:spcPts val="1200"/>
              </a:lnSpc>
              <a:spcAft>
                <a:spcPts val="100"/>
              </a:spcAft>
              <a:buNone/>
            </a:pPr>
            <a:r>
              <a:rPr lang="en-GB" sz="1000" dirty="0"/>
              <a:t> </a:t>
            </a:r>
          </a:p>
          <a:p>
            <a:pPr marL="0" indent="0">
              <a:lnSpc>
                <a:spcPts val="1200"/>
              </a:lnSpc>
              <a:spcAft>
                <a:spcPts val="100"/>
              </a:spcAft>
              <a:buNone/>
            </a:pPr>
            <a:r>
              <a:rPr lang="en-GB" sz="1000" b="1" dirty="0"/>
              <a:t> </a:t>
            </a:r>
            <a:endParaRPr lang="en-GB" sz="1000" dirty="0"/>
          </a:p>
        </p:txBody>
      </p:sp>
    </p:spTree>
    <p:extLst>
      <p:ext uri="{BB962C8B-B14F-4D97-AF65-F5344CB8AC3E}">
        <p14:creationId xmlns:p14="http://schemas.microsoft.com/office/powerpoint/2010/main" xmlns="" val="3843321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5LBA: E</a:t>
            </a:r>
            <a:r>
              <a:rPr lang="en-GB" sz="1800" dirty="0"/>
              <a:t>verolimus in advanced </a:t>
            </a:r>
            <a:r>
              <a:rPr lang="en-GB" sz="1800" dirty="0" err="1"/>
              <a:t>nonfunctional</a:t>
            </a:r>
            <a:r>
              <a:rPr lang="en-GB" sz="1800" dirty="0"/>
              <a:t> neuroendocrine </a:t>
            </a:r>
            <a:r>
              <a:rPr lang="en-GB" sz="1800" dirty="0" err="1"/>
              <a:t>tumors</a:t>
            </a:r>
            <a:r>
              <a:rPr lang="en-GB" sz="1800" dirty="0"/>
              <a:t> (NET) of lung or gastrointestinal (GI) origin: Efficacy and safety results from the placebo-controlled, double-blind, </a:t>
            </a:r>
            <a:r>
              <a:rPr lang="en-GB" sz="1800" dirty="0" err="1"/>
              <a:t>multicenter</a:t>
            </a:r>
            <a:r>
              <a:rPr lang="en-GB" sz="1800" dirty="0"/>
              <a:t>, Phase 3 RADIANT-4 study</a:t>
            </a:r>
            <a:br>
              <a:rPr lang="en-GB" sz="1800" dirty="0"/>
            </a:br>
            <a:r>
              <a:rPr lang="en-GB" sz="1800" dirty="0" smtClean="0"/>
              <a:t> </a:t>
            </a:r>
            <a:r>
              <a:rPr lang="en-GB" sz="1800" dirty="0"/>
              <a:t>– </a:t>
            </a:r>
            <a:r>
              <a:rPr lang="en-GB" sz="1800" dirty="0" smtClean="0"/>
              <a:t>Yao J </a:t>
            </a:r>
            <a:r>
              <a:rPr lang="en-GB" sz="1800" dirty="0"/>
              <a:t>et al</a:t>
            </a:r>
          </a:p>
        </p:txBody>
      </p:sp>
      <p:sp>
        <p:nvSpPr>
          <p:cNvPr id="14" name="Text Placeholder 13"/>
          <p:cNvSpPr>
            <a:spLocks noGrp="1"/>
          </p:cNvSpPr>
          <p:nvPr>
            <p:ph type="body" sz="quarter" idx="11"/>
          </p:nvPr>
        </p:nvSpPr>
        <p:spPr/>
        <p:txBody>
          <a:bodyPr/>
          <a:lstStyle/>
          <a:p>
            <a:r>
              <a:rPr lang="it-IT" dirty="0" err="1" smtClean="0">
                <a:solidFill>
                  <a:srgbClr val="363636"/>
                </a:solidFill>
              </a:rPr>
              <a:t>Yao</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5LBA</a:t>
            </a:r>
            <a:endParaRPr lang="en-GB" dirty="0"/>
          </a:p>
        </p:txBody>
      </p:sp>
      <p:sp>
        <p:nvSpPr>
          <p:cNvPr id="3" name="TextBox 2"/>
          <p:cNvSpPr txBox="1"/>
          <p:nvPr/>
        </p:nvSpPr>
        <p:spPr>
          <a:xfrm>
            <a:off x="1976677" y="1418281"/>
            <a:ext cx="633507" cy="369332"/>
          </a:xfrm>
          <a:prstGeom prst="rect">
            <a:avLst/>
          </a:prstGeom>
          <a:noFill/>
        </p:spPr>
        <p:txBody>
          <a:bodyPr wrap="none" rtlCol="0">
            <a:spAutoFit/>
          </a:bodyPr>
          <a:lstStyle/>
          <a:p>
            <a:r>
              <a:rPr lang="en-GB" b="1" dirty="0"/>
              <a:t>PFS</a:t>
            </a:r>
          </a:p>
        </p:txBody>
      </p:sp>
      <p:sp>
        <p:nvSpPr>
          <p:cNvPr id="10" name="TextBox 9"/>
          <p:cNvSpPr txBox="1"/>
          <p:nvPr/>
        </p:nvSpPr>
        <p:spPr>
          <a:xfrm>
            <a:off x="5715214" y="1460839"/>
            <a:ext cx="2480166" cy="369332"/>
          </a:xfrm>
          <a:prstGeom prst="rect">
            <a:avLst/>
          </a:prstGeom>
          <a:noFill/>
        </p:spPr>
        <p:txBody>
          <a:bodyPr wrap="none" rtlCol="0">
            <a:spAutoFit/>
          </a:bodyPr>
          <a:lstStyle/>
          <a:p>
            <a:r>
              <a:rPr lang="en-GB" b="1" dirty="0" smtClean="0"/>
              <a:t>OS (interim analysis)</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xmlns="" val="3055033091"/>
              </p:ext>
            </p:extLst>
          </p:nvPr>
        </p:nvGraphicFramePr>
        <p:xfrm>
          <a:off x="419100" y="4394200"/>
          <a:ext cx="8305800" cy="1854200"/>
        </p:xfrm>
        <a:graphic>
          <a:graphicData uri="http://schemas.openxmlformats.org/drawingml/2006/table">
            <a:tbl>
              <a:tblPr firstRow="1" bandRow="1">
                <a:tableStyleId>{69012ECD-51FC-41F1-AA8D-1B2483CD663E}</a:tableStyleId>
              </a:tblPr>
              <a:tblGrid>
                <a:gridCol w="2768600"/>
                <a:gridCol w="2768600"/>
                <a:gridCol w="2768600"/>
              </a:tblGrid>
              <a:tr h="370840">
                <a:tc>
                  <a:txBody>
                    <a:bodyPr/>
                    <a:lstStyle/>
                    <a:p>
                      <a:r>
                        <a:rPr lang="en-GB" sz="1400" dirty="0" smtClean="0">
                          <a:solidFill>
                            <a:schemeClr val="tx2"/>
                          </a:solidFill>
                        </a:rPr>
                        <a:t>Best overall</a:t>
                      </a:r>
                      <a:r>
                        <a:rPr lang="en-GB" sz="1400" baseline="0" dirty="0" smtClean="0">
                          <a:solidFill>
                            <a:schemeClr val="tx2"/>
                          </a:solidFill>
                        </a:rPr>
                        <a:t> response, n (%)</a:t>
                      </a: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Everolimus (n=205)</a:t>
                      </a:r>
                      <a:endParaRPr lang="en-GB" sz="1400" dirty="0">
                        <a:solidFill>
                          <a:schemeClr val="tx2"/>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Placebo (n=97)</a:t>
                      </a:r>
                      <a:endParaRPr lang="en-GB" sz="1400" dirty="0">
                        <a:solidFill>
                          <a:schemeClr val="tx2"/>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70840">
                <a:tc>
                  <a:txBody>
                    <a:bodyPr/>
                    <a:lstStyle/>
                    <a:p>
                      <a:r>
                        <a:rPr lang="en-GB" sz="1400" dirty="0" smtClean="0"/>
                        <a:t>ORR (CR + PR)</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en-GB" sz="1400" dirty="0" smtClean="0"/>
                        <a:t>4 (2.0)</a:t>
                      </a:r>
                      <a:endParaRPr lang="en-GB" sz="1400" dirty="0"/>
                    </a:p>
                  </a:txBody>
                  <a:tcP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en-GB" sz="1400" dirty="0" smtClean="0"/>
                        <a:t>1 (1.0)</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r>
              <a:tr h="370840">
                <a:tc>
                  <a:txBody>
                    <a:bodyPr/>
                    <a:lstStyle/>
                    <a:p>
                      <a:r>
                        <a:rPr lang="en-GB" sz="1400" dirty="0" smtClean="0"/>
                        <a:t>DCR (CR + PR + SD)</a:t>
                      </a:r>
                      <a:endParaRPr lang="en-GB" sz="1400" dirty="0"/>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GB" sz="1400" dirty="0" smtClean="0"/>
                        <a:t>169 (82.4)</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en-GB" sz="1400" dirty="0" smtClean="0"/>
                        <a:t>63 (64.9)</a:t>
                      </a:r>
                      <a:endParaRPr lang="en-GB" sz="1400" dirty="0"/>
                    </a:p>
                  </a:txBody>
                  <a:tcP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r>
              <a:tr h="370840">
                <a:tc>
                  <a:txBody>
                    <a:bodyPr/>
                    <a:lstStyle/>
                    <a:p>
                      <a:r>
                        <a:rPr lang="en-GB" sz="1400" dirty="0" smtClean="0"/>
                        <a:t>PD</a:t>
                      </a:r>
                      <a:endParaRPr lang="en-GB" sz="1400" dirty="0"/>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en-GB" sz="1400" dirty="0" smtClean="0"/>
                        <a:t>19 (9.3)</a:t>
                      </a:r>
                      <a:endParaRPr lang="en-GB" sz="1400" dirty="0"/>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en-GB" sz="1400" dirty="0" smtClean="0"/>
                        <a:t>26</a:t>
                      </a:r>
                      <a:r>
                        <a:rPr lang="en-GB" sz="1400" baseline="0" dirty="0" smtClean="0"/>
                        <a:t> (26.8)</a:t>
                      </a:r>
                      <a:endParaRPr lang="en-GB" sz="1400" dirty="0"/>
                    </a:p>
                  </a:txBody>
                  <a:tcP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r>
              <a:tr h="370840">
                <a:tc>
                  <a:txBody>
                    <a:bodyPr/>
                    <a:lstStyle/>
                    <a:p>
                      <a:r>
                        <a:rPr lang="en-GB" sz="1400" dirty="0" smtClean="0"/>
                        <a:t>Unknown</a:t>
                      </a:r>
                      <a:endParaRPr lang="en-GB" sz="1400" dirty="0"/>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lumMod val="95000"/>
                      </a:schemeClr>
                    </a:solidFill>
                  </a:tcPr>
                </a:tc>
                <a:tc>
                  <a:txBody>
                    <a:bodyPr/>
                    <a:lstStyle/>
                    <a:p>
                      <a:pPr algn="ctr"/>
                      <a:r>
                        <a:rPr lang="en-GB" sz="1400" dirty="0" smtClean="0"/>
                        <a:t>17 (8.3)</a:t>
                      </a:r>
                      <a:endParaRPr lang="en-GB" sz="1400" dirty="0"/>
                    </a:p>
                  </a:txBody>
                  <a:tcP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lumMod val="95000"/>
                      </a:schemeClr>
                    </a:solidFill>
                  </a:tcPr>
                </a:tc>
                <a:tc>
                  <a:txBody>
                    <a:bodyPr/>
                    <a:lstStyle/>
                    <a:p>
                      <a:pPr algn="ctr"/>
                      <a:r>
                        <a:rPr lang="en-GB" sz="1400" dirty="0" smtClean="0"/>
                        <a:t>8 (8.2)</a:t>
                      </a:r>
                      <a:endParaRPr lang="en-GB" sz="1400" dirty="0"/>
                    </a:p>
                  </a:txBody>
                  <a:tcP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lumMod val="95000"/>
                      </a:schemeClr>
                    </a:solidFill>
                  </a:tcPr>
                </a:tc>
              </a:tr>
            </a:tbl>
          </a:graphicData>
        </a:graphic>
      </p:graphicFrame>
      <p:sp>
        <p:nvSpPr>
          <p:cNvPr id="15" name="Rectangle 14"/>
          <p:cNvSpPr/>
          <p:nvPr/>
        </p:nvSpPr>
        <p:spPr>
          <a:xfrm>
            <a:off x="523101" y="4050653"/>
            <a:ext cx="990600" cy="13600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 name="Text Box 103"/>
          <p:cNvSpPr txBox="1">
            <a:spLocks noChangeArrowheads="1"/>
          </p:cNvSpPr>
          <p:nvPr/>
        </p:nvSpPr>
        <p:spPr bwMode="auto">
          <a:xfrm>
            <a:off x="2222349" y="4064729"/>
            <a:ext cx="64152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Arial" panose="020B0604020202020204" pitchFamily="34" charset="0"/>
                <a:cs typeface="Arial" panose="020B0604020202020204" pitchFamily="34" charset="0"/>
              </a:rPr>
              <a:t>Months</a:t>
            </a:r>
            <a:endParaRPr lang="en-GB" altLang="en-US" sz="1000" b="1" dirty="0">
              <a:latin typeface="Arial" panose="020B0604020202020204" pitchFamily="34" charset="0"/>
              <a:cs typeface="Arial" panose="020B0604020202020204" pitchFamily="34" charset="0"/>
            </a:endParaRPr>
          </a:p>
        </p:txBody>
      </p:sp>
      <p:sp>
        <p:nvSpPr>
          <p:cNvPr id="13" name="Text Box 62"/>
          <p:cNvSpPr txBox="1">
            <a:spLocks noChangeArrowheads="1"/>
          </p:cNvSpPr>
          <p:nvPr/>
        </p:nvSpPr>
        <p:spPr bwMode="auto">
          <a:xfrm rot="16200000">
            <a:off x="-614690" y="3015936"/>
            <a:ext cx="165464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altLang="en-US" sz="1000" b="1" dirty="0" smtClean="0">
                <a:latin typeface="Arial" panose="020B0604020202020204" pitchFamily="34" charset="0"/>
                <a:cs typeface="Arial" panose="020B0604020202020204" pitchFamily="34" charset="0"/>
              </a:rPr>
              <a:t>Probability of PFS (%)</a:t>
            </a:r>
            <a:endParaRPr lang="en-GB" altLang="en-US" sz="1000" b="1" dirty="0">
              <a:latin typeface="Arial" panose="020B0604020202020204" pitchFamily="34" charset="0"/>
              <a:cs typeface="Arial" panose="020B0604020202020204" pitchFamily="34" charset="0"/>
            </a:endParaRPr>
          </a:p>
        </p:txBody>
      </p:sp>
      <p:sp>
        <p:nvSpPr>
          <p:cNvPr id="18" name="Text Box 106"/>
          <p:cNvSpPr txBox="1">
            <a:spLocks noChangeArrowheads="1"/>
          </p:cNvSpPr>
          <p:nvPr/>
        </p:nvSpPr>
        <p:spPr bwMode="auto">
          <a:xfrm>
            <a:off x="361515" y="3160865"/>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40</a:t>
            </a:r>
          </a:p>
        </p:txBody>
      </p:sp>
      <p:sp>
        <p:nvSpPr>
          <p:cNvPr id="20" name="Text Box 108"/>
          <p:cNvSpPr txBox="1">
            <a:spLocks noChangeArrowheads="1"/>
          </p:cNvSpPr>
          <p:nvPr/>
        </p:nvSpPr>
        <p:spPr bwMode="auto">
          <a:xfrm>
            <a:off x="361515" y="2852917"/>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60</a:t>
            </a:r>
          </a:p>
        </p:txBody>
      </p:sp>
      <p:sp>
        <p:nvSpPr>
          <p:cNvPr id="22" name="Text Box 110"/>
          <p:cNvSpPr txBox="1">
            <a:spLocks noChangeArrowheads="1"/>
          </p:cNvSpPr>
          <p:nvPr/>
        </p:nvSpPr>
        <p:spPr bwMode="auto">
          <a:xfrm>
            <a:off x="361515" y="2544969"/>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80</a:t>
            </a:r>
          </a:p>
        </p:txBody>
      </p:sp>
      <p:sp>
        <p:nvSpPr>
          <p:cNvPr id="24" name="Text Box 112"/>
          <p:cNvSpPr txBox="1">
            <a:spLocks noChangeArrowheads="1"/>
          </p:cNvSpPr>
          <p:nvPr/>
        </p:nvSpPr>
        <p:spPr bwMode="auto">
          <a:xfrm>
            <a:off x="303807" y="2237021"/>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100</a:t>
            </a:r>
          </a:p>
        </p:txBody>
      </p:sp>
      <p:sp>
        <p:nvSpPr>
          <p:cNvPr id="25" name="Text Box 113"/>
          <p:cNvSpPr txBox="1">
            <a:spLocks noChangeArrowheads="1"/>
          </p:cNvSpPr>
          <p:nvPr/>
        </p:nvSpPr>
        <p:spPr bwMode="auto">
          <a:xfrm>
            <a:off x="361515" y="3468813"/>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20</a:t>
            </a:r>
          </a:p>
        </p:txBody>
      </p:sp>
      <p:sp>
        <p:nvSpPr>
          <p:cNvPr id="27" name="Text Box 115"/>
          <p:cNvSpPr txBox="1">
            <a:spLocks noChangeArrowheads="1"/>
          </p:cNvSpPr>
          <p:nvPr/>
        </p:nvSpPr>
        <p:spPr bwMode="auto">
          <a:xfrm>
            <a:off x="419223" y="3776759"/>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0</a:t>
            </a:r>
          </a:p>
        </p:txBody>
      </p:sp>
      <p:sp>
        <p:nvSpPr>
          <p:cNvPr id="28" name="Freeform 144"/>
          <p:cNvSpPr>
            <a:spLocks/>
          </p:cNvSpPr>
          <p:nvPr/>
        </p:nvSpPr>
        <p:spPr bwMode="auto">
          <a:xfrm>
            <a:off x="642780" y="2333424"/>
            <a:ext cx="3788643" cy="155209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9" name="Line 145"/>
          <p:cNvSpPr>
            <a:spLocks noChangeShapeType="1"/>
          </p:cNvSpPr>
          <p:nvPr/>
        </p:nvSpPr>
        <p:spPr bwMode="auto">
          <a:xfrm>
            <a:off x="614360" y="2341183"/>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0" name="Line 146"/>
          <p:cNvSpPr>
            <a:spLocks noChangeShapeType="1"/>
          </p:cNvSpPr>
          <p:nvPr/>
        </p:nvSpPr>
        <p:spPr bwMode="auto">
          <a:xfrm>
            <a:off x="614360" y="2495825"/>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1" name="Line 147"/>
          <p:cNvSpPr>
            <a:spLocks noChangeShapeType="1"/>
          </p:cNvSpPr>
          <p:nvPr/>
        </p:nvSpPr>
        <p:spPr bwMode="auto">
          <a:xfrm>
            <a:off x="614360" y="2650467"/>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2" name="Line 148"/>
          <p:cNvSpPr>
            <a:spLocks noChangeShapeType="1"/>
          </p:cNvSpPr>
          <p:nvPr/>
        </p:nvSpPr>
        <p:spPr bwMode="auto">
          <a:xfrm>
            <a:off x="614360" y="280510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3" name="Line 149"/>
          <p:cNvSpPr>
            <a:spLocks noChangeShapeType="1"/>
          </p:cNvSpPr>
          <p:nvPr/>
        </p:nvSpPr>
        <p:spPr bwMode="auto">
          <a:xfrm>
            <a:off x="614360" y="388759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4" name="Line 150"/>
          <p:cNvSpPr>
            <a:spLocks noChangeShapeType="1"/>
          </p:cNvSpPr>
          <p:nvPr/>
        </p:nvSpPr>
        <p:spPr bwMode="auto">
          <a:xfrm>
            <a:off x="614360" y="3732961"/>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5" name="Line 151"/>
          <p:cNvSpPr>
            <a:spLocks noChangeShapeType="1"/>
          </p:cNvSpPr>
          <p:nvPr/>
        </p:nvSpPr>
        <p:spPr bwMode="auto">
          <a:xfrm>
            <a:off x="614360" y="357831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6" name="Line 152"/>
          <p:cNvSpPr>
            <a:spLocks noChangeShapeType="1"/>
          </p:cNvSpPr>
          <p:nvPr/>
        </p:nvSpPr>
        <p:spPr bwMode="auto">
          <a:xfrm>
            <a:off x="614360" y="3423677"/>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7" name="Line 153"/>
          <p:cNvSpPr>
            <a:spLocks noChangeShapeType="1"/>
          </p:cNvSpPr>
          <p:nvPr/>
        </p:nvSpPr>
        <p:spPr bwMode="auto">
          <a:xfrm>
            <a:off x="614360" y="3269035"/>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8" name="Line 154"/>
          <p:cNvSpPr>
            <a:spLocks noChangeShapeType="1"/>
          </p:cNvSpPr>
          <p:nvPr/>
        </p:nvSpPr>
        <p:spPr bwMode="auto">
          <a:xfrm>
            <a:off x="614360" y="3114393"/>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9" name="Line 155"/>
          <p:cNvSpPr>
            <a:spLocks noChangeShapeType="1"/>
          </p:cNvSpPr>
          <p:nvPr/>
        </p:nvSpPr>
        <p:spPr bwMode="auto">
          <a:xfrm>
            <a:off x="614360" y="2959751"/>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0" name="Line 163"/>
          <p:cNvSpPr>
            <a:spLocks noChangeShapeType="1"/>
          </p:cNvSpPr>
          <p:nvPr/>
        </p:nvSpPr>
        <p:spPr bwMode="auto">
          <a:xfrm flipV="1">
            <a:off x="64123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1" name="Line 164"/>
          <p:cNvSpPr>
            <a:spLocks noChangeShapeType="1"/>
          </p:cNvSpPr>
          <p:nvPr/>
        </p:nvSpPr>
        <p:spPr bwMode="auto">
          <a:xfrm flipV="1">
            <a:off x="114650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2" name="Line 165"/>
          <p:cNvSpPr>
            <a:spLocks noChangeShapeType="1"/>
          </p:cNvSpPr>
          <p:nvPr/>
        </p:nvSpPr>
        <p:spPr bwMode="auto">
          <a:xfrm>
            <a:off x="165177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3" name="Line 166"/>
          <p:cNvSpPr>
            <a:spLocks noChangeShapeType="1"/>
          </p:cNvSpPr>
          <p:nvPr/>
        </p:nvSpPr>
        <p:spPr bwMode="auto">
          <a:xfrm>
            <a:off x="2157041"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4" name="Line 167"/>
          <p:cNvSpPr>
            <a:spLocks noChangeShapeType="1"/>
          </p:cNvSpPr>
          <p:nvPr/>
        </p:nvSpPr>
        <p:spPr bwMode="auto">
          <a:xfrm>
            <a:off x="253514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5" name="Line 168"/>
          <p:cNvSpPr>
            <a:spLocks noChangeShapeType="1"/>
          </p:cNvSpPr>
          <p:nvPr/>
        </p:nvSpPr>
        <p:spPr bwMode="auto">
          <a:xfrm>
            <a:off x="2913239"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6" name="Line 169"/>
          <p:cNvSpPr>
            <a:spLocks noChangeShapeType="1"/>
          </p:cNvSpPr>
          <p:nvPr/>
        </p:nvSpPr>
        <p:spPr bwMode="auto">
          <a:xfrm>
            <a:off x="3291338"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7" name="Line 170"/>
          <p:cNvSpPr>
            <a:spLocks noChangeShapeType="1"/>
          </p:cNvSpPr>
          <p:nvPr/>
        </p:nvSpPr>
        <p:spPr bwMode="auto">
          <a:xfrm>
            <a:off x="4425636"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523966" y="3925364"/>
            <a:ext cx="24237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Arial" panose="020B0604020202020204" pitchFamily="34" charset="0"/>
                <a:cs typeface="Arial" panose="020B0604020202020204" pitchFamily="34" charset="0"/>
              </a:rPr>
              <a:t>0</a:t>
            </a:r>
          </a:p>
        </p:txBody>
      </p:sp>
      <p:sp>
        <p:nvSpPr>
          <p:cNvPr id="49" name="Text Box 88"/>
          <p:cNvSpPr txBox="1">
            <a:spLocks noChangeArrowheads="1"/>
          </p:cNvSpPr>
          <p:nvPr/>
        </p:nvSpPr>
        <p:spPr bwMode="auto">
          <a:xfrm>
            <a:off x="1019892"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4</a:t>
            </a:r>
            <a:endParaRPr lang="en-GB" altLang="en-US" sz="800" b="1" dirty="0">
              <a:latin typeface="Arial" panose="020B0604020202020204" pitchFamily="34" charset="0"/>
              <a:cs typeface="Arial" panose="020B0604020202020204" pitchFamily="34" charset="0"/>
            </a:endParaRPr>
          </a:p>
        </p:txBody>
      </p:sp>
      <p:sp>
        <p:nvSpPr>
          <p:cNvPr id="50" name="Text Box 88"/>
          <p:cNvSpPr txBox="1">
            <a:spLocks noChangeArrowheads="1"/>
          </p:cNvSpPr>
          <p:nvPr/>
        </p:nvSpPr>
        <p:spPr bwMode="auto">
          <a:xfrm>
            <a:off x="1515817"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8</a:t>
            </a:r>
            <a:endParaRPr lang="en-GB" altLang="en-US" sz="800" b="1" dirty="0">
              <a:latin typeface="Arial" panose="020B0604020202020204" pitchFamily="34" charset="0"/>
              <a:cs typeface="Arial" panose="020B0604020202020204" pitchFamily="34" charset="0"/>
            </a:endParaRPr>
          </a:p>
        </p:txBody>
      </p:sp>
      <p:sp>
        <p:nvSpPr>
          <p:cNvPr id="51" name="Text Box 88"/>
          <p:cNvSpPr txBox="1">
            <a:spLocks noChangeArrowheads="1"/>
          </p:cNvSpPr>
          <p:nvPr/>
        </p:nvSpPr>
        <p:spPr bwMode="auto">
          <a:xfrm>
            <a:off x="2011742"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12</a:t>
            </a:r>
            <a:endParaRPr lang="en-GB" altLang="en-US" sz="800" b="1" dirty="0">
              <a:latin typeface="Arial" panose="020B0604020202020204" pitchFamily="34" charset="0"/>
              <a:cs typeface="Arial" panose="020B0604020202020204" pitchFamily="34" charset="0"/>
            </a:endParaRPr>
          </a:p>
        </p:txBody>
      </p:sp>
      <p:sp>
        <p:nvSpPr>
          <p:cNvPr id="52" name="Text Box 88"/>
          <p:cNvSpPr txBox="1">
            <a:spLocks noChangeArrowheads="1"/>
          </p:cNvSpPr>
          <p:nvPr/>
        </p:nvSpPr>
        <p:spPr bwMode="auto">
          <a:xfrm>
            <a:off x="2388169"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15</a:t>
            </a:r>
            <a:endParaRPr lang="en-GB" altLang="en-US" sz="800" b="1" dirty="0">
              <a:latin typeface="Arial" panose="020B0604020202020204" pitchFamily="34" charset="0"/>
              <a:cs typeface="Arial" panose="020B0604020202020204" pitchFamily="34" charset="0"/>
            </a:endParaRPr>
          </a:p>
        </p:txBody>
      </p:sp>
      <p:sp>
        <p:nvSpPr>
          <p:cNvPr id="53" name="Text Box 88"/>
          <p:cNvSpPr txBox="1">
            <a:spLocks noChangeArrowheads="1"/>
          </p:cNvSpPr>
          <p:nvPr/>
        </p:nvSpPr>
        <p:spPr bwMode="auto">
          <a:xfrm>
            <a:off x="2764596"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18</a:t>
            </a:r>
            <a:endParaRPr lang="en-GB" altLang="en-US" sz="800" b="1" dirty="0">
              <a:latin typeface="Arial" panose="020B0604020202020204" pitchFamily="34" charset="0"/>
              <a:cs typeface="Arial" panose="020B0604020202020204" pitchFamily="34" charset="0"/>
            </a:endParaRPr>
          </a:p>
        </p:txBody>
      </p:sp>
      <p:sp>
        <p:nvSpPr>
          <p:cNvPr id="54" name="Text Box 88"/>
          <p:cNvSpPr txBox="1">
            <a:spLocks noChangeArrowheads="1"/>
          </p:cNvSpPr>
          <p:nvPr/>
        </p:nvSpPr>
        <p:spPr bwMode="auto">
          <a:xfrm>
            <a:off x="3141023"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21</a:t>
            </a:r>
            <a:endParaRPr lang="en-GB" altLang="en-US" sz="800" b="1" dirty="0">
              <a:latin typeface="Arial" panose="020B0604020202020204" pitchFamily="34" charset="0"/>
              <a:cs typeface="Arial" panose="020B0604020202020204" pitchFamily="34" charset="0"/>
            </a:endParaRPr>
          </a:p>
        </p:txBody>
      </p:sp>
      <p:sp>
        <p:nvSpPr>
          <p:cNvPr id="55" name="Text Box 88"/>
          <p:cNvSpPr txBox="1">
            <a:spLocks noChangeArrowheads="1"/>
          </p:cNvSpPr>
          <p:nvPr/>
        </p:nvSpPr>
        <p:spPr bwMode="auto">
          <a:xfrm>
            <a:off x="3517450"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24</a:t>
            </a:r>
            <a:endParaRPr lang="en-GB" altLang="en-US" sz="800" b="1" dirty="0">
              <a:latin typeface="Arial" panose="020B0604020202020204" pitchFamily="34" charset="0"/>
              <a:cs typeface="Arial" panose="020B0604020202020204" pitchFamily="34" charset="0"/>
            </a:endParaRPr>
          </a:p>
        </p:txBody>
      </p:sp>
      <p:sp>
        <p:nvSpPr>
          <p:cNvPr id="56" name="Text Box 62"/>
          <p:cNvSpPr txBox="1">
            <a:spLocks noChangeArrowheads="1"/>
          </p:cNvSpPr>
          <p:nvPr/>
        </p:nvSpPr>
        <p:spPr bwMode="auto">
          <a:xfrm>
            <a:off x="1890720" y="2405095"/>
            <a:ext cx="241604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800" b="1" dirty="0" smtClean="0">
                <a:latin typeface="Arial" panose="020B0604020202020204" pitchFamily="34" charset="0"/>
                <a:cs typeface="Arial" panose="020B0604020202020204" pitchFamily="34" charset="0"/>
              </a:rPr>
              <a:t>Kaplan-Meier medians</a:t>
            </a:r>
          </a:p>
          <a:p>
            <a:r>
              <a:rPr lang="en-GB" altLang="en-US" sz="800" b="1" dirty="0" smtClean="0">
                <a:solidFill>
                  <a:srgbClr val="B60D27"/>
                </a:solidFill>
                <a:latin typeface="Arial" panose="020B0604020202020204" pitchFamily="34" charset="0"/>
                <a:cs typeface="Arial" panose="020B0604020202020204" pitchFamily="34" charset="0"/>
              </a:rPr>
              <a:t>Everolimus: 11.0 months (95%CI 9.23, 13.31)</a:t>
            </a:r>
          </a:p>
          <a:p>
            <a:r>
              <a:rPr lang="en-GB" altLang="en-US" sz="800" b="1" dirty="0" smtClean="0">
                <a:solidFill>
                  <a:srgbClr val="B2C0D8"/>
                </a:solidFill>
                <a:latin typeface="Arial" panose="020B0604020202020204" pitchFamily="34" charset="0"/>
                <a:cs typeface="Arial" panose="020B0604020202020204" pitchFamily="34" charset="0"/>
              </a:rPr>
              <a:t>Placebo: 3.9 months (95%CI 3.58, 13.31)</a:t>
            </a:r>
            <a:endParaRPr lang="en-GB" altLang="en-US" sz="800" b="1" dirty="0">
              <a:solidFill>
                <a:srgbClr val="B2C0D8"/>
              </a:solidFill>
              <a:latin typeface="Arial" panose="020B0604020202020204" pitchFamily="34" charset="0"/>
              <a:cs typeface="Arial" panose="020B0604020202020204" pitchFamily="34" charset="0"/>
            </a:endParaRPr>
          </a:p>
        </p:txBody>
      </p:sp>
      <p:sp>
        <p:nvSpPr>
          <p:cNvPr id="57" name="Text Box 62"/>
          <p:cNvSpPr txBox="1">
            <a:spLocks noChangeArrowheads="1"/>
          </p:cNvSpPr>
          <p:nvPr/>
        </p:nvSpPr>
        <p:spPr bwMode="auto">
          <a:xfrm>
            <a:off x="1008596" y="3418237"/>
            <a:ext cx="149432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800" b="1" dirty="0" smtClean="0">
                <a:latin typeface="Arial" panose="020B0604020202020204" pitchFamily="34" charset="0"/>
                <a:cs typeface="Arial" panose="020B0604020202020204" pitchFamily="34" charset="0"/>
              </a:rPr>
              <a:t>Censoring times</a:t>
            </a:r>
          </a:p>
          <a:p>
            <a:r>
              <a:rPr lang="en-GB" altLang="en-US" sz="800" b="1" dirty="0" err="1" smtClean="0">
                <a:solidFill>
                  <a:srgbClr val="B60D27"/>
                </a:solidFill>
                <a:latin typeface="Arial" panose="020B0604020202020204" pitchFamily="34" charset="0"/>
                <a:cs typeface="Arial" panose="020B0604020202020204" pitchFamily="34" charset="0"/>
              </a:rPr>
              <a:t>Everolimus</a:t>
            </a:r>
            <a:r>
              <a:rPr lang="en-GB" altLang="en-US" sz="800" b="1" dirty="0" smtClean="0">
                <a:solidFill>
                  <a:srgbClr val="B60D27"/>
                </a:solidFill>
                <a:latin typeface="Arial" panose="020B0604020202020204" pitchFamily="34" charset="0"/>
                <a:cs typeface="Arial" panose="020B0604020202020204" pitchFamily="34" charset="0"/>
              </a:rPr>
              <a:t> (n/N = 113/205)</a:t>
            </a:r>
          </a:p>
          <a:p>
            <a:r>
              <a:rPr lang="en-GB" altLang="en-US" sz="800" b="1" dirty="0" smtClean="0">
                <a:solidFill>
                  <a:srgbClr val="B2C0D8"/>
                </a:solidFill>
                <a:latin typeface="Arial" panose="020B0604020202020204" pitchFamily="34" charset="0"/>
                <a:cs typeface="Arial" panose="020B0604020202020204" pitchFamily="34" charset="0"/>
              </a:rPr>
              <a:t>Placebo (n/N = 65/97)</a:t>
            </a:r>
            <a:endParaRPr lang="en-GB" altLang="en-US" sz="800" b="1" dirty="0">
              <a:solidFill>
                <a:srgbClr val="B2C0D8"/>
              </a:solidFill>
              <a:latin typeface="Arial" panose="020B0604020202020204" pitchFamily="34" charset="0"/>
              <a:cs typeface="Arial" panose="020B0604020202020204" pitchFamily="34" charset="0"/>
            </a:endParaRPr>
          </a:p>
        </p:txBody>
      </p:sp>
      <p:sp>
        <p:nvSpPr>
          <p:cNvPr id="58" name="Text Box 62"/>
          <p:cNvSpPr txBox="1">
            <a:spLocks noChangeArrowheads="1"/>
          </p:cNvSpPr>
          <p:nvPr/>
        </p:nvSpPr>
        <p:spPr bwMode="auto">
          <a:xfrm>
            <a:off x="1007572" y="1814615"/>
            <a:ext cx="3060000" cy="4154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altLang="en-US" sz="1050" b="1" dirty="0" smtClean="0">
                <a:latin typeface="Arial" panose="020B0604020202020204" pitchFamily="34" charset="0"/>
                <a:cs typeface="Arial" panose="020B0604020202020204" pitchFamily="34" charset="0"/>
              </a:rPr>
              <a:t>Everolimus vs. placebo</a:t>
            </a:r>
            <a:br>
              <a:rPr lang="en-GB" altLang="en-US" sz="1050" b="1" dirty="0" smtClean="0">
                <a:latin typeface="Arial" panose="020B0604020202020204" pitchFamily="34" charset="0"/>
                <a:cs typeface="Arial" panose="020B0604020202020204" pitchFamily="34" charset="0"/>
              </a:rPr>
            </a:br>
            <a:r>
              <a:rPr lang="en-GB" altLang="en-US" sz="1050" b="1" dirty="0" smtClean="0">
                <a:latin typeface="Arial" panose="020B0604020202020204" pitchFamily="34" charset="0"/>
                <a:cs typeface="Arial" panose="020B0604020202020204" pitchFamily="34" charset="0"/>
              </a:rPr>
              <a:t>HR 0.48 (95%CI 0.35, 0.67); </a:t>
            </a:r>
            <a:r>
              <a:rPr lang="en-GB" altLang="en-US" sz="1050" b="1" dirty="0">
                <a:latin typeface="Arial" panose="020B0604020202020204" pitchFamily="34" charset="0"/>
                <a:cs typeface="Arial" panose="020B0604020202020204" pitchFamily="34" charset="0"/>
              </a:rPr>
              <a:t>p</a:t>
            </a:r>
            <a:r>
              <a:rPr lang="en-GB" altLang="en-US" sz="1050" b="1" dirty="0" smtClean="0">
                <a:latin typeface="Arial" panose="020B0604020202020204" pitchFamily="34" charset="0"/>
                <a:cs typeface="Arial" panose="020B0604020202020204" pitchFamily="34" charset="0"/>
              </a:rPr>
              <a:t>&lt;0.00001</a:t>
            </a:r>
            <a:endParaRPr lang="en-GB" altLang="en-US" sz="1050" b="1" dirty="0">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3893877"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27</a:t>
            </a:r>
            <a:endParaRPr lang="en-GB" altLang="en-US" sz="800" b="1" dirty="0">
              <a:latin typeface="Arial" panose="020B0604020202020204" pitchFamily="34" charset="0"/>
              <a:cs typeface="Arial" panose="020B0604020202020204" pitchFamily="34" charset="0"/>
            </a:endParaRPr>
          </a:p>
        </p:txBody>
      </p:sp>
      <p:sp>
        <p:nvSpPr>
          <p:cNvPr id="60" name="Text Box 88"/>
          <p:cNvSpPr txBox="1">
            <a:spLocks noChangeArrowheads="1"/>
          </p:cNvSpPr>
          <p:nvPr/>
        </p:nvSpPr>
        <p:spPr bwMode="auto">
          <a:xfrm>
            <a:off x="4270306"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30</a:t>
            </a:r>
            <a:endParaRPr lang="en-GB" altLang="en-US" sz="800" b="1" dirty="0">
              <a:latin typeface="Arial" panose="020B0604020202020204" pitchFamily="34" charset="0"/>
              <a:cs typeface="Arial" panose="020B0604020202020204" pitchFamily="34" charset="0"/>
            </a:endParaRPr>
          </a:p>
        </p:txBody>
      </p:sp>
      <p:sp>
        <p:nvSpPr>
          <p:cNvPr id="61" name="Line 169"/>
          <p:cNvSpPr>
            <a:spLocks noChangeShapeType="1"/>
          </p:cNvSpPr>
          <p:nvPr/>
        </p:nvSpPr>
        <p:spPr bwMode="auto">
          <a:xfrm>
            <a:off x="3669437"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62" name="Line 169"/>
          <p:cNvSpPr>
            <a:spLocks noChangeShapeType="1"/>
          </p:cNvSpPr>
          <p:nvPr/>
        </p:nvSpPr>
        <p:spPr bwMode="auto">
          <a:xfrm>
            <a:off x="4047536"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cxnSp>
        <p:nvCxnSpPr>
          <p:cNvPr id="8" name="Straight Connector 7"/>
          <p:cNvCxnSpPr/>
          <p:nvPr/>
        </p:nvCxnSpPr>
        <p:spPr>
          <a:xfrm>
            <a:off x="763917" y="3786285"/>
            <a:ext cx="25986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63917" y="3655933"/>
            <a:ext cx="25986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4888473" y="4050653"/>
            <a:ext cx="990600" cy="13600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Text Box 103"/>
          <p:cNvSpPr txBox="1">
            <a:spLocks noChangeArrowheads="1"/>
          </p:cNvSpPr>
          <p:nvPr/>
        </p:nvSpPr>
        <p:spPr bwMode="auto">
          <a:xfrm>
            <a:off x="6587721" y="4064729"/>
            <a:ext cx="64152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Arial" panose="020B0604020202020204" pitchFamily="34" charset="0"/>
                <a:cs typeface="Arial" panose="020B0604020202020204" pitchFamily="34" charset="0"/>
              </a:rPr>
              <a:t>Months</a:t>
            </a:r>
            <a:endParaRPr lang="en-GB" altLang="en-US" sz="1000" b="1" dirty="0">
              <a:latin typeface="Arial" panose="020B0604020202020204" pitchFamily="34" charset="0"/>
              <a:cs typeface="Arial" panose="020B0604020202020204" pitchFamily="34" charset="0"/>
            </a:endParaRPr>
          </a:p>
        </p:txBody>
      </p:sp>
      <p:sp>
        <p:nvSpPr>
          <p:cNvPr id="178" name="Text Box 62"/>
          <p:cNvSpPr txBox="1">
            <a:spLocks noChangeArrowheads="1"/>
          </p:cNvSpPr>
          <p:nvPr/>
        </p:nvSpPr>
        <p:spPr bwMode="auto">
          <a:xfrm rot="16200000">
            <a:off x="3832020" y="3014011"/>
            <a:ext cx="159437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altLang="en-US" sz="1000" b="1" dirty="0" smtClean="0">
                <a:latin typeface="Arial" panose="020B0604020202020204" pitchFamily="34" charset="0"/>
                <a:cs typeface="Arial" panose="020B0604020202020204" pitchFamily="34" charset="0"/>
              </a:rPr>
              <a:t>Probability of OS (%)</a:t>
            </a:r>
            <a:endParaRPr lang="en-GB" altLang="en-US" sz="1000" b="1" dirty="0">
              <a:latin typeface="Arial" panose="020B0604020202020204" pitchFamily="34" charset="0"/>
              <a:cs typeface="Arial" panose="020B0604020202020204" pitchFamily="34" charset="0"/>
            </a:endParaRPr>
          </a:p>
        </p:txBody>
      </p:sp>
      <p:sp>
        <p:nvSpPr>
          <p:cNvPr id="180" name="Text Box 106"/>
          <p:cNvSpPr txBox="1">
            <a:spLocks noChangeArrowheads="1"/>
          </p:cNvSpPr>
          <p:nvPr/>
        </p:nvSpPr>
        <p:spPr bwMode="auto">
          <a:xfrm>
            <a:off x="4730151" y="3161817"/>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40</a:t>
            </a:r>
          </a:p>
        </p:txBody>
      </p:sp>
      <p:sp>
        <p:nvSpPr>
          <p:cNvPr id="182" name="Text Box 108"/>
          <p:cNvSpPr txBox="1">
            <a:spLocks noChangeArrowheads="1"/>
          </p:cNvSpPr>
          <p:nvPr/>
        </p:nvSpPr>
        <p:spPr bwMode="auto">
          <a:xfrm>
            <a:off x="4730151" y="2851964"/>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60</a:t>
            </a:r>
          </a:p>
        </p:txBody>
      </p:sp>
      <p:sp>
        <p:nvSpPr>
          <p:cNvPr id="184" name="Text Box 110"/>
          <p:cNvSpPr txBox="1">
            <a:spLocks noChangeArrowheads="1"/>
          </p:cNvSpPr>
          <p:nvPr/>
        </p:nvSpPr>
        <p:spPr bwMode="auto">
          <a:xfrm>
            <a:off x="4730151" y="2542111"/>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80</a:t>
            </a:r>
          </a:p>
        </p:txBody>
      </p:sp>
      <p:sp>
        <p:nvSpPr>
          <p:cNvPr id="186" name="Text Box 112"/>
          <p:cNvSpPr txBox="1">
            <a:spLocks noChangeArrowheads="1"/>
          </p:cNvSpPr>
          <p:nvPr/>
        </p:nvSpPr>
        <p:spPr bwMode="auto">
          <a:xfrm>
            <a:off x="4672443" y="2232258"/>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100</a:t>
            </a:r>
          </a:p>
        </p:txBody>
      </p:sp>
      <p:sp>
        <p:nvSpPr>
          <p:cNvPr id="187" name="Text Box 113"/>
          <p:cNvSpPr txBox="1">
            <a:spLocks noChangeArrowheads="1"/>
          </p:cNvSpPr>
          <p:nvPr/>
        </p:nvSpPr>
        <p:spPr bwMode="auto">
          <a:xfrm>
            <a:off x="4730151" y="3471670"/>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a:latin typeface="Arial" panose="020B0604020202020204" pitchFamily="34" charset="0"/>
                <a:cs typeface="Arial" panose="020B0604020202020204" pitchFamily="34" charset="0"/>
              </a:rPr>
              <a:t>20</a:t>
            </a:r>
          </a:p>
        </p:txBody>
      </p:sp>
      <p:sp>
        <p:nvSpPr>
          <p:cNvPr id="189" name="Text Box 115"/>
          <p:cNvSpPr txBox="1">
            <a:spLocks noChangeArrowheads="1"/>
          </p:cNvSpPr>
          <p:nvPr/>
        </p:nvSpPr>
        <p:spPr bwMode="auto">
          <a:xfrm>
            <a:off x="4787859" y="3781522"/>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a:latin typeface="Arial" panose="020B0604020202020204" pitchFamily="34" charset="0"/>
                <a:cs typeface="Arial" panose="020B0604020202020204" pitchFamily="34" charset="0"/>
              </a:rPr>
              <a:t>0</a:t>
            </a:r>
          </a:p>
        </p:txBody>
      </p:sp>
      <p:sp>
        <p:nvSpPr>
          <p:cNvPr id="190" name="Freeform 144"/>
          <p:cNvSpPr>
            <a:spLocks/>
          </p:cNvSpPr>
          <p:nvPr/>
        </p:nvSpPr>
        <p:spPr bwMode="auto">
          <a:xfrm>
            <a:off x="5008152" y="2333424"/>
            <a:ext cx="3788643" cy="155209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1" name="Line 145"/>
          <p:cNvSpPr>
            <a:spLocks noChangeShapeType="1"/>
          </p:cNvSpPr>
          <p:nvPr/>
        </p:nvSpPr>
        <p:spPr bwMode="auto">
          <a:xfrm>
            <a:off x="4979732" y="2336420"/>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2" name="Line 146"/>
          <p:cNvSpPr>
            <a:spLocks noChangeShapeType="1"/>
          </p:cNvSpPr>
          <p:nvPr/>
        </p:nvSpPr>
        <p:spPr bwMode="auto">
          <a:xfrm>
            <a:off x="4979732" y="2491538"/>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3" name="Line 147"/>
          <p:cNvSpPr>
            <a:spLocks noChangeShapeType="1"/>
          </p:cNvSpPr>
          <p:nvPr/>
        </p:nvSpPr>
        <p:spPr bwMode="auto">
          <a:xfrm>
            <a:off x="4979732" y="2646656"/>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4" name="Line 148"/>
          <p:cNvSpPr>
            <a:spLocks noChangeShapeType="1"/>
          </p:cNvSpPr>
          <p:nvPr/>
        </p:nvSpPr>
        <p:spPr bwMode="auto">
          <a:xfrm>
            <a:off x="4979732" y="2801774"/>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5" name="Line 149"/>
          <p:cNvSpPr>
            <a:spLocks noChangeShapeType="1"/>
          </p:cNvSpPr>
          <p:nvPr/>
        </p:nvSpPr>
        <p:spPr bwMode="auto">
          <a:xfrm>
            <a:off x="4979732" y="388759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6" name="Line 150"/>
          <p:cNvSpPr>
            <a:spLocks noChangeShapeType="1"/>
          </p:cNvSpPr>
          <p:nvPr/>
        </p:nvSpPr>
        <p:spPr bwMode="auto">
          <a:xfrm>
            <a:off x="4979732" y="3732482"/>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7" name="Line 151"/>
          <p:cNvSpPr>
            <a:spLocks noChangeShapeType="1"/>
          </p:cNvSpPr>
          <p:nvPr/>
        </p:nvSpPr>
        <p:spPr bwMode="auto">
          <a:xfrm>
            <a:off x="4979732" y="3577364"/>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8" name="Line 152"/>
          <p:cNvSpPr>
            <a:spLocks noChangeShapeType="1"/>
          </p:cNvSpPr>
          <p:nvPr/>
        </p:nvSpPr>
        <p:spPr bwMode="auto">
          <a:xfrm>
            <a:off x="4979732" y="3422246"/>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9" name="Line 153"/>
          <p:cNvSpPr>
            <a:spLocks noChangeShapeType="1"/>
          </p:cNvSpPr>
          <p:nvPr/>
        </p:nvSpPr>
        <p:spPr bwMode="auto">
          <a:xfrm>
            <a:off x="4979732" y="3267128"/>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00" name="Line 154"/>
          <p:cNvSpPr>
            <a:spLocks noChangeShapeType="1"/>
          </p:cNvSpPr>
          <p:nvPr/>
        </p:nvSpPr>
        <p:spPr bwMode="auto">
          <a:xfrm>
            <a:off x="4979732" y="3112010"/>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01" name="Line 155"/>
          <p:cNvSpPr>
            <a:spLocks noChangeShapeType="1"/>
          </p:cNvSpPr>
          <p:nvPr/>
        </p:nvSpPr>
        <p:spPr bwMode="auto">
          <a:xfrm>
            <a:off x="4979732" y="2956892"/>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02" name="Line 163"/>
          <p:cNvSpPr>
            <a:spLocks noChangeShapeType="1"/>
          </p:cNvSpPr>
          <p:nvPr/>
        </p:nvSpPr>
        <p:spPr bwMode="auto">
          <a:xfrm flipV="1">
            <a:off x="500660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3" name="Line 164"/>
          <p:cNvSpPr>
            <a:spLocks noChangeShapeType="1"/>
          </p:cNvSpPr>
          <p:nvPr/>
        </p:nvSpPr>
        <p:spPr bwMode="auto">
          <a:xfrm flipV="1">
            <a:off x="551187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4" name="Line 165"/>
          <p:cNvSpPr>
            <a:spLocks noChangeShapeType="1"/>
          </p:cNvSpPr>
          <p:nvPr/>
        </p:nvSpPr>
        <p:spPr bwMode="auto">
          <a:xfrm>
            <a:off x="601714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5" name="Line 166"/>
          <p:cNvSpPr>
            <a:spLocks noChangeShapeType="1"/>
          </p:cNvSpPr>
          <p:nvPr/>
        </p:nvSpPr>
        <p:spPr bwMode="auto">
          <a:xfrm>
            <a:off x="6522413"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6" name="Line 167"/>
          <p:cNvSpPr>
            <a:spLocks noChangeShapeType="1"/>
          </p:cNvSpPr>
          <p:nvPr/>
        </p:nvSpPr>
        <p:spPr bwMode="auto">
          <a:xfrm>
            <a:off x="690051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7" name="Line 168"/>
          <p:cNvSpPr>
            <a:spLocks noChangeShapeType="1"/>
          </p:cNvSpPr>
          <p:nvPr/>
        </p:nvSpPr>
        <p:spPr bwMode="auto">
          <a:xfrm>
            <a:off x="7278611"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8" name="Line 169"/>
          <p:cNvSpPr>
            <a:spLocks noChangeShapeType="1"/>
          </p:cNvSpPr>
          <p:nvPr/>
        </p:nvSpPr>
        <p:spPr bwMode="auto">
          <a:xfrm>
            <a:off x="765671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9" name="Line 170"/>
          <p:cNvSpPr>
            <a:spLocks noChangeShapeType="1"/>
          </p:cNvSpPr>
          <p:nvPr/>
        </p:nvSpPr>
        <p:spPr bwMode="auto">
          <a:xfrm>
            <a:off x="8791008"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10" name="Text Box 88"/>
          <p:cNvSpPr txBox="1">
            <a:spLocks noChangeArrowheads="1"/>
          </p:cNvSpPr>
          <p:nvPr/>
        </p:nvSpPr>
        <p:spPr bwMode="auto">
          <a:xfrm>
            <a:off x="4889338" y="3925364"/>
            <a:ext cx="24237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Arial" panose="020B0604020202020204" pitchFamily="34" charset="0"/>
                <a:cs typeface="Arial" panose="020B0604020202020204" pitchFamily="34" charset="0"/>
              </a:rPr>
              <a:t>0</a:t>
            </a:r>
          </a:p>
        </p:txBody>
      </p:sp>
      <p:sp>
        <p:nvSpPr>
          <p:cNvPr id="211" name="Text Box 88"/>
          <p:cNvSpPr txBox="1">
            <a:spLocks noChangeArrowheads="1"/>
          </p:cNvSpPr>
          <p:nvPr/>
        </p:nvSpPr>
        <p:spPr bwMode="auto">
          <a:xfrm>
            <a:off x="5385264"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4</a:t>
            </a:r>
            <a:endParaRPr lang="en-GB" altLang="en-US" sz="800" b="1" dirty="0">
              <a:latin typeface="Arial" panose="020B0604020202020204" pitchFamily="34" charset="0"/>
              <a:cs typeface="Arial" panose="020B0604020202020204" pitchFamily="34" charset="0"/>
            </a:endParaRPr>
          </a:p>
        </p:txBody>
      </p:sp>
      <p:sp>
        <p:nvSpPr>
          <p:cNvPr id="212" name="Text Box 88"/>
          <p:cNvSpPr txBox="1">
            <a:spLocks noChangeArrowheads="1"/>
          </p:cNvSpPr>
          <p:nvPr/>
        </p:nvSpPr>
        <p:spPr bwMode="auto">
          <a:xfrm>
            <a:off x="5881189"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8</a:t>
            </a:r>
            <a:endParaRPr lang="en-GB" altLang="en-US" sz="800" b="1" dirty="0">
              <a:latin typeface="Arial" panose="020B0604020202020204" pitchFamily="34" charset="0"/>
              <a:cs typeface="Arial" panose="020B0604020202020204" pitchFamily="34" charset="0"/>
            </a:endParaRPr>
          </a:p>
        </p:txBody>
      </p:sp>
      <p:sp>
        <p:nvSpPr>
          <p:cNvPr id="213" name="Text Box 88"/>
          <p:cNvSpPr txBox="1">
            <a:spLocks noChangeArrowheads="1"/>
          </p:cNvSpPr>
          <p:nvPr/>
        </p:nvSpPr>
        <p:spPr bwMode="auto">
          <a:xfrm>
            <a:off x="6377114"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12</a:t>
            </a:r>
            <a:endParaRPr lang="en-GB" altLang="en-US" sz="800" b="1" dirty="0">
              <a:latin typeface="Arial" panose="020B0604020202020204" pitchFamily="34" charset="0"/>
              <a:cs typeface="Arial" panose="020B0604020202020204" pitchFamily="34" charset="0"/>
            </a:endParaRPr>
          </a:p>
        </p:txBody>
      </p:sp>
      <p:sp>
        <p:nvSpPr>
          <p:cNvPr id="214" name="Text Box 88"/>
          <p:cNvSpPr txBox="1">
            <a:spLocks noChangeArrowheads="1"/>
          </p:cNvSpPr>
          <p:nvPr/>
        </p:nvSpPr>
        <p:spPr bwMode="auto">
          <a:xfrm>
            <a:off x="6754335"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15</a:t>
            </a:r>
            <a:endParaRPr lang="en-GB" altLang="en-US" sz="800" b="1" dirty="0">
              <a:latin typeface="Arial" panose="020B0604020202020204" pitchFamily="34" charset="0"/>
              <a:cs typeface="Arial" panose="020B0604020202020204" pitchFamily="34" charset="0"/>
            </a:endParaRPr>
          </a:p>
        </p:txBody>
      </p:sp>
      <p:sp>
        <p:nvSpPr>
          <p:cNvPr id="215" name="Text Box 88"/>
          <p:cNvSpPr txBox="1">
            <a:spLocks noChangeArrowheads="1"/>
          </p:cNvSpPr>
          <p:nvPr/>
        </p:nvSpPr>
        <p:spPr bwMode="auto">
          <a:xfrm>
            <a:off x="7131556"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18</a:t>
            </a:r>
            <a:endParaRPr lang="en-GB" altLang="en-US" sz="800" b="1" dirty="0">
              <a:latin typeface="Arial" panose="020B0604020202020204" pitchFamily="34" charset="0"/>
              <a:cs typeface="Arial" panose="020B0604020202020204" pitchFamily="34" charset="0"/>
            </a:endParaRPr>
          </a:p>
        </p:txBody>
      </p:sp>
      <p:sp>
        <p:nvSpPr>
          <p:cNvPr id="216" name="Text Box 88"/>
          <p:cNvSpPr txBox="1">
            <a:spLocks noChangeArrowheads="1"/>
          </p:cNvSpPr>
          <p:nvPr/>
        </p:nvSpPr>
        <p:spPr bwMode="auto">
          <a:xfrm>
            <a:off x="7508777"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21</a:t>
            </a:r>
            <a:endParaRPr lang="en-GB" altLang="en-US" sz="800" b="1" dirty="0">
              <a:latin typeface="Arial" panose="020B0604020202020204" pitchFamily="34" charset="0"/>
              <a:cs typeface="Arial" panose="020B0604020202020204" pitchFamily="34" charset="0"/>
            </a:endParaRPr>
          </a:p>
        </p:txBody>
      </p:sp>
      <p:sp>
        <p:nvSpPr>
          <p:cNvPr id="217" name="Text Box 88"/>
          <p:cNvSpPr txBox="1">
            <a:spLocks noChangeArrowheads="1"/>
          </p:cNvSpPr>
          <p:nvPr/>
        </p:nvSpPr>
        <p:spPr bwMode="auto">
          <a:xfrm>
            <a:off x="7885998"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24</a:t>
            </a:r>
            <a:endParaRPr lang="en-GB" altLang="en-US" sz="800" b="1" dirty="0">
              <a:latin typeface="Arial" panose="020B0604020202020204" pitchFamily="34" charset="0"/>
              <a:cs typeface="Arial" panose="020B0604020202020204" pitchFamily="34" charset="0"/>
            </a:endParaRPr>
          </a:p>
        </p:txBody>
      </p:sp>
      <p:sp>
        <p:nvSpPr>
          <p:cNvPr id="219" name="Text Box 62"/>
          <p:cNvSpPr txBox="1">
            <a:spLocks noChangeArrowheads="1"/>
          </p:cNvSpPr>
          <p:nvPr/>
        </p:nvSpPr>
        <p:spPr bwMode="auto">
          <a:xfrm>
            <a:off x="5373968" y="3418237"/>
            <a:ext cx="143661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800" b="1" dirty="0" smtClean="0">
                <a:latin typeface="Arial" panose="020B0604020202020204" pitchFamily="34" charset="0"/>
                <a:cs typeface="Arial" panose="020B0604020202020204" pitchFamily="34" charset="0"/>
              </a:rPr>
              <a:t>Censoring times</a:t>
            </a:r>
          </a:p>
          <a:p>
            <a:r>
              <a:rPr lang="en-GB" altLang="en-US" sz="800" b="1" dirty="0" err="1" smtClean="0">
                <a:solidFill>
                  <a:srgbClr val="B60D27"/>
                </a:solidFill>
                <a:latin typeface="Arial" panose="020B0604020202020204" pitchFamily="34" charset="0"/>
                <a:cs typeface="Arial" panose="020B0604020202020204" pitchFamily="34" charset="0"/>
              </a:rPr>
              <a:t>Everolimus</a:t>
            </a:r>
            <a:r>
              <a:rPr lang="en-GB" altLang="en-US" sz="800" b="1" dirty="0" smtClean="0">
                <a:solidFill>
                  <a:srgbClr val="B60D27"/>
                </a:solidFill>
                <a:latin typeface="Arial" panose="020B0604020202020204" pitchFamily="34" charset="0"/>
                <a:cs typeface="Arial" panose="020B0604020202020204" pitchFamily="34" charset="0"/>
              </a:rPr>
              <a:t> (n/N = 42/205)</a:t>
            </a:r>
          </a:p>
          <a:p>
            <a:r>
              <a:rPr lang="en-GB" altLang="en-US" sz="800" b="1" dirty="0" smtClean="0">
                <a:solidFill>
                  <a:srgbClr val="B2C0D8"/>
                </a:solidFill>
                <a:latin typeface="Arial" panose="020B0604020202020204" pitchFamily="34" charset="0"/>
                <a:cs typeface="Arial" panose="020B0604020202020204" pitchFamily="34" charset="0"/>
              </a:rPr>
              <a:t>Placebo (n/N = 28/97)</a:t>
            </a:r>
            <a:endParaRPr lang="en-GB" altLang="en-US" sz="800" b="1" dirty="0">
              <a:solidFill>
                <a:srgbClr val="B2C0D8"/>
              </a:solidFill>
              <a:latin typeface="Arial" panose="020B0604020202020204" pitchFamily="34" charset="0"/>
              <a:cs typeface="Arial" panose="020B0604020202020204" pitchFamily="34" charset="0"/>
            </a:endParaRPr>
          </a:p>
        </p:txBody>
      </p:sp>
      <p:sp>
        <p:nvSpPr>
          <p:cNvPr id="220" name="Text Box 62"/>
          <p:cNvSpPr txBox="1">
            <a:spLocks noChangeArrowheads="1"/>
          </p:cNvSpPr>
          <p:nvPr/>
        </p:nvSpPr>
        <p:spPr bwMode="auto">
          <a:xfrm>
            <a:off x="5368825" y="1814615"/>
            <a:ext cx="3096000" cy="4154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altLang="en-US" sz="1050" b="1" dirty="0">
                <a:latin typeface="Arial" panose="020B0604020202020204" pitchFamily="34" charset="0"/>
                <a:cs typeface="Arial" panose="020B0604020202020204" pitchFamily="34" charset="0"/>
              </a:rPr>
              <a:t>Everolimus </a:t>
            </a:r>
            <a:r>
              <a:rPr lang="en-GB" altLang="en-US" sz="1050" b="1" dirty="0" smtClean="0">
                <a:latin typeface="Arial" panose="020B0604020202020204" pitchFamily="34" charset="0"/>
                <a:cs typeface="Arial" panose="020B0604020202020204" pitchFamily="34" charset="0"/>
              </a:rPr>
              <a:t>vs. placebo</a:t>
            </a:r>
            <a:r>
              <a:rPr lang="en-GB" altLang="en-US" sz="1050" b="1" dirty="0">
                <a:latin typeface="Arial" panose="020B0604020202020204" pitchFamily="34" charset="0"/>
                <a:cs typeface="Arial" panose="020B0604020202020204" pitchFamily="34" charset="0"/>
              </a:rPr>
              <a:t/>
            </a:r>
            <a:br>
              <a:rPr lang="en-GB" altLang="en-US" sz="1050" b="1" dirty="0">
                <a:latin typeface="Arial" panose="020B0604020202020204" pitchFamily="34" charset="0"/>
                <a:cs typeface="Arial" panose="020B0604020202020204" pitchFamily="34" charset="0"/>
              </a:rPr>
            </a:br>
            <a:r>
              <a:rPr lang="en-GB" altLang="en-US" sz="1050" b="1" dirty="0">
                <a:latin typeface="Arial" panose="020B0604020202020204" pitchFamily="34" charset="0"/>
                <a:cs typeface="Arial" panose="020B0604020202020204" pitchFamily="34" charset="0"/>
              </a:rPr>
              <a:t>HR </a:t>
            </a:r>
            <a:r>
              <a:rPr lang="en-GB" altLang="en-US" sz="1050" b="1" dirty="0" smtClean="0">
                <a:latin typeface="Arial" panose="020B0604020202020204" pitchFamily="34" charset="0"/>
                <a:cs typeface="Arial" panose="020B0604020202020204" pitchFamily="34" charset="0"/>
              </a:rPr>
              <a:t>0.64 </a:t>
            </a:r>
            <a:r>
              <a:rPr lang="en-GB" altLang="en-US" sz="1050" b="1" dirty="0">
                <a:latin typeface="Arial" panose="020B0604020202020204" pitchFamily="34" charset="0"/>
                <a:cs typeface="Arial" panose="020B0604020202020204" pitchFamily="34" charset="0"/>
              </a:rPr>
              <a:t>(</a:t>
            </a:r>
            <a:r>
              <a:rPr lang="en-GB" altLang="en-US" sz="1050" b="1" dirty="0" smtClean="0">
                <a:latin typeface="Arial" panose="020B0604020202020204" pitchFamily="34" charset="0"/>
                <a:cs typeface="Arial" panose="020B0604020202020204" pitchFamily="34" charset="0"/>
              </a:rPr>
              <a:t>95%CI 0.40, 1.05</a:t>
            </a:r>
            <a:r>
              <a:rPr lang="en-GB" altLang="en-US" sz="1050" b="1" dirty="0">
                <a:latin typeface="Arial" panose="020B0604020202020204" pitchFamily="34" charset="0"/>
                <a:cs typeface="Arial" panose="020B0604020202020204" pitchFamily="34" charset="0"/>
              </a:rPr>
              <a:t>); p=0.037 (NS*)</a:t>
            </a:r>
          </a:p>
        </p:txBody>
      </p:sp>
      <p:sp>
        <p:nvSpPr>
          <p:cNvPr id="221" name="Text Box 88"/>
          <p:cNvSpPr txBox="1">
            <a:spLocks noChangeArrowheads="1"/>
          </p:cNvSpPr>
          <p:nvPr/>
        </p:nvSpPr>
        <p:spPr bwMode="auto">
          <a:xfrm>
            <a:off x="8263219"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27</a:t>
            </a:r>
            <a:endParaRPr lang="en-GB" altLang="en-US" sz="800" b="1" dirty="0">
              <a:latin typeface="Arial" panose="020B0604020202020204" pitchFamily="34" charset="0"/>
              <a:cs typeface="Arial" panose="020B0604020202020204" pitchFamily="34" charset="0"/>
            </a:endParaRPr>
          </a:p>
        </p:txBody>
      </p:sp>
      <p:sp>
        <p:nvSpPr>
          <p:cNvPr id="222" name="Text Box 88"/>
          <p:cNvSpPr txBox="1">
            <a:spLocks noChangeArrowheads="1"/>
          </p:cNvSpPr>
          <p:nvPr/>
        </p:nvSpPr>
        <p:spPr bwMode="auto">
          <a:xfrm>
            <a:off x="8640441"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Arial" panose="020B0604020202020204" pitchFamily="34" charset="0"/>
                <a:cs typeface="Arial" panose="020B0604020202020204" pitchFamily="34" charset="0"/>
              </a:rPr>
              <a:t>30</a:t>
            </a:r>
            <a:endParaRPr lang="en-GB" altLang="en-US" sz="800" b="1" dirty="0">
              <a:latin typeface="Arial" panose="020B0604020202020204" pitchFamily="34" charset="0"/>
              <a:cs typeface="Arial" panose="020B0604020202020204" pitchFamily="34" charset="0"/>
            </a:endParaRPr>
          </a:p>
        </p:txBody>
      </p:sp>
      <p:sp>
        <p:nvSpPr>
          <p:cNvPr id="223" name="Line 169"/>
          <p:cNvSpPr>
            <a:spLocks noChangeShapeType="1"/>
          </p:cNvSpPr>
          <p:nvPr/>
        </p:nvSpPr>
        <p:spPr bwMode="auto">
          <a:xfrm>
            <a:off x="8034809"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24" name="Line 169"/>
          <p:cNvSpPr>
            <a:spLocks noChangeShapeType="1"/>
          </p:cNvSpPr>
          <p:nvPr/>
        </p:nvSpPr>
        <p:spPr bwMode="auto">
          <a:xfrm>
            <a:off x="8412908"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cxnSp>
        <p:nvCxnSpPr>
          <p:cNvPr id="225" name="Straight Connector 224"/>
          <p:cNvCxnSpPr/>
          <p:nvPr/>
        </p:nvCxnSpPr>
        <p:spPr>
          <a:xfrm>
            <a:off x="5129289" y="3786285"/>
            <a:ext cx="25986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129289" y="3655933"/>
            <a:ext cx="25986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56" name="Content Placeholder 2055"/>
          <p:cNvSpPr>
            <a:spLocks noGrp="1"/>
          </p:cNvSpPr>
          <p:nvPr>
            <p:ph idx="1"/>
          </p:nvPr>
        </p:nvSpPr>
        <p:spPr>
          <a:xfrm>
            <a:off x="365124" y="1254035"/>
            <a:ext cx="8413751" cy="348912"/>
          </a:xfrm>
        </p:spPr>
        <p:txBody>
          <a:bodyPr/>
          <a:lstStyle/>
          <a:p>
            <a:pPr marL="0" indent="0">
              <a:buNone/>
            </a:pPr>
            <a:r>
              <a:rPr lang="en-GB" b="1" dirty="0" smtClean="0"/>
              <a:t>Key results</a:t>
            </a:r>
            <a:endParaRPr lang="en-GB" b="1" dirty="0"/>
          </a:p>
        </p:txBody>
      </p:sp>
      <p:sp>
        <p:nvSpPr>
          <p:cNvPr id="2057" name="Freeform 2"/>
          <p:cNvSpPr>
            <a:spLocks/>
          </p:cNvSpPr>
          <p:nvPr/>
        </p:nvSpPr>
        <p:spPr bwMode="auto">
          <a:xfrm>
            <a:off x="661701" y="2386378"/>
            <a:ext cx="3689235" cy="1493523"/>
          </a:xfrm>
          <a:custGeom>
            <a:avLst/>
            <a:gdLst>
              <a:gd name="T0" fmla="*/ 293 w 293"/>
              <a:gd name="T1" fmla="*/ 122 h 122"/>
              <a:gd name="T2" fmla="*/ 293 w 293"/>
              <a:gd name="T3" fmla="*/ 101 h 122"/>
              <a:gd name="T4" fmla="*/ 193 w 293"/>
              <a:gd name="T5" fmla="*/ 101 h 122"/>
              <a:gd name="T6" fmla="*/ 193 w 293"/>
              <a:gd name="T7" fmla="*/ 98 h 122"/>
              <a:gd name="T8" fmla="*/ 191 w 293"/>
              <a:gd name="T9" fmla="*/ 98 h 122"/>
              <a:gd name="T10" fmla="*/ 191 w 293"/>
              <a:gd name="T11" fmla="*/ 96 h 122"/>
              <a:gd name="T12" fmla="*/ 184 w 293"/>
              <a:gd name="T13" fmla="*/ 96 h 122"/>
              <a:gd name="T14" fmla="*/ 184 w 293"/>
              <a:gd name="T15" fmla="*/ 93 h 122"/>
              <a:gd name="T16" fmla="*/ 166 w 293"/>
              <a:gd name="T17" fmla="*/ 93 h 122"/>
              <a:gd name="T18" fmla="*/ 166 w 293"/>
              <a:gd name="T19" fmla="*/ 90 h 122"/>
              <a:gd name="T20" fmla="*/ 148 w 293"/>
              <a:gd name="T21" fmla="*/ 90 h 122"/>
              <a:gd name="T22" fmla="*/ 148 w 293"/>
              <a:gd name="T23" fmla="*/ 87 h 122"/>
              <a:gd name="T24" fmla="*/ 111 w 293"/>
              <a:gd name="T25" fmla="*/ 87 h 122"/>
              <a:gd name="T26" fmla="*/ 111 w 293"/>
              <a:gd name="T27" fmla="*/ 85 h 122"/>
              <a:gd name="T28" fmla="*/ 93 w 293"/>
              <a:gd name="T29" fmla="*/ 85 h 122"/>
              <a:gd name="T30" fmla="*/ 93 w 293"/>
              <a:gd name="T31" fmla="*/ 82 h 122"/>
              <a:gd name="T32" fmla="*/ 90 w 293"/>
              <a:gd name="T33" fmla="*/ 82 h 122"/>
              <a:gd name="T34" fmla="*/ 90 w 293"/>
              <a:gd name="T35" fmla="*/ 79 h 122"/>
              <a:gd name="T36" fmla="*/ 79 w 293"/>
              <a:gd name="T37" fmla="*/ 79 h 122"/>
              <a:gd name="T38" fmla="*/ 79 w 293"/>
              <a:gd name="T39" fmla="*/ 76 h 122"/>
              <a:gd name="T40" fmla="*/ 75 w 293"/>
              <a:gd name="T41" fmla="*/ 76 h 122"/>
              <a:gd name="T42" fmla="*/ 73 w 293"/>
              <a:gd name="T43" fmla="*/ 76 h 122"/>
              <a:gd name="T44" fmla="*/ 73 w 293"/>
              <a:gd name="T45" fmla="*/ 73 h 122"/>
              <a:gd name="T46" fmla="*/ 56 w 293"/>
              <a:gd name="T47" fmla="*/ 73 h 122"/>
              <a:gd name="T48" fmla="*/ 56 w 293"/>
              <a:gd name="T49" fmla="*/ 68 h 122"/>
              <a:gd name="T50" fmla="*/ 50 w 293"/>
              <a:gd name="T51" fmla="*/ 68 h 122"/>
              <a:gd name="T52" fmla="*/ 50 w 293"/>
              <a:gd name="T53" fmla="*/ 64 h 122"/>
              <a:gd name="T54" fmla="*/ 45 w 293"/>
              <a:gd name="T55" fmla="*/ 64 h 122"/>
              <a:gd name="T56" fmla="*/ 45 w 293"/>
              <a:gd name="T57" fmla="*/ 62 h 122"/>
              <a:gd name="T58" fmla="*/ 37 w 293"/>
              <a:gd name="T59" fmla="*/ 62 h 122"/>
              <a:gd name="T60" fmla="*/ 37 w 293"/>
              <a:gd name="T61" fmla="*/ 48 h 122"/>
              <a:gd name="T62" fmla="*/ 34 w 293"/>
              <a:gd name="T63" fmla="*/ 48 h 122"/>
              <a:gd name="T64" fmla="*/ 34 w 293"/>
              <a:gd name="T65" fmla="*/ 42 h 122"/>
              <a:gd name="T66" fmla="*/ 30 w 293"/>
              <a:gd name="T67" fmla="*/ 42 h 122"/>
              <a:gd name="T68" fmla="*/ 30 w 293"/>
              <a:gd name="T69" fmla="*/ 40 h 122"/>
              <a:gd name="T70" fmla="*/ 24 w 293"/>
              <a:gd name="T71" fmla="*/ 40 h 122"/>
              <a:gd name="T72" fmla="*/ 24 w 293"/>
              <a:gd name="T73" fmla="*/ 37 h 122"/>
              <a:gd name="T74" fmla="*/ 21 w 293"/>
              <a:gd name="T75" fmla="*/ 37 h 122"/>
              <a:gd name="T76" fmla="*/ 21 w 293"/>
              <a:gd name="T77" fmla="*/ 33 h 122"/>
              <a:gd name="T78" fmla="*/ 18 w 293"/>
              <a:gd name="T79" fmla="*/ 33 h 122"/>
              <a:gd name="T80" fmla="*/ 18 w 293"/>
              <a:gd name="T81" fmla="*/ 11 h 122"/>
              <a:gd name="T82" fmla="*/ 15 w 293"/>
              <a:gd name="T83" fmla="*/ 11 h 122"/>
              <a:gd name="T84" fmla="*/ 15 w 293"/>
              <a:gd name="T85" fmla="*/ 3 h 122"/>
              <a:gd name="T86" fmla="*/ 10 w 293"/>
              <a:gd name="T87" fmla="*/ 3 h 122"/>
              <a:gd name="T88" fmla="*/ 10 w 293"/>
              <a:gd name="T89" fmla="*/ 0 h 122"/>
              <a:gd name="T90" fmla="*/ 0 w 293"/>
              <a:gd name="T9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 h="122">
                <a:moveTo>
                  <a:pt x="293" y="122"/>
                </a:moveTo>
                <a:lnTo>
                  <a:pt x="293" y="101"/>
                </a:lnTo>
                <a:lnTo>
                  <a:pt x="193" y="101"/>
                </a:lnTo>
                <a:lnTo>
                  <a:pt x="193" y="98"/>
                </a:lnTo>
                <a:lnTo>
                  <a:pt x="191" y="98"/>
                </a:lnTo>
                <a:lnTo>
                  <a:pt x="191" y="96"/>
                </a:lnTo>
                <a:lnTo>
                  <a:pt x="184" y="96"/>
                </a:lnTo>
                <a:lnTo>
                  <a:pt x="184" y="93"/>
                </a:lnTo>
                <a:lnTo>
                  <a:pt x="166" y="93"/>
                </a:lnTo>
                <a:lnTo>
                  <a:pt x="166" y="90"/>
                </a:lnTo>
                <a:lnTo>
                  <a:pt x="148" y="90"/>
                </a:lnTo>
                <a:lnTo>
                  <a:pt x="148" y="87"/>
                </a:lnTo>
                <a:lnTo>
                  <a:pt x="111" y="87"/>
                </a:lnTo>
                <a:lnTo>
                  <a:pt x="111" y="85"/>
                </a:lnTo>
                <a:lnTo>
                  <a:pt x="93" y="85"/>
                </a:lnTo>
                <a:lnTo>
                  <a:pt x="93" y="82"/>
                </a:lnTo>
                <a:lnTo>
                  <a:pt x="90" y="82"/>
                </a:lnTo>
                <a:lnTo>
                  <a:pt x="90" y="79"/>
                </a:lnTo>
                <a:lnTo>
                  <a:pt x="79" y="79"/>
                </a:lnTo>
                <a:lnTo>
                  <a:pt x="79" y="76"/>
                </a:lnTo>
                <a:lnTo>
                  <a:pt x="75" y="76"/>
                </a:lnTo>
                <a:cubicBezTo>
                  <a:pt x="75" y="76"/>
                  <a:pt x="71" y="76"/>
                  <a:pt x="73" y="76"/>
                </a:cubicBezTo>
                <a:cubicBezTo>
                  <a:pt x="75" y="76"/>
                  <a:pt x="73" y="73"/>
                  <a:pt x="73" y="73"/>
                </a:cubicBezTo>
                <a:lnTo>
                  <a:pt x="56" y="73"/>
                </a:lnTo>
                <a:lnTo>
                  <a:pt x="56" y="68"/>
                </a:lnTo>
                <a:lnTo>
                  <a:pt x="50" y="68"/>
                </a:lnTo>
                <a:lnTo>
                  <a:pt x="50" y="64"/>
                </a:lnTo>
                <a:lnTo>
                  <a:pt x="45" y="64"/>
                </a:lnTo>
                <a:lnTo>
                  <a:pt x="45" y="62"/>
                </a:lnTo>
                <a:lnTo>
                  <a:pt x="37" y="62"/>
                </a:lnTo>
                <a:lnTo>
                  <a:pt x="37" y="48"/>
                </a:lnTo>
                <a:lnTo>
                  <a:pt x="34" y="48"/>
                </a:lnTo>
                <a:lnTo>
                  <a:pt x="34" y="42"/>
                </a:lnTo>
                <a:lnTo>
                  <a:pt x="30" y="42"/>
                </a:lnTo>
                <a:lnTo>
                  <a:pt x="30" y="40"/>
                </a:lnTo>
                <a:lnTo>
                  <a:pt x="24" y="40"/>
                </a:lnTo>
                <a:lnTo>
                  <a:pt x="24" y="37"/>
                </a:lnTo>
                <a:lnTo>
                  <a:pt x="21" y="37"/>
                </a:lnTo>
                <a:lnTo>
                  <a:pt x="21" y="33"/>
                </a:lnTo>
                <a:lnTo>
                  <a:pt x="18" y="33"/>
                </a:lnTo>
                <a:lnTo>
                  <a:pt x="18" y="11"/>
                </a:lnTo>
                <a:lnTo>
                  <a:pt x="15" y="11"/>
                </a:lnTo>
                <a:lnTo>
                  <a:pt x="15" y="3"/>
                </a:lnTo>
                <a:lnTo>
                  <a:pt x="10" y="3"/>
                </a:lnTo>
                <a:lnTo>
                  <a:pt x="10"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8" name="Freeform 3"/>
          <p:cNvSpPr>
            <a:spLocks/>
          </p:cNvSpPr>
          <p:nvPr/>
        </p:nvSpPr>
        <p:spPr bwMode="auto">
          <a:xfrm>
            <a:off x="661701" y="2360230"/>
            <a:ext cx="3235950" cy="1195807"/>
          </a:xfrm>
          <a:custGeom>
            <a:avLst/>
            <a:gdLst>
              <a:gd name="T0" fmla="*/ 257 w 257"/>
              <a:gd name="T1" fmla="*/ 96 h 96"/>
              <a:gd name="T2" fmla="*/ 216 w 257"/>
              <a:gd name="T3" fmla="*/ 96 h 96"/>
              <a:gd name="T4" fmla="*/ 216 w 257"/>
              <a:gd name="T5" fmla="*/ 92 h 96"/>
              <a:gd name="T6" fmla="*/ 212 w 257"/>
              <a:gd name="T7" fmla="*/ 92 h 96"/>
              <a:gd name="T8" fmla="*/ 212 w 257"/>
              <a:gd name="T9" fmla="*/ 89 h 96"/>
              <a:gd name="T10" fmla="*/ 208 w 257"/>
              <a:gd name="T11" fmla="*/ 89 h 96"/>
              <a:gd name="T12" fmla="*/ 208 w 257"/>
              <a:gd name="T13" fmla="*/ 86 h 96"/>
              <a:gd name="T14" fmla="*/ 193 w 257"/>
              <a:gd name="T15" fmla="*/ 86 h 96"/>
              <a:gd name="T16" fmla="*/ 193 w 257"/>
              <a:gd name="T17" fmla="*/ 83 h 96"/>
              <a:gd name="T18" fmla="*/ 176 w 257"/>
              <a:gd name="T19" fmla="*/ 83 h 96"/>
              <a:gd name="T20" fmla="*/ 176 w 257"/>
              <a:gd name="T21" fmla="*/ 81 h 96"/>
              <a:gd name="T22" fmla="*/ 172 w 257"/>
              <a:gd name="T23" fmla="*/ 81 h 96"/>
              <a:gd name="T24" fmla="*/ 172 w 257"/>
              <a:gd name="T25" fmla="*/ 78 h 96"/>
              <a:gd name="T26" fmla="*/ 165 w 257"/>
              <a:gd name="T27" fmla="*/ 78 h 96"/>
              <a:gd name="T28" fmla="*/ 165 w 257"/>
              <a:gd name="T29" fmla="*/ 75 h 96"/>
              <a:gd name="T30" fmla="*/ 151 w 257"/>
              <a:gd name="T31" fmla="*/ 75 h 96"/>
              <a:gd name="T32" fmla="*/ 151 w 257"/>
              <a:gd name="T33" fmla="*/ 73 h 96"/>
              <a:gd name="T34" fmla="*/ 139 w 257"/>
              <a:gd name="T35" fmla="*/ 73 h 96"/>
              <a:gd name="T36" fmla="*/ 135 w 257"/>
              <a:gd name="T37" fmla="*/ 73 h 96"/>
              <a:gd name="T38" fmla="*/ 135 w 257"/>
              <a:gd name="T39" fmla="*/ 70 h 96"/>
              <a:gd name="T40" fmla="*/ 127 w 257"/>
              <a:gd name="T41" fmla="*/ 70 h 96"/>
              <a:gd name="T42" fmla="*/ 117 w 257"/>
              <a:gd name="T43" fmla="*/ 70 h 96"/>
              <a:gd name="T44" fmla="*/ 117 w 257"/>
              <a:gd name="T45" fmla="*/ 66 h 96"/>
              <a:gd name="T46" fmla="*/ 110 w 257"/>
              <a:gd name="T47" fmla="*/ 66 h 96"/>
              <a:gd name="T48" fmla="*/ 110 w 257"/>
              <a:gd name="T49" fmla="*/ 62 h 96"/>
              <a:gd name="T50" fmla="*/ 108 w 257"/>
              <a:gd name="T51" fmla="*/ 62 h 96"/>
              <a:gd name="T52" fmla="*/ 108 w 257"/>
              <a:gd name="T53" fmla="*/ 59 h 96"/>
              <a:gd name="T54" fmla="*/ 95 w 257"/>
              <a:gd name="T55" fmla="*/ 59 h 96"/>
              <a:gd name="T56" fmla="*/ 95 w 257"/>
              <a:gd name="T57" fmla="*/ 56 h 96"/>
              <a:gd name="T58" fmla="*/ 91 w 257"/>
              <a:gd name="T59" fmla="*/ 56 h 96"/>
              <a:gd name="T60" fmla="*/ 91 w 257"/>
              <a:gd name="T61" fmla="*/ 50 h 96"/>
              <a:gd name="T62" fmla="*/ 85 w 257"/>
              <a:gd name="T63" fmla="*/ 50 h 96"/>
              <a:gd name="T64" fmla="*/ 85 w 257"/>
              <a:gd name="T65" fmla="*/ 47 h 96"/>
              <a:gd name="T66" fmla="*/ 80 w 257"/>
              <a:gd name="T67" fmla="*/ 47 h 96"/>
              <a:gd name="T68" fmla="*/ 80 w 257"/>
              <a:gd name="T69" fmla="*/ 45 h 96"/>
              <a:gd name="T70" fmla="*/ 73 w 257"/>
              <a:gd name="T71" fmla="*/ 45 h 96"/>
              <a:gd name="T72" fmla="*/ 73 w 257"/>
              <a:gd name="T73" fmla="*/ 40 h 96"/>
              <a:gd name="T74" fmla="*/ 70 w 257"/>
              <a:gd name="T75" fmla="*/ 40 h 96"/>
              <a:gd name="T76" fmla="*/ 70 w 257"/>
              <a:gd name="T77" fmla="*/ 37 h 96"/>
              <a:gd name="T78" fmla="*/ 63 w 257"/>
              <a:gd name="T79" fmla="*/ 37 h 96"/>
              <a:gd name="T80" fmla="*/ 63 w 257"/>
              <a:gd name="T81" fmla="*/ 35 h 96"/>
              <a:gd name="T82" fmla="*/ 57 w 257"/>
              <a:gd name="T83" fmla="*/ 35 h 96"/>
              <a:gd name="T84" fmla="*/ 57 w 257"/>
              <a:gd name="T85" fmla="*/ 33 h 96"/>
              <a:gd name="T86" fmla="*/ 54 w 257"/>
              <a:gd name="T87" fmla="*/ 33 h 96"/>
              <a:gd name="T88" fmla="*/ 54 w 257"/>
              <a:gd name="T89" fmla="*/ 27 h 96"/>
              <a:gd name="T90" fmla="*/ 44 w 257"/>
              <a:gd name="T91" fmla="*/ 27 h 96"/>
              <a:gd name="T92" fmla="*/ 44 w 257"/>
              <a:gd name="T93" fmla="*/ 24 h 96"/>
              <a:gd name="T94" fmla="*/ 37 w 257"/>
              <a:gd name="T95" fmla="*/ 24 h 96"/>
              <a:gd name="T96" fmla="*/ 37 w 257"/>
              <a:gd name="T97" fmla="*/ 20 h 96"/>
              <a:gd name="T98" fmla="*/ 34 w 257"/>
              <a:gd name="T99" fmla="*/ 20 h 96"/>
              <a:gd name="T100" fmla="*/ 34 w 257"/>
              <a:gd name="T101" fmla="*/ 16 h 96"/>
              <a:gd name="T102" fmla="*/ 26 w 257"/>
              <a:gd name="T103" fmla="*/ 16 h 96"/>
              <a:gd name="T104" fmla="*/ 26 w 257"/>
              <a:gd name="T105" fmla="*/ 14 h 96"/>
              <a:gd name="T106" fmla="*/ 18 w 257"/>
              <a:gd name="T107" fmla="*/ 14 h 96"/>
              <a:gd name="T108" fmla="*/ 18 w 257"/>
              <a:gd name="T109" fmla="*/ 9 h 96"/>
              <a:gd name="T110" fmla="*/ 15 w 257"/>
              <a:gd name="T111" fmla="*/ 9 h 96"/>
              <a:gd name="T112" fmla="*/ 15 w 257"/>
              <a:gd name="T113" fmla="*/ 7 h 96"/>
              <a:gd name="T114" fmla="*/ 15 w 257"/>
              <a:gd name="T115" fmla="*/ 5 h 96"/>
              <a:gd name="T116" fmla="*/ 13 w 257"/>
              <a:gd name="T117" fmla="*/ 5 h 96"/>
              <a:gd name="T118" fmla="*/ 9 w 257"/>
              <a:gd name="T119" fmla="*/ 5 h 96"/>
              <a:gd name="T120" fmla="*/ 9 w 257"/>
              <a:gd name="T121" fmla="*/ 0 h 96"/>
              <a:gd name="T122" fmla="*/ 0 w 257"/>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96">
                <a:moveTo>
                  <a:pt x="257" y="96"/>
                </a:moveTo>
                <a:lnTo>
                  <a:pt x="216" y="96"/>
                </a:lnTo>
                <a:lnTo>
                  <a:pt x="216" y="92"/>
                </a:lnTo>
                <a:lnTo>
                  <a:pt x="212" y="92"/>
                </a:lnTo>
                <a:lnTo>
                  <a:pt x="212" y="89"/>
                </a:lnTo>
                <a:lnTo>
                  <a:pt x="208" y="89"/>
                </a:lnTo>
                <a:lnTo>
                  <a:pt x="208" y="86"/>
                </a:lnTo>
                <a:lnTo>
                  <a:pt x="193" y="86"/>
                </a:lnTo>
                <a:lnTo>
                  <a:pt x="193" y="83"/>
                </a:lnTo>
                <a:lnTo>
                  <a:pt x="176" y="83"/>
                </a:lnTo>
                <a:lnTo>
                  <a:pt x="176" y="81"/>
                </a:lnTo>
                <a:lnTo>
                  <a:pt x="172" y="81"/>
                </a:lnTo>
                <a:lnTo>
                  <a:pt x="172" y="78"/>
                </a:lnTo>
                <a:lnTo>
                  <a:pt x="165" y="78"/>
                </a:lnTo>
                <a:lnTo>
                  <a:pt x="165" y="75"/>
                </a:lnTo>
                <a:lnTo>
                  <a:pt x="151" y="75"/>
                </a:lnTo>
                <a:lnTo>
                  <a:pt x="151" y="73"/>
                </a:lnTo>
                <a:lnTo>
                  <a:pt x="139" y="73"/>
                </a:lnTo>
                <a:lnTo>
                  <a:pt x="135" y="73"/>
                </a:lnTo>
                <a:lnTo>
                  <a:pt x="135" y="70"/>
                </a:lnTo>
                <a:lnTo>
                  <a:pt x="127" y="70"/>
                </a:lnTo>
                <a:lnTo>
                  <a:pt x="117" y="70"/>
                </a:lnTo>
                <a:lnTo>
                  <a:pt x="117" y="66"/>
                </a:lnTo>
                <a:lnTo>
                  <a:pt x="110" y="66"/>
                </a:lnTo>
                <a:lnTo>
                  <a:pt x="110" y="62"/>
                </a:lnTo>
                <a:lnTo>
                  <a:pt x="108" y="62"/>
                </a:lnTo>
                <a:lnTo>
                  <a:pt x="108" y="59"/>
                </a:lnTo>
                <a:lnTo>
                  <a:pt x="95" y="59"/>
                </a:lnTo>
                <a:lnTo>
                  <a:pt x="95" y="56"/>
                </a:lnTo>
                <a:lnTo>
                  <a:pt x="91" y="56"/>
                </a:lnTo>
                <a:lnTo>
                  <a:pt x="91" y="50"/>
                </a:lnTo>
                <a:lnTo>
                  <a:pt x="85" y="50"/>
                </a:lnTo>
                <a:lnTo>
                  <a:pt x="85" y="47"/>
                </a:lnTo>
                <a:lnTo>
                  <a:pt x="80" y="47"/>
                </a:lnTo>
                <a:lnTo>
                  <a:pt x="80" y="45"/>
                </a:lnTo>
                <a:lnTo>
                  <a:pt x="73" y="45"/>
                </a:lnTo>
                <a:lnTo>
                  <a:pt x="73" y="40"/>
                </a:lnTo>
                <a:lnTo>
                  <a:pt x="70" y="40"/>
                </a:lnTo>
                <a:lnTo>
                  <a:pt x="70" y="37"/>
                </a:lnTo>
                <a:lnTo>
                  <a:pt x="63" y="37"/>
                </a:lnTo>
                <a:lnTo>
                  <a:pt x="63" y="35"/>
                </a:lnTo>
                <a:lnTo>
                  <a:pt x="57" y="35"/>
                </a:lnTo>
                <a:lnTo>
                  <a:pt x="57" y="33"/>
                </a:lnTo>
                <a:lnTo>
                  <a:pt x="54" y="33"/>
                </a:lnTo>
                <a:lnTo>
                  <a:pt x="54" y="27"/>
                </a:lnTo>
                <a:lnTo>
                  <a:pt x="44" y="27"/>
                </a:lnTo>
                <a:lnTo>
                  <a:pt x="44" y="24"/>
                </a:lnTo>
                <a:lnTo>
                  <a:pt x="37" y="24"/>
                </a:lnTo>
                <a:lnTo>
                  <a:pt x="37" y="20"/>
                </a:lnTo>
                <a:lnTo>
                  <a:pt x="34" y="20"/>
                </a:lnTo>
                <a:lnTo>
                  <a:pt x="34" y="16"/>
                </a:lnTo>
                <a:lnTo>
                  <a:pt x="26" y="16"/>
                </a:lnTo>
                <a:lnTo>
                  <a:pt x="26" y="14"/>
                </a:lnTo>
                <a:lnTo>
                  <a:pt x="18" y="14"/>
                </a:lnTo>
                <a:lnTo>
                  <a:pt x="18" y="9"/>
                </a:lnTo>
                <a:lnTo>
                  <a:pt x="15" y="9"/>
                </a:lnTo>
                <a:lnTo>
                  <a:pt x="15" y="7"/>
                </a:lnTo>
                <a:lnTo>
                  <a:pt x="15" y="5"/>
                </a:lnTo>
                <a:lnTo>
                  <a:pt x="13" y="5"/>
                </a:lnTo>
                <a:lnTo>
                  <a:pt x="9" y="5"/>
                </a:lnTo>
                <a:lnTo>
                  <a:pt x="9"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0" name="Oval 2059"/>
          <p:cNvSpPr>
            <a:spLocks noChangeAspect="1"/>
          </p:cNvSpPr>
          <p:nvPr/>
        </p:nvSpPr>
        <p:spPr>
          <a:xfrm>
            <a:off x="3874428"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4" name="Oval 233"/>
          <p:cNvSpPr>
            <a:spLocks noChangeAspect="1"/>
          </p:cNvSpPr>
          <p:nvPr/>
        </p:nvSpPr>
        <p:spPr>
          <a:xfrm>
            <a:off x="3816143"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5" name="Oval 234"/>
          <p:cNvSpPr>
            <a:spLocks noChangeAspect="1"/>
          </p:cNvSpPr>
          <p:nvPr/>
        </p:nvSpPr>
        <p:spPr>
          <a:xfrm>
            <a:off x="3757858"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6" name="Oval 235"/>
          <p:cNvSpPr>
            <a:spLocks noChangeAspect="1"/>
          </p:cNvSpPr>
          <p:nvPr/>
        </p:nvSpPr>
        <p:spPr>
          <a:xfrm>
            <a:off x="3559094"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7" name="Oval 236"/>
          <p:cNvSpPr>
            <a:spLocks noChangeAspect="1"/>
          </p:cNvSpPr>
          <p:nvPr/>
        </p:nvSpPr>
        <p:spPr>
          <a:xfrm>
            <a:off x="3465094"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8" name="Oval 237"/>
          <p:cNvSpPr>
            <a:spLocks noChangeAspect="1"/>
          </p:cNvSpPr>
          <p:nvPr/>
        </p:nvSpPr>
        <p:spPr>
          <a:xfrm>
            <a:off x="3418714"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9" name="Oval 238"/>
          <p:cNvSpPr>
            <a:spLocks noChangeAspect="1"/>
          </p:cNvSpPr>
          <p:nvPr/>
        </p:nvSpPr>
        <p:spPr>
          <a:xfrm>
            <a:off x="3217569" y="340900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0" name="Oval 239"/>
          <p:cNvSpPr>
            <a:spLocks noChangeAspect="1"/>
          </p:cNvSpPr>
          <p:nvPr/>
        </p:nvSpPr>
        <p:spPr>
          <a:xfrm>
            <a:off x="3075949" y="340662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1" name="Oval 240"/>
          <p:cNvSpPr>
            <a:spLocks noChangeAspect="1"/>
          </p:cNvSpPr>
          <p:nvPr/>
        </p:nvSpPr>
        <p:spPr>
          <a:xfrm>
            <a:off x="3046236" y="337090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2" name="Oval 241"/>
          <p:cNvSpPr>
            <a:spLocks noChangeAspect="1"/>
          </p:cNvSpPr>
          <p:nvPr/>
        </p:nvSpPr>
        <p:spPr>
          <a:xfrm>
            <a:off x="2947474" y="337090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3" name="Oval 242"/>
          <p:cNvSpPr>
            <a:spLocks noChangeAspect="1"/>
          </p:cNvSpPr>
          <p:nvPr/>
        </p:nvSpPr>
        <p:spPr>
          <a:xfrm>
            <a:off x="2829664" y="334233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4" name="Oval 243"/>
          <p:cNvSpPr>
            <a:spLocks noChangeAspect="1"/>
          </p:cNvSpPr>
          <p:nvPr/>
        </p:nvSpPr>
        <p:spPr>
          <a:xfrm>
            <a:off x="2740426" y="330900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5" name="Oval 244"/>
          <p:cNvSpPr>
            <a:spLocks noChangeAspect="1"/>
          </p:cNvSpPr>
          <p:nvPr/>
        </p:nvSpPr>
        <p:spPr>
          <a:xfrm>
            <a:off x="2651188" y="327566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6" name="Oval 245"/>
          <p:cNvSpPr>
            <a:spLocks noChangeAspect="1"/>
          </p:cNvSpPr>
          <p:nvPr/>
        </p:nvSpPr>
        <p:spPr>
          <a:xfrm>
            <a:off x="2714334" y="327566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7" name="Oval 246"/>
          <p:cNvSpPr>
            <a:spLocks noChangeAspect="1"/>
          </p:cNvSpPr>
          <p:nvPr/>
        </p:nvSpPr>
        <p:spPr>
          <a:xfrm>
            <a:off x="2558428" y="327566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8" name="Oval 247"/>
          <p:cNvSpPr>
            <a:spLocks noChangeAspect="1"/>
          </p:cNvSpPr>
          <p:nvPr/>
        </p:nvSpPr>
        <p:spPr>
          <a:xfrm>
            <a:off x="2485857" y="324709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9" name="Oval 248"/>
          <p:cNvSpPr>
            <a:spLocks noChangeAspect="1"/>
          </p:cNvSpPr>
          <p:nvPr/>
        </p:nvSpPr>
        <p:spPr>
          <a:xfrm>
            <a:off x="2439477" y="324709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0" name="Oval 249"/>
          <p:cNvSpPr>
            <a:spLocks noChangeAspect="1"/>
          </p:cNvSpPr>
          <p:nvPr/>
        </p:nvSpPr>
        <p:spPr>
          <a:xfrm>
            <a:off x="2383573" y="324709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1" name="Oval 250"/>
          <p:cNvSpPr>
            <a:spLocks noChangeAspect="1"/>
          </p:cNvSpPr>
          <p:nvPr/>
        </p:nvSpPr>
        <p:spPr>
          <a:xfrm>
            <a:off x="2311002" y="320899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2" name="Oval 251"/>
          <p:cNvSpPr>
            <a:spLocks noChangeAspect="1"/>
          </p:cNvSpPr>
          <p:nvPr/>
        </p:nvSpPr>
        <p:spPr>
          <a:xfrm>
            <a:off x="2250336" y="3211379"/>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3" name="Oval 252"/>
          <p:cNvSpPr>
            <a:spLocks noChangeAspect="1"/>
          </p:cNvSpPr>
          <p:nvPr/>
        </p:nvSpPr>
        <p:spPr>
          <a:xfrm>
            <a:off x="2113478" y="3187569"/>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4" name="Oval 253"/>
          <p:cNvSpPr>
            <a:spLocks noChangeAspect="1"/>
          </p:cNvSpPr>
          <p:nvPr/>
        </p:nvSpPr>
        <p:spPr>
          <a:xfrm>
            <a:off x="2026621" y="315661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5" name="Oval 254"/>
          <p:cNvSpPr>
            <a:spLocks noChangeAspect="1"/>
          </p:cNvSpPr>
          <p:nvPr/>
        </p:nvSpPr>
        <p:spPr>
          <a:xfrm>
            <a:off x="1973098" y="307328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6" name="Oval 255"/>
          <p:cNvSpPr>
            <a:spLocks noChangeAspect="1"/>
          </p:cNvSpPr>
          <p:nvPr/>
        </p:nvSpPr>
        <p:spPr>
          <a:xfrm>
            <a:off x="1919575" y="307328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7" name="Oval 256"/>
          <p:cNvSpPr>
            <a:spLocks noChangeAspect="1"/>
          </p:cNvSpPr>
          <p:nvPr/>
        </p:nvSpPr>
        <p:spPr>
          <a:xfrm>
            <a:off x="1866052" y="307328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8" name="Oval 257"/>
          <p:cNvSpPr>
            <a:spLocks noChangeAspect="1"/>
          </p:cNvSpPr>
          <p:nvPr/>
        </p:nvSpPr>
        <p:spPr>
          <a:xfrm>
            <a:off x="1812529" y="303280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9" name="Oval 258"/>
          <p:cNvSpPr>
            <a:spLocks noChangeAspect="1"/>
          </p:cNvSpPr>
          <p:nvPr/>
        </p:nvSpPr>
        <p:spPr>
          <a:xfrm>
            <a:off x="1759006" y="2949469"/>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0" name="Oval 259"/>
          <p:cNvSpPr>
            <a:spLocks noChangeAspect="1"/>
          </p:cNvSpPr>
          <p:nvPr/>
        </p:nvSpPr>
        <p:spPr>
          <a:xfrm>
            <a:off x="1591195" y="289946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1" name="Oval 260"/>
          <p:cNvSpPr>
            <a:spLocks noChangeAspect="1"/>
          </p:cNvSpPr>
          <p:nvPr/>
        </p:nvSpPr>
        <p:spPr>
          <a:xfrm>
            <a:off x="1561482" y="2849467"/>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2" name="Oval 261"/>
          <p:cNvSpPr>
            <a:spLocks noChangeAspect="1"/>
          </p:cNvSpPr>
          <p:nvPr/>
        </p:nvSpPr>
        <p:spPr>
          <a:xfrm>
            <a:off x="1531769" y="281375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3" name="Oval 262"/>
          <p:cNvSpPr>
            <a:spLocks noChangeAspect="1"/>
          </p:cNvSpPr>
          <p:nvPr/>
        </p:nvSpPr>
        <p:spPr>
          <a:xfrm>
            <a:off x="1425864" y="2778037"/>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4" name="Oval 263"/>
          <p:cNvSpPr>
            <a:spLocks noChangeAspect="1"/>
          </p:cNvSpPr>
          <p:nvPr/>
        </p:nvSpPr>
        <p:spPr>
          <a:xfrm>
            <a:off x="1372341" y="276613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Oval 264"/>
          <p:cNvSpPr>
            <a:spLocks noChangeAspect="1"/>
          </p:cNvSpPr>
          <p:nvPr/>
        </p:nvSpPr>
        <p:spPr>
          <a:xfrm>
            <a:off x="1318818" y="2754227"/>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6" name="Oval 265"/>
          <p:cNvSpPr>
            <a:spLocks noChangeAspect="1"/>
          </p:cNvSpPr>
          <p:nvPr/>
        </p:nvSpPr>
        <p:spPr>
          <a:xfrm>
            <a:off x="1301010" y="266851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7" name="Oval 266"/>
          <p:cNvSpPr>
            <a:spLocks noChangeAspect="1"/>
          </p:cNvSpPr>
          <p:nvPr/>
        </p:nvSpPr>
        <p:spPr>
          <a:xfrm>
            <a:off x="1073674" y="2582795"/>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8" name="Oval 267"/>
          <p:cNvSpPr>
            <a:spLocks noChangeAspect="1"/>
          </p:cNvSpPr>
          <p:nvPr/>
        </p:nvSpPr>
        <p:spPr>
          <a:xfrm>
            <a:off x="839195" y="241850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9" name="Oval 268"/>
          <p:cNvSpPr>
            <a:spLocks noChangeAspect="1"/>
          </p:cNvSpPr>
          <p:nvPr/>
        </p:nvSpPr>
        <p:spPr>
          <a:xfrm>
            <a:off x="749957" y="23423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0" name="Oval 269"/>
          <p:cNvSpPr>
            <a:spLocks noChangeAspect="1"/>
          </p:cNvSpPr>
          <p:nvPr/>
        </p:nvSpPr>
        <p:spPr>
          <a:xfrm>
            <a:off x="689291" y="2339933"/>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1" name="Oval 270"/>
          <p:cNvSpPr>
            <a:spLocks noChangeAspect="1"/>
          </p:cNvSpPr>
          <p:nvPr/>
        </p:nvSpPr>
        <p:spPr>
          <a:xfrm>
            <a:off x="3797902"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2" name="Oval 271"/>
          <p:cNvSpPr>
            <a:spLocks noChangeAspect="1"/>
          </p:cNvSpPr>
          <p:nvPr/>
        </p:nvSpPr>
        <p:spPr>
          <a:xfrm>
            <a:off x="3739617"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3" name="Oval 272"/>
          <p:cNvSpPr>
            <a:spLocks noChangeAspect="1"/>
          </p:cNvSpPr>
          <p:nvPr/>
        </p:nvSpPr>
        <p:spPr>
          <a:xfrm>
            <a:off x="3681332"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4" name="Oval 273"/>
          <p:cNvSpPr>
            <a:spLocks noChangeAspect="1"/>
          </p:cNvSpPr>
          <p:nvPr/>
        </p:nvSpPr>
        <p:spPr>
          <a:xfrm>
            <a:off x="3450103"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5" name="Oval 274"/>
          <p:cNvSpPr>
            <a:spLocks noChangeAspect="1"/>
          </p:cNvSpPr>
          <p:nvPr/>
        </p:nvSpPr>
        <p:spPr>
          <a:xfrm>
            <a:off x="3106967"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6" name="Oval 275"/>
          <p:cNvSpPr>
            <a:spLocks noChangeAspect="1"/>
          </p:cNvSpPr>
          <p:nvPr/>
        </p:nvSpPr>
        <p:spPr>
          <a:xfrm>
            <a:off x="2728158" y="349923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7" name="Oval 276"/>
          <p:cNvSpPr>
            <a:spLocks noChangeAspect="1"/>
          </p:cNvSpPr>
          <p:nvPr/>
        </p:nvSpPr>
        <p:spPr>
          <a:xfrm>
            <a:off x="2323840" y="343491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8" name="Oval 277"/>
          <p:cNvSpPr>
            <a:spLocks noChangeAspect="1"/>
          </p:cNvSpPr>
          <p:nvPr/>
        </p:nvSpPr>
        <p:spPr>
          <a:xfrm>
            <a:off x="2012098" y="340662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9" name="Oval 278"/>
          <p:cNvSpPr>
            <a:spLocks noChangeAspect="1"/>
          </p:cNvSpPr>
          <p:nvPr/>
        </p:nvSpPr>
        <p:spPr>
          <a:xfrm>
            <a:off x="1602719" y="330184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0" name="Oval 279"/>
          <p:cNvSpPr>
            <a:spLocks noChangeAspect="1"/>
          </p:cNvSpPr>
          <p:nvPr/>
        </p:nvSpPr>
        <p:spPr>
          <a:xfrm>
            <a:off x="1418531" y="325140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1" name="Oval 280"/>
          <p:cNvSpPr>
            <a:spLocks noChangeAspect="1"/>
          </p:cNvSpPr>
          <p:nvPr/>
        </p:nvSpPr>
        <p:spPr>
          <a:xfrm>
            <a:off x="1559087" y="3255444"/>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2" name="Oval 281"/>
          <p:cNvSpPr>
            <a:spLocks noChangeAspect="1"/>
          </p:cNvSpPr>
          <p:nvPr/>
        </p:nvSpPr>
        <p:spPr>
          <a:xfrm>
            <a:off x="1319076" y="319933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3" name="Oval 282"/>
          <p:cNvSpPr>
            <a:spLocks noChangeAspect="1"/>
          </p:cNvSpPr>
          <p:nvPr/>
        </p:nvSpPr>
        <p:spPr>
          <a:xfrm>
            <a:off x="1181459" y="312426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4" name="Oval 283"/>
          <p:cNvSpPr>
            <a:spLocks noChangeAspect="1"/>
          </p:cNvSpPr>
          <p:nvPr/>
        </p:nvSpPr>
        <p:spPr>
          <a:xfrm>
            <a:off x="1067065" y="2934910"/>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5" name="Oval 284"/>
          <p:cNvSpPr>
            <a:spLocks noChangeAspect="1"/>
          </p:cNvSpPr>
          <p:nvPr/>
        </p:nvSpPr>
        <p:spPr>
          <a:xfrm>
            <a:off x="885641" y="276730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6" name="Oval 285"/>
          <p:cNvSpPr>
            <a:spLocks noChangeAspect="1"/>
          </p:cNvSpPr>
          <p:nvPr/>
        </p:nvSpPr>
        <p:spPr>
          <a:xfrm>
            <a:off x="862418" y="266851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7" name="Oval 286"/>
          <p:cNvSpPr>
            <a:spLocks noChangeAspect="1"/>
          </p:cNvSpPr>
          <p:nvPr/>
        </p:nvSpPr>
        <p:spPr>
          <a:xfrm>
            <a:off x="862418" y="255302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64" name="Group 2063"/>
          <p:cNvGrpSpPr/>
          <p:nvPr/>
        </p:nvGrpSpPr>
        <p:grpSpPr>
          <a:xfrm>
            <a:off x="5010525" y="2333423"/>
            <a:ext cx="3624997" cy="795137"/>
            <a:chOff x="5010525" y="2563509"/>
            <a:chExt cx="3624997" cy="736744"/>
          </a:xfrm>
        </p:grpSpPr>
        <p:sp>
          <p:nvSpPr>
            <p:cNvPr id="2061" name="Freeform 4"/>
            <p:cNvSpPr>
              <a:spLocks/>
            </p:cNvSpPr>
            <p:nvPr/>
          </p:nvSpPr>
          <p:spPr bwMode="auto">
            <a:xfrm>
              <a:off x="5010525" y="2563509"/>
              <a:ext cx="3624997" cy="574411"/>
            </a:xfrm>
            <a:custGeom>
              <a:avLst/>
              <a:gdLst>
                <a:gd name="T0" fmla="*/ 285 w 285"/>
                <a:gd name="T1" fmla="*/ 46 h 46"/>
                <a:gd name="T2" fmla="*/ 212 w 285"/>
                <a:gd name="T3" fmla="*/ 46 h 46"/>
                <a:gd name="T4" fmla="*/ 212 w 285"/>
                <a:gd name="T5" fmla="*/ 41 h 46"/>
                <a:gd name="T6" fmla="*/ 201 w 285"/>
                <a:gd name="T7" fmla="*/ 41 h 46"/>
                <a:gd name="T8" fmla="*/ 201 w 285"/>
                <a:gd name="T9" fmla="*/ 38 h 46"/>
                <a:gd name="T10" fmla="*/ 191 w 285"/>
                <a:gd name="T11" fmla="*/ 38 h 46"/>
                <a:gd name="T12" fmla="*/ 191 w 285"/>
                <a:gd name="T13" fmla="*/ 35 h 46"/>
                <a:gd name="T14" fmla="*/ 177 w 285"/>
                <a:gd name="T15" fmla="*/ 35 h 46"/>
                <a:gd name="T16" fmla="*/ 177 w 285"/>
                <a:gd name="T17" fmla="*/ 32 h 46"/>
                <a:gd name="T18" fmla="*/ 173 w 285"/>
                <a:gd name="T19" fmla="*/ 32 h 46"/>
                <a:gd name="T20" fmla="*/ 173 w 285"/>
                <a:gd name="T21" fmla="*/ 29 h 46"/>
                <a:gd name="T22" fmla="*/ 164 w 285"/>
                <a:gd name="T23" fmla="*/ 29 h 46"/>
                <a:gd name="T24" fmla="*/ 159 w 285"/>
                <a:gd name="T25" fmla="*/ 29 h 46"/>
                <a:gd name="T26" fmla="*/ 159 w 285"/>
                <a:gd name="T27" fmla="*/ 26 h 46"/>
                <a:gd name="T28" fmla="*/ 147 w 285"/>
                <a:gd name="T29" fmla="*/ 26 h 46"/>
                <a:gd name="T30" fmla="*/ 141 w 285"/>
                <a:gd name="T31" fmla="*/ 26 h 46"/>
                <a:gd name="T32" fmla="*/ 141 w 285"/>
                <a:gd name="T33" fmla="*/ 24 h 46"/>
                <a:gd name="T34" fmla="*/ 131 w 285"/>
                <a:gd name="T35" fmla="*/ 24 h 46"/>
                <a:gd name="T36" fmla="*/ 125 w 285"/>
                <a:gd name="T37" fmla="*/ 24 h 46"/>
                <a:gd name="T38" fmla="*/ 125 w 285"/>
                <a:gd name="T39" fmla="*/ 21 h 46"/>
                <a:gd name="T40" fmla="*/ 90 w 285"/>
                <a:gd name="T41" fmla="*/ 21 h 46"/>
                <a:gd name="T42" fmla="*/ 90 w 285"/>
                <a:gd name="T43" fmla="*/ 19 h 46"/>
                <a:gd name="T44" fmla="*/ 86 w 285"/>
                <a:gd name="T45" fmla="*/ 19 h 46"/>
                <a:gd name="T46" fmla="*/ 86 w 285"/>
                <a:gd name="T47" fmla="*/ 16 h 46"/>
                <a:gd name="T48" fmla="*/ 80 w 285"/>
                <a:gd name="T49" fmla="*/ 16 h 46"/>
                <a:gd name="T50" fmla="*/ 80 w 285"/>
                <a:gd name="T51" fmla="*/ 14 h 46"/>
                <a:gd name="T52" fmla="*/ 67 w 285"/>
                <a:gd name="T53" fmla="*/ 14 h 46"/>
                <a:gd name="T54" fmla="*/ 67 w 285"/>
                <a:gd name="T55" fmla="*/ 11 h 46"/>
                <a:gd name="T56" fmla="*/ 57 w 285"/>
                <a:gd name="T57" fmla="*/ 11 h 46"/>
                <a:gd name="T58" fmla="*/ 57 w 285"/>
                <a:gd name="T59" fmla="*/ 8 h 46"/>
                <a:gd name="T60" fmla="*/ 44 w 285"/>
                <a:gd name="T61" fmla="*/ 8 h 46"/>
                <a:gd name="T62" fmla="*/ 44 w 285"/>
                <a:gd name="T63" fmla="*/ 6 h 46"/>
                <a:gd name="T64" fmla="*/ 33 w 285"/>
                <a:gd name="T65" fmla="*/ 6 h 46"/>
                <a:gd name="T66" fmla="*/ 33 w 285"/>
                <a:gd name="T67" fmla="*/ 4 h 46"/>
                <a:gd name="T68" fmla="*/ 27 w 285"/>
                <a:gd name="T69" fmla="*/ 4 h 46"/>
                <a:gd name="T70" fmla="*/ 27 w 285"/>
                <a:gd name="T71" fmla="*/ 0 h 46"/>
                <a:gd name="T72" fmla="*/ 0 w 285"/>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46">
                  <a:moveTo>
                    <a:pt x="285" y="46"/>
                  </a:moveTo>
                  <a:lnTo>
                    <a:pt x="212" y="46"/>
                  </a:lnTo>
                  <a:lnTo>
                    <a:pt x="212" y="41"/>
                  </a:lnTo>
                  <a:lnTo>
                    <a:pt x="201" y="41"/>
                  </a:lnTo>
                  <a:lnTo>
                    <a:pt x="201" y="38"/>
                  </a:lnTo>
                  <a:lnTo>
                    <a:pt x="191" y="38"/>
                  </a:lnTo>
                  <a:lnTo>
                    <a:pt x="191" y="35"/>
                  </a:lnTo>
                  <a:lnTo>
                    <a:pt x="177" y="35"/>
                  </a:lnTo>
                  <a:cubicBezTo>
                    <a:pt x="177" y="35"/>
                    <a:pt x="177" y="30"/>
                    <a:pt x="177" y="32"/>
                  </a:cubicBezTo>
                  <a:cubicBezTo>
                    <a:pt x="177" y="35"/>
                    <a:pt x="173" y="32"/>
                    <a:pt x="173" y="32"/>
                  </a:cubicBezTo>
                  <a:lnTo>
                    <a:pt x="173" y="29"/>
                  </a:lnTo>
                  <a:lnTo>
                    <a:pt x="164" y="29"/>
                  </a:lnTo>
                  <a:lnTo>
                    <a:pt x="159" y="29"/>
                  </a:lnTo>
                  <a:lnTo>
                    <a:pt x="159" y="26"/>
                  </a:lnTo>
                  <a:lnTo>
                    <a:pt x="147" y="26"/>
                  </a:lnTo>
                  <a:lnTo>
                    <a:pt x="141" y="26"/>
                  </a:lnTo>
                  <a:lnTo>
                    <a:pt x="141" y="24"/>
                  </a:lnTo>
                  <a:lnTo>
                    <a:pt x="131" y="24"/>
                  </a:lnTo>
                  <a:lnTo>
                    <a:pt x="125" y="24"/>
                  </a:lnTo>
                  <a:lnTo>
                    <a:pt x="125" y="21"/>
                  </a:lnTo>
                  <a:lnTo>
                    <a:pt x="90" y="21"/>
                  </a:lnTo>
                  <a:lnTo>
                    <a:pt x="90" y="19"/>
                  </a:lnTo>
                  <a:lnTo>
                    <a:pt x="86" y="19"/>
                  </a:lnTo>
                  <a:lnTo>
                    <a:pt x="86" y="16"/>
                  </a:lnTo>
                  <a:lnTo>
                    <a:pt x="80" y="16"/>
                  </a:lnTo>
                  <a:lnTo>
                    <a:pt x="80" y="14"/>
                  </a:lnTo>
                  <a:lnTo>
                    <a:pt x="67" y="14"/>
                  </a:lnTo>
                  <a:lnTo>
                    <a:pt x="67" y="11"/>
                  </a:lnTo>
                  <a:lnTo>
                    <a:pt x="57" y="11"/>
                  </a:lnTo>
                  <a:lnTo>
                    <a:pt x="57" y="8"/>
                  </a:lnTo>
                  <a:lnTo>
                    <a:pt x="44" y="8"/>
                  </a:lnTo>
                  <a:lnTo>
                    <a:pt x="44" y="6"/>
                  </a:lnTo>
                  <a:lnTo>
                    <a:pt x="33" y="6"/>
                  </a:lnTo>
                  <a:lnTo>
                    <a:pt x="33" y="4"/>
                  </a:lnTo>
                  <a:lnTo>
                    <a:pt x="27" y="4"/>
                  </a:lnTo>
                  <a:lnTo>
                    <a:pt x="27"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2" name="Freeform 5"/>
            <p:cNvSpPr>
              <a:spLocks/>
            </p:cNvSpPr>
            <p:nvPr/>
          </p:nvSpPr>
          <p:spPr bwMode="auto">
            <a:xfrm>
              <a:off x="5023244" y="2563509"/>
              <a:ext cx="3408769" cy="736744"/>
            </a:xfrm>
            <a:custGeom>
              <a:avLst/>
              <a:gdLst>
                <a:gd name="T0" fmla="*/ 268 w 268"/>
                <a:gd name="T1" fmla="*/ 59 h 59"/>
                <a:gd name="T2" fmla="*/ 260 w 268"/>
                <a:gd name="T3" fmla="*/ 59 h 59"/>
                <a:gd name="T4" fmla="*/ 260 w 268"/>
                <a:gd name="T5" fmla="*/ 40 h 59"/>
                <a:gd name="T6" fmla="*/ 251 w 268"/>
                <a:gd name="T7" fmla="*/ 40 h 59"/>
                <a:gd name="T8" fmla="*/ 251 w 268"/>
                <a:gd name="T9" fmla="*/ 35 h 59"/>
                <a:gd name="T10" fmla="*/ 230 w 268"/>
                <a:gd name="T11" fmla="*/ 35 h 59"/>
                <a:gd name="T12" fmla="*/ 230 w 268"/>
                <a:gd name="T13" fmla="*/ 31 h 59"/>
                <a:gd name="T14" fmla="*/ 226 w 268"/>
                <a:gd name="T15" fmla="*/ 31 h 59"/>
                <a:gd name="T16" fmla="*/ 226 w 268"/>
                <a:gd name="T17" fmla="*/ 28 h 59"/>
                <a:gd name="T18" fmla="*/ 219 w 268"/>
                <a:gd name="T19" fmla="*/ 28 h 59"/>
                <a:gd name="T20" fmla="*/ 219 w 268"/>
                <a:gd name="T21" fmla="*/ 26 h 59"/>
                <a:gd name="T22" fmla="*/ 201 w 268"/>
                <a:gd name="T23" fmla="*/ 26 h 59"/>
                <a:gd name="T24" fmla="*/ 199 w 268"/>
                <a:gd name="T25" fmla="*/ 26 h 59"/>
                <a:gd name="T26" fmla="*/ 199 w 268"/>
                <a:gd name="T27" fmla="*/ 23 h 59"/>
                <a:gd name="T28" fmla="*/ 173 w 268"/>
                <a:gd name="T29" fmla="*/ 23 h 59"/>
                <a:gd name="T30" fmla="*/ 173 w 268"/>
                <a:gd name="T31" fmla="*/ 21 h 59"/>
                <a:gd name="T32" fmla="*/ 165 w 268"/>
                <a:gd name="T33" fmla="*/ 21 h 59"/>
                <a:gd name="T34" fmla="*/ 165 w 268"/>
                <a:gd name="T35" fmla="*/ 18 h 59"/>
                <a:gd name="T36" fmla="*/ 140 w 268"/>
                <a:gd name="T37" fmla="*/ 18 h 59"/>
                <a:gd name="T38" fmla="*/ 140 w 268"/>
                <a:gd name="T39" fmla="*/ 16 h 59"/>
                <a:gd name="T40" fmla="*/ 128 w 268"/>
                <a:gd name="T41" fmla="*/ 16 h 59"/>
                <a:gd name="T42" fmla="*/ 122 w 268"/>
                <a:gd name="T43" fmla="*/ 16 h 59"/>
                <a:gd name="T44" fmla="*/ 122 w 268"/>
                <a:gd name="T45" fmla="*/ 14 h 59"/>
                <a:gd name="T46" fmla="*/ 114 w 268"/>
                <a:gd name="T47" fmla="*/ 14 h 59"/>
                <a:gd name="T48" fmla="*/ 114 w 268"/>
                <a:gd name="T49" fmla="*/ 12 h 59"/>
                <a:gd name="T50" fmla="*/ 100 w 268"/>
                <a:gd name="T51" fmla="*/ 12 h 59"/>
                <a:gd name="T52" fmla="*/ 100 w 268"/>
                <a:gd name="T53" fmla="*/ 9 h 59"/>
                <a:gd name="T54" fmla="*/ 77 w 268"/>
                <a:gd name="T55" fmla="*/ 9 h 59"/>
                <a:gd name="T56" fmla="*/ 77 w 268"/>
                <a:gd name="T57" fmla="*/ 7 h 59"/>
                <a:gd name="T58" fmla="*/ 67 w 268"/>
                <a:gd name="T59" fmla="*/ 7 h 59"/>
                <a:gd name="T60" fmla="*/ 51 w 268"/>
                <a:gd name="T61" fmla="*/ 7 h 59"/>
                <a:gd name="T62" fmla="*/ 51 w 268"/>
                <a:gd name="T63" fmla="*/ 5 h 59"/>
                <a:gd name="T64" fmla="*/ 38 w 268"/>
                <a:gd name="T65" fmla="*/ 5 h 59"/>
                <a:gd name="T66" fmla="*/ 38 w 268"/>
                <a:gd name="T67" fmla="*/ 3 h 59"/>
                <a:gd name="T68" fmla="*/ 26 w 268"/>
                <a:gd name="T69" fmla="*/ 3 h 59"/>
                <a:gd name="T70" fmla="*/ 26 w 268"/>
                <a:gd name="T71" fmla="*/ 0 h 59"/>
                <a:gd name="T72" fmla="*/ 0 w 26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59">
                  <a:moveTo>
                    <a:pt x="268" y="59"/>
                  </a:moveTo>
                  <a:lnTo>
                    <a:pt x="260" y="59"/>
                  </a:lnTo>
                  <a:lnTo>
                    <a:pt x="260" y="40"/>
                  </a:lnTo>
                  <a:lnTo>
                    <a:pt x="251" y="40"/>
                  </a:lnTo>
                  <a:lnTo>
                    <a:pt x="251" y="35"/>
                  </a:lnTo>
                  <a:lnTo>
                    <a:pt x="230" y="35"/>
                  </a:lnTo>
                  <a:lnTo>
                    <a:pt x="230" y="31"/>
                  </a:lnTo>
                  <a:lnTo>
                    <a:pt x="226" y="31"/>
                  </a:lnTo>
                  <a:lnTo>
                    <a:pt x="226" y="28"/>
                  </a:lnTo>
                  <a:lnTo>
                    <a:pt x="219" y="28"/>
                  </a:lnTo>
                  <a:lnTo>
                    <a:pt x="219" y="26"/>
                  </a:lnTo>
                  <a:lnTo>
                    <a:pt x="201" y="26"/>
                  </a:lnTo>
                  <a:lnTo>
                    <a:pt x="199" y="26"/>
                  </a:lnTo>
                  <a:lnTo>
                    <a:pt x="199" y="23"/>
                  </a:lnTo>
                  <a:lnTo>
                    <a:pt x="173" y="23"/>
                  </a:lnTo>
                  <a:lnTo>
                    <a:pt x="173" y="21"/>
                  </a:lnTo>
                  <a:lnTo>
                    <a:pt x="165" y="21"/>
                  </a:lnTo>
                  <a:lnTo>
                    <a:pt x="165" y="18"/>
                  </a:lnTo>
                  <a:lnTo>
                    <a:pt x="140" y="18"/>
                  </a:lnTo>
                  <a:lnTo>
                    <a:pt x="140" y="16"/>
                  </a:lnTo>
                  <a:lnTo>
                    <a:pt x="128" y="16"/>
                  </a:lnTo>
                  <a:lnTo>
                    <a:pt x="122" y="16"/>
                  </a:lnTo>
                  <a:lnTo>
                    <a:pt x="122" y="14"/>
                  </a:lnTo>
                  <a:lnTo>
                    <a:pt x="114" y="14"/>
                  </a:lnTo>
                  <a:lnTo>
                    <a:pt x="114" y="12"/>
                  </a:lnTo>
                  <a:lnTo>
                    <a:pt x="100" y="12"/>
                  </a:lnTo>
                  <a:lnTo>
                    <a:pt x="100" y="9"/>
                  </a:lnTo>
                  <a:lnTo>
                    <a:pt x="77" y="9"/>
                  </a:lnTo>
                  <a:lnTo>
                    <a:pt x="77" y="7"/>
                  </a:lnTo>
                  <a:lnTo>
                    <a:pt x="67" y="7"/>
                  </a:lnTo>
                  <a:lnTo>
                    <a:pt x="51" y="7"/>
                  </a:lnTo>
                  <a:lnTo>
                    <a:pt x="51" y="5"/>
                  </a:lnTo>
                  <a:lnTo>
                    <a:pt x="38" y="5"/>
                  </a:lnTo>
                  <a:cubicBezTo>
                    <a:pt x="38" y="5"/>
                    <a:pt x="37" y="3"/>
                    <a:pt x="38" y="3"/>
                  </a:cubicBezTo>
                  <a:cubicBezTo>
                    <a:pt x="39" y="3"/>
                    <a:pt x="26" y="3"/>
                    <a:pt x="26" y="3"/>
                  </a:cubicBezTo>
                  <a:lnTo>
                    <a:pt x="26"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92" name="Oval 291"/>
          <p:cNvSpPr>
            <a:spLocks noChangeAspect="1"/>
          </p:cNvSpPr>
          <p:nvPr/>
        </p:nvSpPr>
        <p:spPr>
          <a:xfrm>
            <a:off x="8612299" y="293013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4" name="Oval 293"/>
          <p:cNvSpPr>
            <a:spLocks noChangeAspect="1"/>
          </p:cNvSpPr>
          <p:nvPr/>
        </p:nvSpPr>
        <p:spPr>
          <a:xfrm>
            <a:off x="8553988" y="293013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5" name="Oval 294"/>
          <p:cNvSpPr>
            <a:spLocks noChangeAspect="1"/>
          </p:cNvSpPr>
          <p:nvPr/>
        </p:nvSpPr>
        <p:spPr>
          <a:xfrm>
            <a:off x="8495677" y="293013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6" name="Oval 295"/>
          <p:cNvSpPr>
            <a:spLocks noChangeAspect="1"/>
          </p:cNvSpPr>
          <p:nvPr/>
        </p:nvSpPr>
        <p:spPr>
          <a:xfrm>
            <a:off x="8362197" y="293362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7" name="Oval 296"/>
          <p:cNvSpPr>
            <a:spLocks noChangeAspect="1"/>
          </p:cNvSpPr>
          <p:nvPr/>
        </p:nvSpPr>
        <p:spPr>
          <a:xfrm>
            <a:off x="8303886" y="293362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8" name="Oval 297"/>
          <p:cNvSpPr>
            <a:spLocks noChangeAspect="1"/>
          </p:cNvSpPr>
          <p:nvPr/>
        </p:nvSpPr>
        <p:spPr>
          <a:xfrm>
            <a:off x="8245575" y="293362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9" name="Oval 298"/>
          <p:cNvSpPr>
            <a:spLocks noChangeAspect="1"/>
          </p:cNvSpPr>
          <p:nvPr/>
        </p:nvSpPr>
        <p:spPr>
          <a:xfrm>
            <a:off x="8181515" y="2932132"/>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0" name="Oval 299"/>
          <p:cNvSpPr>
            <a:spLocks noChangeAspect="1"/>
          </p:cNvSpPr>
          <p:nvPr/>
        </p:nvSpPr>
        <p:spPr>
          <a:xfrm>
            <a:off x="8123591" y="293370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1" name="Oval 300"/>
          <p:cNvSpPr>
            <a:spLocks noChangeAspect="1"/>
          </p:cNvSpPr>
          <p:nvPr/>
        </p:nvSpPr>
        <p:spPr>
          <a:xfrm>
            <a:off x="8065667" y="293220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2" name="Oval 301"/>
          <p:cNvSpPr>
            <a:spLocks noChangeAspect="1"/>
          </p:cNvSpPr>
          <p:nvPr/>
        </p:nvSpPr>
        <p:spPr>
          <a:xfrm>
            <a:off x="7977063" y="293070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3" name="Oval 302"/>
          <p:cNvSpPr>
            <a:spLocks noChangeAspect="1"/>
          </p:cNvSpPr>
          <p:nvPr/>
        </p:nvSpPr>
        <p:spPr>
          <a:xfrm>
            <a:off x="7906867" y="2929212"/>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4" name="Oval 303"/>
          <p:cNvSpPr>
            <a:spLocks noChangeAspect="1"/>
          </p:cNvSpPr>
          <p:nvPr/>
        </p:nvSpPr>
        <p:spPr>
          <a:xfrm>
            <a:off x="7820036" y="292793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5" name="Oval 304"/>
          <p:cNvSpPr>
            <a:spLocks noChangeAspect="1"/>
          </p:cNvSpPr>
          <p:nvPr/>
        </p:nvSpPr>
        <p:spPr>
          <a:xfrm>
            <a:off x="7648314" y="2865395"/>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6" name="Oval 305"/>
          <p:cNvSpPr>
            <a:spLocks noChangeAspect="1"/>
          </p:cNvSpPr>
          <p:nvPr/>
        </p:nvSpPr>
        <p:spPr>
          <a:xfrm>
            <a:off x="7590108" y="286115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 name="Oval 306"/>
          <p:cNvSpPr>
            <a:spLocks noChangeAspect="1"/>
          </p:cNvSpPr>
          <p:nvPr/>
        </p:nvSpPr>
        <p:spPr>
          <a:xfrm>
            <a:off x="7507358" y="282009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8" name="Oval 307"/>
          <p:cNvSpPr>
            <a:spLocks noChangeAspect="1"/>
          </p:cNvSpPr>
          <p:nvPr/>
        </p:nvSpPr>
        <p:spPr>
          <a:xfrm>
            <a:off x="7461424" y="281584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9" name="Oval 308"/>
          <p:cNvSpPr>
            <a:spLocks noChangeAspect="1"/>
          </p:cNvSpPr>
          <p:nvPr/>
        </p:nvSpPr>
        <p:spPr>
          <a:xfrm>
            <a:off x="7372538" y="278399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0" name="Oval 309"/>
          <p:cNvSpPr>
            <a:spLocks noChangeAspect="1"/>
          </p:cNvSpPr>
          <p:nvPr/>
        </p:nvSpPr>
        <p:spPr>
          <a:xfrm>
            <a:off x="7314332" y="2782815"/>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1" name="Oval 310"/>
          <p:cNvSpPr>
            <a:spLocks noChangeAspect="1"/>
          </p:cNvSpPr>
          <p:nvPr/>
        </p:nvSpPr>
        <p:spPr>
          <a:xfrm>
            <a:off x="7256126" y="278163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2" name="Oval 311"/>
          <p:cNvSpPr>
            <a:spLocks noChangeAspect="1"/>
          </p:cNvSpPr>
          <p:nvPr/>
        </p:nvSpPr>
        <p:spPr>
          <a:xfrm>
            <a:off x="7124288" y="270683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3" name="Oval 312"/>
          <p:cNvSpPr>
            <a:spLocks noChangeAspect="1"/>
          </p:cNvSpPr>
          <p:nvPr/>
        </p:nvSpPr>
        <p:spPr>
          <a:xfrm>
            <a:off x="7072218" y="270258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4" name="Oval 313"/>
          <p:cNvSpPr>
            <a:spLocks noChangeAspect="1"/>
          </p:cNvSpPr>
          <p:nvPr/>
        </p:nvSpPr>
        <p:spPr>
          <a:xfrm>
            <a:off x="6992536" y="265845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5" name="Oval 314"/>
          <p:cNvSpPr>
            <a:spLocks noChangeAspect="1"/>
          </p:cNvSpPr>
          <p:nvPr/>
        </p:nvSpPr>
        <p:spPr>
          <a:xfrm>
            <a:off x="6912854" y="266648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6" name="Oval 315"/>
          <p:cNvSpPr>
            <a:spLocks noChangeAspect="1"/>
          </p:cNvSpPr>
          <p:nvPr/>
        </p:nvSpPr>
        <p:spPr>
          <a:xfrm>
            <a:off x="6833172" y="26622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7" name="Oval 316"/>
          <p:cNvSpPr>
            <a:spLocks noChangeAspect="1"/>
          </p:cNvSpPr>
          <p:nvPr/>
        </p:nvSpPr>
        <p:spPr>
          <a:xfrm>
            <a:off x="6753490" y="263038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8" name="Oval 317"/>
          <p:cNvSpPr>
            <a:spLocks noChangeAspect="1"/>
          </p:cNvSpPr>
          <p:nvPr/>
        </p:nvSpPr>
        <p:spPr>
          <a:xfrm>
            <a:off x="6522952" y="2592652"/>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9" name="Oval 318"/>
          <p:cNvSpPr>
            <a:spLocks noChangeAspect="1"/>
          </p:cNvSpPr>
          <p:nvPr/>
        </p:nvSpPr>
        <p:spPr>
          <a:xfrm>
            <a:off x="6436631" y="259254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0" name="Oval 319"/>
          <p:cNvSpPr>
            <a:spLocks noChangeAspect="1"/>
          </p:cNvSpPr>
          <p:nvPr/>
        </p:nvSpPr>
        <p:spPr>
          <a:xfrm>
            <a:off x="6350310" y="259244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1" name="Oval 320"/>
          <p:cNvSpPr>
            <a:spLocks noChangeAspect="1"/>
          </p:cNvSpPr>
          <p:nvPr/>
        </p:nvSpPr>
        <p:spPr>
          <a:xfrm>
            <a:off x="6263989" y="25923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2" name="Oval 321"/>
          <p:cNvSpPr>
            <a:spLocks noChangeAspect="1"/>
          </p:cNvSpPr>
          <p:nvPr/>
        </p:nvSpPr>
        <p:spPr>
          <a:xfrm>
            <a:off x="6029391" y="253056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3" name="Oval 322"/>
          <p:cNvSpPr>
            <a:spLocks noChangeAspect="1"/>
          </p:cNvSpPr>
          <p:nvPr/>
        </p:nvSpPr>
        <p:spPr>
          <a:xfrm>
            <a:off x="5969063" y="2504944"/>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4" name="Oval 323"/>
          <p:cNvSpPr>
            <a:spLocks noChangeAspect="1"/>
          </p:cNvSpPr>
          <p:nvPr/>
        </p:nvSpPr>
        <p:spPr>
          <a:xfrm>
            <a:off x="5705811" y="242708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5" name="Oval 324"/>
          <p:cNvSpPr>
            <a:spLocks noChangeAspect="1"/>
          </p:cNvSpPr>
          <p:nvPr/>
        </p:nvSpPr>
        <p:spPr>
          <a:xfrm>
            <a:off x="5549955" y="241850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6" name="Oval 325"/>
          <p:cNvSpPr>
            <a:spLocks noChangeAspect="1"/>
          </p:cNvSpPr>
          <p:nvPr/>
        </p:nvSpPr>
        <p:spPr>
          <a:xfrm>
            <a:off x="5501591" y="239528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7" name="Oval 326"/>
          <p:cNvSpPr>
            <a:spLocks noChangeAspect="1"/>
          </p:cNvSpPr>
          <p:nvPr/>
        </p:nvSpPr>
        <p:spPr>
          <a:xfrm>
            <a:off x="5453227" y="2396604"/>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8" name="Oval 327"/>
          <p:cNvSpPr>
            <a:spLocks noChangeAspect="1"/>
          </p:cNvSpPr>
          <p:nvPr/>
        </p:nvSpPr>
        <p:spPr>
          <a:xfrm>
            <a:off x="5377251" y="236417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65" name="Group 2064"/>
          <p:cNvGrpSpPr/>
          <p:nvPr/>
        </p:nvGrpSpPr>
        <p:grpSpPr>
          <a:xfrm>
            <a:off x="8317545" y="3099638"/>
            <a:ext cx="137544" cy="47859"/>
            <a:chOff x="8317545" y="3229178"/>
            <a:chExt cx="137544" cy="47859"/>
          </a:xfrm>
          <a:solidFill>
            <a:schemeClr val="accent3"/>
          </a:solidFill>
        </p:grpSpPr>
        <p:sp>
          <p:nvSpPr>
            <p:cNvPr id="291" name="Oval 290"/>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9" name="Oval 328"/>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0" name="Oval 329"/>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331" name="Oval 330"/>
          <p:cNvSpPr>
            <a:spLocks noChangeAspect="1"/>
          </p:cNvSpPr>
          <p:nvPr/>
        </p:nvSpPr>
        <p:spPr>
          <a:xfrm>
            <a:off x="8291965" y="283792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2" name="Oval 331"/>
          <p:cNvSpPr>
            <a:spLocks noChangeAspect="1"/>
          </p:cNvSpPr>
          <p:nvPr/>
        </p:nvSpPr>
        <p:spPr>
          <a:xfrm>
            <a:off x="8247313" y="283792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3" name="Oval 332"/>
          <p:cNvSpPr>
            <a:spLocks noChangeAspect="1"/>
          </p:cNvSpPr>
          <p:nvPr/>
        </p:nvSpPr>
        <p:spPr>
          <a:xfrm>
            <a:off x="8200867" y="283934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4" name="Oval 333"/>
          <p:cNvSpPr>
            <a:spLocks noChangeAspect="1"/>
          </p:cNvSpPr>
          <p:nvPr/>
        </p:nvSpPr>
        <p:spPr>
          <a:xfrm>
            <a:off x="8168243" y="277949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5" name="Oval 334"/>
          <p:cNvSpPr>
            <a:spLocks noChangeAspect="1"/>
          </p:cNvSpPr>
          <p:nvPr/>
        </p:nvSpPr>
        <p:spPr>
          <a:xfrm>
            <a:off x="8123591" y="277949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6" name="Oval 335"/>
          <p:cNvSpPr>
            <a:spLocks noChangeAspect="1"/>
          </p:cNvSpPr>
          <p:nvPr/>
        </p:nvSpPr>
        <p:spPr>
          <a:xfrm>
            <a:off x="8077145" y="278090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7" name="Oval 336"/>
          <p:cNvSpPr>
            <a:spLocks noChangeAspect="1"/>
          </p:cNvSpPr>
          <p:nvPr/>
        </p:nvSpPr>
        <p:spPr>
          <a:xfrm>
            <a:off x="7977063" y="277949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339" name="Group 338"/>
          <p:cNvGrpSpPr/>
          <p:nvPr/>
        </p:nvGrpSpPr>
        <p:grpSpPr>
          <a:xfrm>
            <a:off x="7579542" y="2658972"/>
            <a:ext cx="137544" cy="47859"/>
            <a:chOff x="8317545" y="3229178"/>
            <a:chExt cx="137544" cy="47859"/>
          </a:xfrm>
          <a:solidFill>
            <a:schemeClr val="accent3"/>
          </a:solidFill>
        </p:grpSpPr>
        <p:sp>
          <p:nvSpPr>
            <p:cNvPr id="340" name="Oval 339"/>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1" name="Oval 340"/>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2" name="Oval 341"/>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43" name="Group 342"/>
          <p:cNvGrpSpPr/>
          <p:nvPr/>
        </p:nvGrpSpPr>
        <p:grpSpPr>
          <a:xfrm>
            <a:off x="7411144" y="2614104"/>
            <a:ext cx="137544" cy="47859"/>
            <a:chOff x="8317545" y="3229178"/>
            <a:chExt cx="137544" cy="47859"/>
          </a:xfrm>
          <a:solidFill>
            <a:schemeClr val="accent3"/>
          </a:solidFill>
        </p:grpSpPr>
        <p:sp>
          <p:nvSpPr>
            <p:cNvPr id="344" name="Oval 343"/>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5" name="Oval 344"/>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6" name="Oval 345"/>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47" name="Group 346"/>
          <p:cNvGrpSpPr/>
          <p:nvPr/>
        </p:nvGrpSpPr>
        <p:grpSpPr>
          <a:xfrm>
            <a:off x="7245560" y="2612357"/>
            <a:ext cx="137544" cy="47859"/>
            <a:chOff x="8317545" y="3229178"/>
            <a:chExt cx="137544" cy="47859"/>
          </a:xfrm>
          <a:solidFill>
            <a:schemeClr val="accent3"/>
          </a:solidFill>
        </p:grpSpPr>
        <p:sp>
          <p:nvSpPr>
            <p:cNvPr id="348" name="Oval 347"/>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9" name="Oval 348"/>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0" name="Oval 349"/>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51" name="Group 350"/>
          <p:cNvGrpSpPr/>
          <p:nvPr/>
        </p:nvGrpSpPr>
        <p:grpSpPr>
          <a:xfrm>
            <a:off x="7002432" y="2551390"/>
            <a:ext cx="137544" cy="47859"/>
            <a:chOff x="8317545" y="3229178"/>
            <a:chExt cx="137544" cy="47859"/>
          </a:xfrm>
          <a:solidFill>
            <a:schemeClr val="accent3"/>
          </a:solidFill>
        </p:grpSpPr>
        <p:sp>
          <p:nvSpPr>
            <p:cNvPr id="352" name="Oval 351"/>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3" name="Oval 352"/>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4" name="Oval 353"/>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55" name="Group 354"/>
          <p:cNvGrpSpPr/>
          <p:nvPr/>
        </p:nvGrpSpPr>
        <p:grpSpPr>
          <a:xfrm>
            <a:off x="6857439" y="2551864"/>
            <a:ext cx="137544" cy="47859"/>
            <a:chOff x="8317545" y="3229178"/>
            <a:chExt cx="137544" cy="47859"/>
          </a:xfrm>
          <a:solidFill>
            <a:schemeClr val="accent3"/>
          </a:solidFill>
        </p:grpSpPr>
        <p:sp>
          <p:nvSpPr>
            <p:cNvPr id="356" name="Oval 355"/>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7" name="Oval 356"/>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8" name="Oval 357"/>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59" name="Group 358"/>
          <p:cNvGrpSpPr/>
          <p:nvPr/>
        </p:nvGrpSpPr>
        <p:grpSpPr>
          <a:xfrm>
            <a:off x="6598899" y="2526754"/>
            <a:ext cx="137544" cy="47859"/>
            <a:chOff x="8317545" y="3229178"/>
            <a:chExt cx="137544" cy="47859"/>
          </a:xfrm>
          <a:solidFill>
            <a:schemeClr val="accent3"/>
          </a:solidFill>
        </p:grpSpPr>
        <p:sp>
          <p:nvSpPr>
            <p:cNvPr id="360" name="Oval 359"/>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1" name="Oval 360"/>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2" name="Oval 361"/>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363" name="Oval 362"/>
          <p:cNvSpPr>
            <a:spLocks noChangeAspect="1"/>
          </p:cNvSpPr>
          <p:nvPr/>
        </p:nvSpPr>
        <p:spPr>
          <a:xfrm>
            <a:off x="6330218" y="247415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4" name="Oval 363"/>
          <p:cNvSpPr>
            <a:spLocks noChangeAspect="1"/>
          </p:cNvSpPr>
          <p:nvPr/>
        </p:nvSpPr>
        <p:spPr>
          <a:xfrm>
            <a:off x="6231145" y="242771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5" name="Oval 364"/>
          <p:cNvSpPr>
            <a:spLocks noChangeAspect="1"/>
          </p:cNvSpPr>
          <p:nvPr/>
        </p:nvSpPr>
        <p:spPr>
          <a:xfrm>
            <a:off x="6064576" y="242728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6" name="Oval 365"/>
          <p:cNvSpPr>
            <a:spLocks noChangeAspect="1"/>
          </p:cNvSpPr>
          <p:nvPr/>
        </p:nvSpPr>
        <p:spPr>
          <a:xfrm>
            <a:off x="5937891" y="240845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7" name="Oval 366"/>
          <p:cNvSpPr>
            <a:spLocks noChangeAspect="1"/>
          </p:cNvSpPr>
          <p:nvPr/>
        </p:nvSpPr>
        <p:spPr>
          <a:xfrm>
            <a:off x="5811206" y="240495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8" name="Oval 367"/>
          <p:cNvSpPr>
            <a:spLocks noChangeAspect="1"/>
          </p:cNvSpPr>
          <p:nvPr/>
        </p:nvSpPr>
        <p:spPr>
          <a:xfrm>
            <a:off x="5715201" y="240146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9" name="Oval 368"/>
          <p:cNvSpPr>
            <a:spLocks noChangeAspect="1"/>
          </p:cNvSpPr>
          <p:nvPr/>
        </p:nvSpPr>
        <p:spPr>
          <a:xfrm>
            <a:off x="5665216" y="240103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0" name="Oval 369"/>
          <p:cNvSpPr>
            <a:spLocks noChangeAspect="1"/>
          </p:cNvSpPr>
          <p:nvPr/>
        </p:nvSpPr>
        <p:spPr>
          <a:xfrm>
            <a:off x="5578415" y="237913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1" name="Oval 370"/>
          <p:cNvSpPr>
            <a:spLocks noChangeAspect="1"/>
          </p:cNvSpPr>
          <p:nvPr/>
        </p:nvSpPr>
        <p:spPr>
          <a:xfrm>
            <a:off x="5467070" y="235109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2" name="Oval 371"/>
          <p:cNvSpPr>
            <a:spLocks noChangeAspect="1"/>
          </p:cNvSpPr>
          <p:nvPr/>
        </p:nvSpPr>
        <p:spPr>
          <a:xfrm>
            <a:off x="5355725" y="232305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3" name="Oval 372"/>
          <p:cNvSpPr>
            <a:spLocks noChangeAspect="1"/>
          </p:cNvSpPr>
          <p:nvPr/>
        </p:nvSpPr>
        <p:spPr>
          <a:xfrm>
            <a:off x="5268924" y="231342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4" name="Oval 373"/>
          <p:cNvSpPr>
            <a:spLocks noChangeAspect="1"/>
          </p:cNvSpPr>
          <p:nvPr/>
        </p:nvSpPr>
        <p:spPr>
          <a:xfrm>
            <a:off x="5200531" y="231300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5" name="Oval 374"/>
          <p:cNvSpPr>
            <a:spLocks noChangeAspect="1"/>
          </p:cNvSpPr>
          <p:nvPr/>
        </p:nvSpPr>
        <p:spPr>
          <a:xfrm>
            <a:off x="5147478" y="231257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6" name="Oval 375"/>
          <p:cNvSpPr>
            <a:spLocks noChangeAspect="1"/>
          </p:cNvSpPr>
          <p:nvPr/>
        </p:nvSpPr>
        <p:spPr>
          <a:xfrm>
            <a:off x="5094425" y="231215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7" name="Oval 376"/>
          <p:cNvSpPr>
            <a:spLocks noChangeAspect="1"/>
          </p:cNvSpPr>
          <p:nvPr/>
        </p:nvSpPr>
        <p:spPr>
          <a:xfrm>
            <a:off x="5041372" y="231172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8" name="Oval 377"/>
          <p:cNvSpPr>
            <a:spLocks noChangeAspect="1"/>
          </p:cNvSpPr>
          <p:nvPr/>
        </p:nvSpPr>
        <p:spPr>
          <a:xfrm>
            <a:off x="5150064" y="35198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0" name="Oval 379"/>
          <p:cNvSpPr>
            <a:spLocks noChangeAspect="1"/>
          </p:cNvSpPr>
          <p:nvPr/>
        </p:nvSpPr>
        <p:spPr>
          <a:xfrm>
            <a:off x="5301133" y="3519843"/>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3" name="Oval 382"/>
          <p:cNvSpPr>
            <a:spLocks noChangeAspect="1"/>
          </p:cNvSpPr>
          <p:nvPr/>
        </p:nvSpPr>
        <p:spPr>
          <a:xfrm>
            <a:off x="778345" y="35198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4" name="Oval 383"/>
          <p:cNvSpPr>
            <a:spLocks noChangeAspect="1"/>
          </p:cNvSpPr>
          <p:nvPr/>
        </p:nvSpPr>
        <p:spPr>
          <a:xfrm>
            <a:off x="929414" y="3519843"/>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8" name="Text Placeholder 12"/>
          <p:cNvSpPr>
            <a:spLocks noGrp="1"/>
          </p:cNvSpPr>
          <p:nvPr>
            <p:ph type="body" sz="quarter" idx="10"/>
          </p:nvPr>
        </p:nvSpPr>
        <p:spPr>
          <a:xfrm>
            <a:off x="365125" y="6096000"/>
            <a:ext cx="4130675" cy="487363"/>
          </a:xfrm>
        </p:spPr>
        <p:txBody>
          <a:bodyPr/>
          <a:lstStyle/>
          <a:p>
            <a:r>
              <a:rPr lang="en-GB" dirty="0" smtClean="0"/>
              <a:t>*Significance defined as p≤0.0002</a:t>
            </a:r>
            <a:endParaRPr lang="en-GB" dirty="0"/>
          </a:p>
        </p:txBody>
      </p:sp>
    </p:spTree>
    <p:custDataLst>
      <p:tags r:id="rId1"/>
    </p:custDataLst>
    <p:extLst>
      <p:ext uri="{BB962C8B-B14F-4D97-AF65-F5344CB8AC3E}">
        <p14:creationId xmlns:p14="http://schemas.microsoft.com/office/powerpoint/2010/main" xmlns="" val="2470382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5LBA: E</a:t>
            </a:r>
            <a:r>
              <a:rPr lang="en-GB" sz="1800" dirty="0"/>
              <a:t>verolimus in advanced </a:t>
            </a:r>
            <a:r>
              <a:rPr lang="en-GB" sz="1800" dirty="0" err="1"/>
              <a:t>nonfunctional</a:t>
            </a:r>
            <a:r>
              <a:rPr lang="en-GB" sz="1800" dirty="0"/>
              <a:t> neuroendocrine </a:t>
            </a:r>
            <a:r>
              <a:rPr lang="en-GB" sz="1800" dirty="0" err="1"/>
              <a:t>tumors</a:t>
            </a:r>
            <a:r>
              <a:rPr lang="en-GB" sz="1800" dirty="0"/>
              <a:t> (NET) of lung or gastrointestinal (GI) origin: Efficacy and safety results from the placebo-controlled, double-blind, </a:t>
            </a:r>
            <a:r>
              <a:rPr lang="en-GB" sz="1800" dirty="0" err="1"/>
              <a:t>multicenter</a:t>
            </a:r>
            <a:r>
              <a:rPr lang="en-GB" sz="1800" dirty="0"/>
              <a:t>, Phase 3 RADIANT-4 study</a:t>
            </a:r>
            <a:br>
              <a:rPr lang="en-GB" sz="1800" dirty="0"/>
            </a:br>
            <a:r>
              <a:rPr lang="en-GB" sz="1800" dirty="0" smtClean="0"/>
              <a:t> </a:t>
            </a:r>
            <a:r>
              <a:rPr lang="en-GB" sz="1800" dirty="0"/>
              <a:t>– </a:t>
            </a:r>
            <a:r>
              <a:rPr lang="en-GB" sz="1800" dirty="0" smtClean="0"/>
              <a:t>Yao J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 (cont.)</a:t>
            </a:r>
          </a:p>
          <a:p>
            <a:endParaRPr lang="en-GB" b="1" dirty="0"/>
          </a:p>
          <a:p>
            <a:endParaRPr lang="en-GB" b="1" dirty="0"/>
          </a:p>
          <a:p>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a:p>
          <a:p>
            <a:pPr marL="0" indent="0">
              <a:buNone/>
            </a:pPr>
            <a:r>
              <a:rPr lang="en-GB" b="1" dirty="0" smtClean="0"/>
              <a:t>Conclusions</a:t>
            </a:r>
          </a:p>
          <a:p>
            <a:pPr>
              <a:spcAft>
                <a:spcPts val="0"/>
              </a:spcAft>
            </a:pPr>
            <a:r>
              <a:rPr lang="en-GB" b="1" dirty="0" smtClean="0"/>
              <a:t>Everolimus significantly improved PFS vs. </a:t>
            </a:r>
            <a:r>
              <a:rPr lang="en-GB" b="1" dirty="0"/>
              <a:t>placebo </a:t>
            </a:r>
            <a:r>
              <a:rPr lang="en-GB" b="1" dirty="0" smtClean="0"/>
              <a:t>in </a:t>
            </a:r>
            <a:r>
              <a:rPr lang="en-GB" b="1" dirty="0"/>
              <a:t>patients with advanced, non-functional, progressive lung or GI </a:t>
            </a:r>
            <a:r>
              <a:rPr lang="en-GB" b="1" dirty="0" smtClean="0"/>
              <a:t>NET</a:t>
            </a:r>
          </a:p>
          <a:p>
            <a:pPr>
              <a:spcAft>
                <a:spcPts val="0"/>
              </a:spcAft>
            </a:pPr>
            <a:r>
              <a:rPr lang="en-GB" b="1" dirty="0" smtClean="0"/>
              <a:t>Interim OS analysis favoured everolimus vs. placebo</a:t>
            </a:r>
          </a:p>
          <a:p>
            <a:pPr>
              <a:spcAft>
                <a:spcPts val="0"/>
              </a:spcAft>
            </a:pPr>
            <a:r>
              <a:rPr lang="en-GB" b="1" dirty="0" smtClean="0"/>
              <a:t>The safety profile for everolimus was consistent with previous studies</a:t>
            </a:r>
          </a:p>
          <a:p>
            <a:pPr>
              <a:spcAft>
                <a:spcPts val="0"/>
              </a:spcAft>
            </a:pPr>
            <a:r>
              <a:rPr lang="en-GB" b="1" dirty="0" smtClean="0"/>
              <a:t>Everolimus is the first targeted agent to show robust </a:t>
            </a:r>
            <a:r>
              <a:rPr lang="en-GB" b="1" dirty="0" err="1" smtClean="0"/>
              <a:t>antitumour</a:t>
            </a:r>
            <a:r>
              <a:rPr lang="en-GB" b="1" dirty="0" smtClean="0"/>
              <a:t> activity with acceptable tolerability across a broad spectrum of NETs</a:t>
            </a:r>
          </a:p>
          <a:p>
            <a:pPr lvl="1"/>
            <a:endParaRPr lang="en-GB" b="1" dirty="0"/>
          </a:p>
        </p:txBody>
      </p:sp>
      <p:sp>
        <p:nvSpPr>
          <p:cNvPr id="14" name="Text Placeholder 13"/>
          <p:cNvSpPr>
            <a:spLocks noGrp="1"/>
          </p:cNvSpPr>
          <p:nvPr>
            <p:ph type="body" sz="quarter" idx="11"/>
          </p:nvPr>
        </p:nvSpPr>
        <p:spPr/>
        <p:txBody>
          <a:bodyPr/>
          <a:lstStyle/>
          <a:p>
            <a:r>
              <a:rPr lang="it-IT" dirty="0" err="1" smtClean="0">
                <a:solidFill>
                  <a:srgbClr val="363636"/>
                </a:solidFill>
              </a:rPr>
              <a:t>Yao</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5LBA</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580573072"/>
              </p:ext>
            </p:extLst>
          </p:nvPr>
        </p:nvGraphicFramePr>
        <p:xfrm>
          <a:off x="457200" y="1600200"/>
          <a:ext cx="8305800" cy="2819400"/>
        </p:xfrm>
        <a:graphic>
          <a:graphicData uri="http://schemas.openxmlformats.org/drawingml/2006/table">
            <a:tbl>
              <a:tblPr firstRow="1" bandRow="1">
                <a:tableStyleId>{69012ECD-51FC-41F1-AA8D-1B2483CD663E}</a:tableStyleId>
              </a:tblPr>
              <a:tblGrid>
                <a:gridCol w="3505200"/>
                <a:gridCol w="2400300"/>
                <a:gridCol w="2400300"/>
              </a:tblGrid>
              <a:tr h="236220">
                <a:tc>
                  <a:txBody>
                    <a:bodyPr/>
                    <a:lstStyle/>
                    <a:p>
                      <a:pPr>
                        <a:lnSpc>
                          <a:spcPts val="1500"/>
                        </a:lnSpc>
                      </a:pPr>
                      <a:r>
                        <a:rPr lang="en-GB" sz="1400" dirty="0" smtClean="0">
                          <a:solidFill>
                            <a:schemeClr val="tx2"/>
                          </a:solidFill>
                        </a:rPr>
                        <a:t>TEAEs grade 3–4 in ≥3% of patients, %</a:t>
                      </a: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Everolimus (n=205)</a:t>
                      </a:r>
                      <a:endParaRPr lang="en-GB" sz="1400" dirty="0">
                        <a:solidFill>
                          <a:schemeClr val="tx2"/>
                        </a:solidFill>
                      </a:endParaRP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Placebo (n=97)</a:t>
                      </a:r>
                      <a:endParaRPr lang="en-GB" sz="1400" dirty="0">
                        <a:solidFill>
                          <a:schemeClr val="tx2"/>
                        </a:solidFill>
                      </a:endParaRPr>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6220">
                <a:tc>
                  <a:txBody>
                    <a:bodyPr/>
                    <a:lstStyle/>
                    <a:p>
                      <a:pPr>
                        <a:lnSpc>
                          <a:spcPts val="1500"/>
                        </a:lnSpc>
                      </a:pPr>
                      <a:r>
                        <a:rPr lang="en-GB" sz="1400" dirty="0" smtClean="0"/>
                        <a:t>Stomatitis</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9</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0</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36220">
                <a:tc>
                  <a:txBody>
                    <a:bodyPr/>
                    <a:lstStyle/>
                    <a:p>
                      <a:pPr>
                        <a:lnSpc>
                          <a:spcPts val="1500"/>
                        </a:lnSpc>
                      </a:pPr>
                      <a:r>
                        <a:rPr lang="en-GB" sz="1400" dirty="0" smtClean="0"/>
                        <a:t>Diarrhoea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en-GB" sz="1400" dirty="0" smtClean="0"/>
                        <a:t>7</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en-GB" sz="1400" dirty="0" smtClean="0"/>
                        <a:t>2</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36220">
                <a:tc>
                  <a:txBody>
                    <a:bodyPr/>
                    <a:lstStyle/>
                    <a:p>
                      <a:pPr>
                        <a:lnSpc>
                          <a:spcPts val="1500"/>
                        </a:lnSpc>
                      </a:pPr>
                      <a:r>
                        <a:rPr lang="en-GB" sz="1400" dirty="0" smtClean="0"/>
                        <a:t>Fatigue</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3</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1</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36220">
                <a:tc>
                  <a:txBody>
                    <a:bodyPr/>
                    <a:lstStyle/>
                    <a:p>
                      <a:pPr>
                        <a:lnSpc>
                          <a:spcPts val="1500"/>
                        </a:lnSpc>
                      </a:pPr>
                      <a:r>
                        <a:rPr lang="en-GB" sz="1400" dirty="0" smtClean="0"/>
                        <a:t>Anaemia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en-GB" sz="1400" dirty="0" smtClean="0"/>
                        <a:t>4</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en-GB" sz="1400" dirty="0" smtClean="0"/>
                        <a:t>1</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36220">
                <a:tc>
                  <a:txBody>
                    <a:bodyPr/>
                    <a:lstStyle/>
                    <a:p>
                      <a:pPr>
                        <a:lnSpc>
                          <a:spcPts val="1500"/>
                        </a:lnSpc>
                      </a:pPr>
                      <a:r>
                        <a:rPr lang="en-GB" sz="1400" dirty="0" smtClean="0"/>
                        <a:t>Hyperglycaemia</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3</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0</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36220">
                <a:tc>
                  <a:txBody>
                    <a:bodyPr/>
                    <a:lstStyle/>
                    <a:p>
                      <a:pPr>
                        <a:lnSpc>
                          <a:spcPts val="1500"/>
                        </a:lnSpc>
                      </a:pPr>
                      <a:r>
                        <a:rPr lang="en-GB" sz="1400" b="1" dirty="0" smtClean="0">
                          <a:solidFill>
                            <a:schemeClr val="tx2"/>
                          </a:solidFill>
                        </a:rPr>
                        <a:t>Deaths, n (%)</a:t>
                      </a:r>
                      <a:endParaRPr lang="en-GB" sz="1400" b="1" dirty="0">
                        <a:solidFill>
                          <a:schemeClr val="tx2"/>
                        </a:solidFill>
                      </a:endParaRP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dirty="0" smtClean="0">
                          <a:solidFill>
                            <a:schemeClr val="tx2"/>
                          </a:solidFill>
                        </a:rPr>
                        <a:t>Everolimus (n=205)</a:t>
                      </a:r>
                      <a:endParaRPr lang="en-GB" sz="1400" b="1" dirty="0">
                        <a:solidFill>
                          <a:schemeClr val="tx2"/>
                        </a:solidFill>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dirty="0" smtClean="0">
                          <a:solidFill>
                            <a:schemeClr val="tx2"/>
                          </a:solidFill>
                        </a:rPr>
                        <a:t>Placebo (n=97)</a:t>
                      </a:r>
                      <a:endParaRPr lang="en-GB" sz="1400" b="1" dirty="0">
                        <a:solidFill>
                          <a:schemeClr val="tx2"/>
                        </a:solidFill>
                      </a:endParaRP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6220">
                <a:tc>
                  <a:txBody>
                    <a:bodyPr/>
                    <a:lstStyle/>
                    <a:p>
                      <a:pPr>
                        <a:lnSpc>
                          <a:spcPts val="1500"/>
                        </a:lnSpc>
                      </a:pPr>
                      <a:r>
                        <a:rPr lang="en-GB" sz="1400" dirty="0" smtClean="0"/>
                        <a:t>All</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41 (20.3)</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28 (28.6)</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36220">
                <a:tc>
                  <a:txBody>
                    <a:bodyPr/>
                    <a:lstStyle/>
                    <a:p>
                      <a:pPr>
                        <a:lnSpc>
                          <a:spcPts val="1500"/>
                        </a:lnSpc>
                      </a:pPr>
                      <a:r>
                        <a:rPr lang="en-GB" sz="1400" dirty="0" smtClean="0"/>
                        <a:t>On-treatment</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en-GB" sz="1400" dirty="0" smtClean="0"/>
                        <a:t>7 (3.5)</a:t>
                      </a:r>
                      <a:endParaRPr lang="en-GB" sz="1400" dirty="0"/>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en-GB" sz="1400" dirty="0" smtClean="0"/>
                        <a:t>3 (3.1)</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36220">
                <a:tc>
                  <a:txBody>
                    <a:bodyPr/>
                    <a:lstStyle/>
                    <a:p>
                      <a:pPr>
                        <a:lnSpc>
                          <a:spcPts val="1500"/>
                        </a:lnSpc>
                      </a:pPr>
                      <a:r>
                        <a:rPr lang="en-GB" sz="1400" dirty="0" smtClean="0"/>
                        <a:t>Due to study indication</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4 (2.0)</a:t>
                      </a:r>
                      <a:endParaRPr lang="en-GB" sz="1400" dirty="0"/>
                    </a:p>
                  </a:txBody>
                  <a:tcP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algn="ctr">
                        <a:lnSpc>
                          <a:spcPts val="1500"/>
                        </a:lnSpc>
                      </a:pPr>
                      <a:r>
                        <a:rPr lang="en-GB" sz="1400" dirty="0" smtClean="0"/>
                        <a:t>1 (1.0)</a:t>
                      </a:r>
                      <a:endParaRPr lang="en-GB" sz="1400" dirty="0"/>
                    </a:p>
                  </a:txBody>
                  <a:tcP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r>
            </a:tbl>
          </a:graphicData>
        </a:graphic>
      </p:graphicFrame>
    </p:spTree>
    <p:extLst>
      <p:ext uri="{BB962C8B-B14F-4D97-AF65-F5344CB8AC3E}">
        <p14:creationId xmlns:p14="http://schemas.microsoft.com/office/powerpoint/2010/main" xmlns="" val="896446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6LBA: </a:t>
            </a:r>
            <a:r>
              <a:rPr lang="en-GB" sz="1800" baseline="30000" dirty="0" smtClean="0"/>
              <a:t>177</a:t>
            </a:r>
            <a:r>
              <a:rPr lang="en-GB" sz="1800" dirty="0" smtClean="0"/>
              <a:t>Lu-Dotatate </a:t>
            </a:r>
            <a:r>
              <a:rPr lang="en-GB" sz="1800" dirty="0"/>
              <a:t>significantly improves progression-free survival in patients with </a:t>
            </a:r>
            <a:r>
              <a:rPr lang="en-GB" sz="1800" dirty="0" err="1"/>
              <a:t>midgut</a:t>
            </a:r>
            <a:r>
              <a:rPr lang="en-GB" sz="1800" dirty="0"/>
              <a:t> neuroendocrine tumours: Results of the phase III NETTER-1 trial – </a:t>
            </a:r>
            <a:r>
              <a:rPr lang="en-GB" sz="1800" dirty="0" err="1" smtClean="0"/>
              <a:t>Strosberg</a:t>
            </a:r>
            <a:r>
              <a:rPr lang="en-GB" sz="1800" dirty="0" smtClean="0"/>
              <a:t> J* </a:t>
            </a:r>
            <a:r>
              <a:rPr lang="en-GB" sz="1800" dirty="0"/>
              <a:t>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a:t>To </a:t>
            </a:r>
            <a:r>
              <a:rPr lang="en-GB" dirty="0" smtClean="0"/>
              <a:t>assess </a:t>
            </a:r>
            <a:r>
              <a:rPr lang="en-GB" dirty="0"/>
              <a:t>the efficacy and safety of </a:t>
            </a:r>
            <a:r>
              <a:rPr lang="en-GB" baseline="30000" dirty="0" smtClean="0"/>
              <a:t>177</a:t>
            </a:r>
            <a:r>
              <a:rPr lang="en-GB" dirty="0" smtClean="0"/>
              <a:t>Lu-Dotatate + octreotide 30 </a:t>
            </a:r>
            <a:r>
              <a:rPr lang="en-GB" dirty="0"/>
              <a:t>mg </a:t>
            </a:r>
            <a:r>
              <a:rPr lang="en-GB" dirty="0" smtClean="0"/>
              <a:t>vs. octreotide </a:t>
            </a:r>
            <a:r>
              <a:rPr lang="en-GB" dirty="0"/>
              <a:t>LAR </a:t>
            </a:r>
            <a:r>
              <a:rPr lang="en-GB" dirty="0" smtClean="0"/>
              <a:t>60 mg </a:t>
            </a:r>
            <a:r>
              <a:rPr lang="en-GB" dirty="0"/>
              <a:t>(off-label use</a:t>
            </a:r>
            <a:r>
              <a:rPr lang="en-GB" dirty="0" smtClean="0"/>
              <a:t>) in </a:t>
            </a:r>
            <a:r>
              <a:rPr lang="en-GB" dirty="0"/>
              <a:t>patients with inoperable, </a:t>
            </a:r>
            <a:r>
              <a:rPr lang="en-GB" dirty="0" err="1"/>
              <a:t>somatostatin</a:t>
            </a:r>
            <a:r>
              <a:rPr lang="en-GB" dirty="0"/>
              <a:t> receptor positive, </a:t>
            </a:r>
            <a:r>
              <a:rPr lang="en-GB" dirty="0" smtClean="0"/>
              <a:t>mid-gut </a:t>
            </a:r>
            <a:r>
              <a:rPr lang="en-GB" dirty="0"/>
              <a:t>NET, </a:t>
            </a:r>
            <a:r>
              <a:rPr lang="en-GB" dirty="0" smtClean="0"/>
              <a:t>with PD following octreotide </a:t>
            </a:r>
            <a:r>
              <a:rPr lang="en-GB" dirty="0"/>
              <a:t>LAR </a:t>
            </a:r>
            <a:r>
              <a:rPr lang="en-GB" dirty="0" smtClean="0"/>
              <a:t>30 mg (on-label </a:t>
            </a:r>
            <a:r>
              <a:rPr lang="en-GB" dirty="0"/>
              <a:t>use) </a:t>
            </a:r>
          </a:p>
          <a:p>
            <a:pPr lvl="1"/>
            <a:endParaRPr lang="en-GB" dirty="0"/>
          </a:p>
        </p:txBody>
      </p:sp>
      <p:sp>
        <p:nvSpPr>
          <p:cNvPr id="14" name="Text Placeholder 13"/>
          <p:cNvSpPr>
            <a:spLocks noGrp="1"/>
          </p:cNvSpPr>
          <p:nvPr>
            <p:ph type="body" sz="quarter" idx="11"/>
          </p:nvPr>
        </p:nvSpPr>
        <p:spPr/>
        <p:txBody>
          <a:bodyPr/>
          <a:lstStyle/>
          <a:p>
            <a:r>
              <a:rPr lang="en-GB" dirty="0" smtClean="0"/>
              <a:t>*Presented by P </a:t>
            </a:r>
            <a:r>
              <a:rPr lang="en-GB" dirty="0" err="1" smtClean="0"/>
              <a:t>Ruszniewski</a:t>
            </a:r>
            <a:r>
              <a:rPr lang="en-GB" dirty="0" smtClean="0"/>
              <a:t/>
            </a:r>
            <a:br>
              <a:rPr lang="en-GB" dirty="0" smtClean="0"/>
            </a:br>
            <a:r>
              <a:rPr lang="en-GB" dirty="0" err="1" smtClean="0"/>
              <a:t>Strosberg</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6LBA</a:t>
            </a:r>
            <a:endParaRPr lang="en-GB" dirty="0"/>
          </a:p>
        </p:txBody>
      </p:sp>
      <p:sp>
        <p:nvSpPr>
          <p:cNvPr id="6" name="Oval 14"/>
          <p:cNvSpPr>
            <a:spLocks noChangeArrowheads="1"/>
          </p:cNvSpPr>
          <p:nvPr/>
        </p:nvSpPr>
        <p:spPr bwMode="auto">
          <a:xfrm>
            <a:off x="3983968" y="370420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7" name="AutoShape 15"/>
          <p:cNvCxnSpPr>
            <a:cxnSpLocks noChangeShapeType="1"/>
          </p:cNvCxnSpPr>
          <p:nvPr/>
        </p:nvCxnSpPr>
        <p:spPr bwMode="auto">
          <a:xfrm rot="5400000" flipH="1" flipV="1">
            <a:off x="4231812" y="3156251"/>
            <a:ext cx="663905" cy="43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45365" y="277597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0" name="AutoShape 19"/>
          <p:cNvCxnSpPr>
            <a:cxnSpLocks noChangeShapeType="1"/>
          </p:cNvCxnSpPr>
          <p:nvPr/>
        </p:nvCxnSpPr>
        <p:spPr bwMode="auto">
          <a:xfrm>
            <a:off x="3727245" y="3996303"/>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72730" y="3040298"/>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714101" y="2629929"/>
            <a:ext cx="325112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4 x 7.4 </a:t>
            </a:r>
            <a:r>
              <a:rPr lang="en-GB" altLang="zh-CN" dirty="0" err="1">
                <a:solidFill>
                  <a:srgbClr val="FFFFFF"/>
                </a:solidFill>
                <a:ea typeface="SimSun" pitchFamily="2" charset="-122"/>
              </a:rPr>
              <a:t>GBq</a:t>
            </a:r>
            <a:r>
              <a:rPr lang="en-GB" altLang="zh-CN" dirty="0">
                <a:solidFill>
                  <a:srgbClr val="FFFFFF"/>
                </a:solidFill>
                <a:ea typeface="SimSun" pitchFamily="2" charset="-122"/>
              </a:rPr>
              <a:t> </a:t>
            </a:r>
            <a:r>
              <a:rPr lang="en-GB" altLang="zh-CN" baseline="30000" dirty="0" smtClean="0">
                <a:solidFill>
                  <a:srgbClr val="FFFFFF"/>
                </a:solidFill>
                <a:ea typeface="SimSun" pitchFamily="2" charset="-122"/>
              </a:rPr>
              <a:t>177</a:t>
            </a:r>
            <a:r>
              <a:rPr lang="en-GB" altLang="zh-CN" dirty="0" smtClean="0">
                <a:solidFill>
                  <a:srgbClr val="FFFFFF"/>
                </a:solidFill>
                <a:ea typeface="SimSun" pitchFamily="2" charset="-122"/>
              </a:rPr>
              <a:t>Lu-Dotatate q8w + </a:t>
            </a:r>
            <a:r>
              <a:rPr lang="en-GB" altLang="zh-CN" dirty="0">
                <a:solidFill>
                  <a:srgbClr val="FFFFFF"/>
                </a:solidFill>
                <a:ea typeface="SimSun" pitchFamily="2" charset="-122"/>
              </a:rPr>
              <a:t>o</a:t>
            </a:r>
            <a:r>
              <a:rPr lang="en-GB" altLang="zh-CN" dirty="0" smtClean="0">
                <a:solidFill>
                  <a:srgbClr val="FFFFFF"/>
                </a:solidFill>
                <a:ea typeface="SimSun" pitchFamily="2" charset="-122"/>
              </a:rPr>
              <a:t>ctreotide 30 mg</a:t>
            </a:r>
          </a:p>
          <a:p>
            <a:pPr algn="ctr" defTabSz="892175" eaLnBrk="0" hangingPunct="0"/>
            <a:r>
              <a:rPr lang="en-GB" altLang="zh-CN" dirty="0" smtClean="0">
                <a:solidFill>
                  <a:srgbClr val="FFFFFF"/>
                </a:solidFill>
                <a:ea typeface="SimSun" pitchFamily="2" charset="-122"/>
              </a:rPr>
              <a:t>(n=116)</a:t>
            </a:r>
            <a:endParaRPr lang="en-GB" altLang="zh-CN" dirty="0">
              <a:solidFill>
                <a:srgbClr val="FFFFFF"/>
              </a:solidFill>
              <a:ea typeface="SimSun" pitchFamily="2" charset="-122"/>
            </a:endParaRPr>
          </a:p>
        </p:txBody>
      </p:sp>
      <p:sp>
        <p:nvSpPr>
          <p:cNvPr id="16" name="AutoShape 9"/>
          <p:cNvSpPr>
            <a:spLocks noChangeArrowheads="1"/>
          </p:cNvSpPr>
          <p:nvPr/>
        </p:nvSpPr>
        <p:spPr bwMode="auto">
          <a:xfrm>
            <a:off x="271031" y="2488109"/>
            <a:ext cx="3456214"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Metastatic/locally </a:t>
            </a:r>
            <a:r>
              <a:rPr lang="en-GB" altLang="zh-CN" dirty="0">
                <a:solidFill>
                  <a:srgbClr val="FFFFFF"/>
                </a:solidFill>
                <a:ea typeface="SimSun" pitchFamily="2" charset="-122"/>
              </a:rPr>
              <a:t>advanced, inoperable, </a:t>
            </a:r>
            <a:r>
              <a:rPr lang="en-GB" altLang="zh-CN" dirty="0" err="1" smtClean="0">
                <a:solidFill>
                  <a:srgbClr val="FFFFFF"/>
                </a:solidFill>
                <a:ea typeface="SimSun" pitchFamily="2" charset="-122"/>
              </a:rPr>
              <a:t>midgut</a:t>
            </a:r>
            <a:r>
              <a:rPr lang="en-GB" altLang="zh-CN" dirty="0" smtClean="0">
                <a:solidFill>
                  <a:srgbClr val="FFFFFF"/>
                </a:solidFill>
                <a:ea typeface="SimSun" pitchFamily="2" charset="-122"/>
              </a:rPr>
              <a:t> NET</a:t>
            </a:r>
          </a:p>
          <a:p>
            <a:pPr marL="228600" indent="-228600" defTabSz="892175" eaLnBrk="0" hangingPunct="0">
              <a:spcAft>
                <a:spcPct val="30000"/>
              </a:spcAft>
              <a:buFont typeface="Arial" pitchFamily="34" charset="0"/>
              <a:buChar char="•"/>
            </a:pPr>
            <a:r>
              <a:rPr lang="sv-SE" altLang="zh-CN" dirty="0">
                <a:solidFill>
                  <a:srgbClr val="FFFFFF"/>
                </a:solidFill>
                <a:ea typeface="SimSun" pitchFamily="2" charset="-122"/>
              </a:rPr>
              <a:t>Ki67 index </a:t>
            </a:r>
            <a:r>
              <a:rPr lang="sv-SE" altLang="zh-CN" dirty="0" smtClean="0">
                <a:solidFill>
                  <a:srgbClr val="FFFFFF"/>
                </a:solidFill>
                <a:ea typeface="SimSun" pitchFamily="2" charset="-122"/>
              </a:rPr>
              <a:t>≤20</a:t>
            </a:r>
            <a:r>
              <a:rPr lang="sv-SE" altLang="zh-CN" dirty="0">
                <a:solidFill>
                  <a:srgbClr val="FFFFFF"/>
                </a:solidFill>
                <a:ea typeface="SimSun" pitchFamily="2" charset="-122"/>
              </a:rPr>
              <a:t>% </a:t>
            </a:r>
            <a:r>
              <a:rPr lang="sv-SE" altLang="zh-CN" dirty="0" smtClean="0">
                <a:solidFill>
                  <a:srgbClr val="FFFFFF"/>
                </a:solidFill>
                <a:ea typeface="SimSun" pitchFamily="2" charset="-122"/>
              </a:rPr>
              <a:t>(grade 1–2</a:t>
            </a:r>
            <a:r>
              <a:rPr lang="sv-SE" altLang="zh-CN" dirty="0">
                <a:solidFill>
                  <a:srgbClr val="FFFFFF"/>
                </a:solidFill>
                <a:ea typeface="SimSun" pitchFamily="2" charset="-122"/>
              </a:rPr>
              <a:t>)</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err="1" smtClean="0">
                <a:solidFill>
                  <a:srgbClr val="FFFFFF"/>
                </a:solidFill>
                <a:ea typeface="SimSun" pitchFamily="2" charset="-122"/>
              </a:rPr>
              <a:t>Somatostatin</a:t>
            </a:r>
            <a:r>
              <a:rPr lang="en-US" altLang="zh-CN" dirty="0">
                <a:solidFill>
                  <a:srgbClr val="FFFFFF"/>
                </a:solidFill>
                <a:ea typeface="SimSun" pitchFamily="2" charset="-122"/>
              </a:rPr>
              <a:t>-</a:t>
            </a:r>
            <a:r>
              <a:rPr lang="en-US" altLang="zh-CN" dirty="0" smtClean="0">
                <a:solidFill>
                  <a:srgbClr val="FFFFFF"/>
                </a:solidFill>
                <a:ea typeface="SimSun" pitchFamily="2" charset="-122"/>
              </a:rPr>
              <a:t>receptor </a:t>
            </a:r>
            <a:r>
              <a:rPr lang="en-US" altLang="zh-CN" dirty="0">
                <a:solidFill>
                  <a:srgbClr val="FFFFFF"/>
                </a:solidFill>
                <a:ea typeface="SimSun" pitchFamily="2" charset="-122"/>
              </a:rPr>
              <a:t>positive disease</a:t>
            </a:r>
            <a:endParaRPr lang="en-US"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PD with </a:t>
            </a:r>
            <a:r>
              <a:rPr lang="en-US" altLang="zh-CN" dirty="0" err="1" smtClean="0">
                <a:solidFill>
                  <a:srgbClr val="FFFFFF"/>
                </a:solidFill>
                <a:ea typeface="SimSun" pitchFamily="2" charset="-122"/>
              </a:rPr>
              <a:t>octreotide</a:t>
            </a:r>
            <a:r>
              <a:rPr lang="en-US" altLang="zh-CN" dirty="0" smtClean="0">
                <a:solidFill>
                  <a:srgbClr val="FFFFFF"/>
                </a:solidFill>
                <a:ea typeface="SimSun" pitchFamily="2" charset="-122"/>
              </a:rPr>
              <a:t> </a:t>
            </a:r>
            <a:r>
              <a:rPr lang="en-US" altLang="zh-CN" dirty="0">
                <a:solidFill>
                  <a:srgbClr val="FFFFFF"/>
                </a:solidFill>
                <a:ea typeface="SimSun" pitchFamily="2" charset="-122"/>
              </a:rPr>
              <a:t>LAR </a:t>
            </a:r>
            <a:r>
              <a:rPr lang="en-US" altLang="zh-CN" dirty="0" smtClean="0">
                <a:solidFill>
                  <a:srgbClr val="FFFFFF"/>
                </a:solidFill>
                <a:ea typeface="SimSun" pitchFamily="2" charset="-122"/>
              </a:rPr>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30–40 mg q3–4w</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(n=229)</a:t>
            </a:r>
            <a:endParaRPr lang="en-GB" altLang="zh-CN" dirty="0">
              <a:solidFill>
                <a:srgbClr val="FFFFFF"/>
              </a:solidFill>
              <a:ea typeface="SimSun" pitchFamily="2" charset="-122"/>
            </a:endParaRPr>
          </a:p>
        </p:txBody>
      </p:sp>
      <p:sp>
        <p:nvSpPr>
          <p:cNvPr id="17" name="Rectangle 9"/>
          <p:cNvSpPr txBox="1">
            <a:spLocks noChangeArrowheads="1"/>
          </p:cNvSpPr>
          <p:nvPr/>
        </p:nvSpPr>
        <p:spPr bwMode="auto">
          <a:xfrm>
            <a:off x="365124" y="5582146"/>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en-GB" b="1" kern="0" dirty="0" smtClean="0">
                <a:solidFill>
                  <a:srgbClr val="A0A0A0"/>
                </a:solidFill>
              </a:rPr>
              <a:t>PRIMARY ENDPOINT(S)</a:t>
            </a:r>
          </a:p>
          <a:p>
            <a:pPr>
              <a:spcAft>
                <a:spcPts val="200"/>
              </a:spcAft>
              <a:buClr>
                <a:srgbClr val="043882"/>
              </a:buClr>
            </a:pPr>
            <a:r>
              <a:rPr lang="en-GB" kern="0" dirty="0" smtClean="0"/>
              <a:t>PFS</a:t>
            </a:r>
          </a:p>
          <a:p>
            <a:pPr>
              <a:spcAft>
                <a:spcPts val="200"/>
              </a:spcAft>
              <a:buClr>
                <a:srgbClr val="043882"/>
              </a:buClr>
            </a:pPr>
            <a:endParaRPr lang="en-GB" kern="0" dirty="0" smtClean="0"/>
          </a:p>
        </p:txBody>
      </p:sp>
      <p:sp>
        <p:nvSpPr>
          <p:cNvPr id="18" name="Content Placeholder 26"/>
          <p:cNvSpPr txBox="1">
            <a:spLocks/>
          </p:cNvSpPr>
          <p:nvPr/>
        </p:nvSpPr>
        <p:spPr>
          <a:xfrm>
            <a:off x="4648200" y="558214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en-GB" b="1" kern="0" dirty="0" smtClean="0">
                <a:solidFill>
                  <a:srgbClr val="A0A0A0"/>
                </a:solidFill>
              </a:rPr>
              <a:t>SECONDARY ENDPOINTS</a:t>
            </a:r>
          </a:p>
          <a:p>
            <a:pPr>
              <a:spcAft>
                <a:spcPts val="200"/>
              </a:spcAft>
              <a:buClr>
                <a:srgbClr val="043882"/>
              </a:buClr>
            </a:pPr>
            <a:r>
              <a:rPr lang="en-GB" kern="0" dirty="0" smtClean="0"/>
              <a:t>ORR, OS, TTP, safety, tolerability, </a:t>
            </a:r>
            <a:r>
              <a:rPr lang="en-GB" kern="0" dirty="0" err="1" smtClean="0"/>
              <a:t>QoL</a:t>
            </a:r>
            <a:endParaRPr lang="en-GB" kern="0" dirty="0" smtClean="0"/>
          </a:p>
        </p:txBody>
      </p:sp>
      <p:cxnSp>
        <p:nvCxnSpPr>
          <p:cNvPr id="19" name="AutoShape 16"/>
          <p:cNvCxnSpPr>
            <a:cxnSpLocks noChangeShapeType="1"/>
          </p:cNvCxnSpPr>
          <p:nvPr/>
        </p:nvCxnSpPr>
        <p:spPr bwMode="auto">
          <a:xfrm rot="16200000" flipH="1">
            <a:off x="4149764" y="4398409"/>
            <a:ext cx="684000" cy="4320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45365" y="469209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1" name="AutoShape 20"/>
          <p:cNvCxnSpPr>
            <a:cxnSpLocks noChangeShapeType="1"/>
          </p:cNvCxnSpPr>
          <p:nvPr/>
        </p:nvCxnSpPr>
        <p:spPr bwMode="auto">
          <a:xfrm>
            <a:off x="7671150" y="4956409"/>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714101" y="4546041"/>
            <a:ext cx="324920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Octreotide LAR </a:t>
            </a:r>
            <a:r>
              <a:rPr lang="en-GB" altLang="zh-CN" dirty="0" smtClean="0">
                <a:solidFill>
                  <a:srgbClr val="4D4D4D"/>
                </a:solidFill>
                <a:ea typeface="SimSun" pitchFamily="2" charset="-122"/>
              </a:rPr>
              <a:t>60 mg q4w (n=113)</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818500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6LBA: </a:t>
            </a:r>
            <a:r>
              <a:rPr lang="en-GB" sz="1800" baseline="30000" dirty="0" smtClean="0"/>
              <a:t>177</a:t>
            </a:r>
            <a:r>
              <a:rPr lang="en-GB" sz="1800" dirty="0" smtClean="0"/>
              <a:t>Lu-Dotatate </a:t>
            </a:r>
            <a:r>
              <a:rPr lang="en-GB" sz="1800" dirty="0"/>
              <a:t>significantly improves progression-free survival in patients with </a:t>
            </a:r>
            <a:r>
              <a:rPr lang="en-GB" sz="1800" dirty="0" err="1"/>
              <a:t>midgut</a:t>
            </a:r>
            <a:r>
              <a:rPr lang="en-GB" sz="1800" dirty="0"/>
              <a:t> neuroendocrine tumours: Results of the phase III NETTER-1 trial – </a:t>
            </a:r>
            <a:r>
              <a:rPr lang="en-GB" sz="1800" dirty="0" err="1" smtClean="0"/>
              <a:t>Strosberg</a:t>
            </a:r>
            <a:r>
              <a:rPr lang="en-GB" sz="1800" dirty="0" smtClean="0"/>
              <a:t> J*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r>
              <a:rPr lang="en-GB" dirty="0" smtClean="0"/>
              <a:t>Interim OS: 13 </a:t>
            </a:r>
            <a:r>
              <a:rPr lang="en-GB" dirty="0"/>
              <a:t>deaths with </a:t>
            </a:r>
            <a:r>
              <a:rPr lang="en-US" baseline="30000" dirty="0" smtClean="0"/>
              <a:t>177</a:t>
            </a:r>
            <a:r>
              <a:rPr lang="en-US" dirty="0" smtClean="0"/>
              <a:t>Lu-Dotatate vs. 22 with </a:t>
            </a:r>
            <a:r>
              <a:rPr lang="en-GB" altLang="zh-CN" dirty="0" smtClean="0">
                <a:ea typeface="SimSun" pitchFamily="2" charset="-122"/>
              </a:rPr>
              <a:t>octreotide </a:t>
            </a:r>
            <a:r>
              <a:rPr lang="en-GB" altLang="zh-CN" dirty="0">
                <a:ea typeface="SimSun" pitchFamily="2" charset="-122"/>
              </a:rPr>
              <a:t>LAR </a:t>
            </a:r>
            <a:r>
              <a:rPr lang="en-GB" altLang="zh-CN" dirty="0" smtClean="0">
                <a:ea typeface="SimSun" pitchFamily="2" charset="-122"/>
              </a:rPr>
              <a:t>60 mg</a:t>
            </a:r>
            <a:r>
              <a:rPr lang="en-US" dirty="0" smtClean="0"/>
              <a:t> </a:t>
            </a:r>
            <a:endParaRPr lang="en-GB" dirty="0"/>
          </a:p>
        </p:txBody>
      </p:sp>
      <p:sp>
        <p:nvSpPr>
          <p:cNvPr id="14" name="Text Placeholder 13"/>
          <p:cNvSpPr>
            <a:spLocks noGrp="1"/>
          </p:cNvSpPr>
          <p:nvPr>
            <p:ph type="body" sz="quarter" idx="11"/>
          </p:nvPr>
        </p:nvSpPr>
        <p:spPr/>
        <p:txBody>
          <a:bodyPr/>
          <a:lstStyle/>
          <a:p>
            <a:r>
              <a:rPr lang="en-GB" dirty="0"/>
              <a:t/>
            </a:r>
            <a:br>
              <a:rPr lang="en-GB" dirty="0"/>
            </a:br>
            <a:r>
              <a:rPr lang="en-GB" dirty="0"/>
              <a:t>*Presented by P </a:t>
            </a:r>
            <a:r>
              <a:rPr lang="en-GB" dirty="0" err="1"/>
              <a:t>Ruszniewski</a:t>
            </a:r>
            <a:r>
              <a:rPr lang="en-GB" dirty="0"/>
              <a:t/>
            </a:r>
            <a:br>
              <a:rPr lang="en-GB" dirty="0"/>
            </a:br>
            <a:r>
              <a:rPr lang="en-GB" dirty="0" err="1"/>
              <a:t>Strosberg</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6LBA</a:t>
            </a:r>
            <a:endParaRPr lang="en-GB" dirty="0"/>
          </a:p>
        </p:txBody>
      </p:sp>
      <p:sp>
        <p:nvSpPr>
          <p:cNvPr id="119" name="TextBox 118"/>
          <p:cNvSpPr txBox="1"/>
          <p:nvPr/>
        </p:nvSpPr>
        <p:spPr>
          <a:xfrm>
            <a:off x="6466616" y="2573774"/>
            <a:ext cx="2677384" cy="1184940"/>
          </a:xfrm>
          <a:prstGeom prst="rect">
            <a:avLst/>
          </a:prstGeom>
          <a:noFill/>
        </p:spPr>
        <p:txBody>
          <a:bodyPr wrap="square" rtlCol="0">
            <a:spAutoFit/>
          </a:bodyPr>
          <a:lstStyle/>
          <a:p>
            <a:pPr>
              <a:buClr>
                <a:srgbClr val="A0A0A0"/>
              </a:buClr>
              <a:buSzPct val="25000"/>
            </a:pPr>
            <a:r>
              <a:rPr lang="en-US" sz="1600" dirty="0"/>
              <a:t>n</a:t>
            </a:r>
            <a:r>
              <a:rPr lang="en-US" sz="1600" dirty="0" smtClean="0"/>
              <a:t>=229 </a:t>
            </a:r>
            <a:r>
              <a:rPr lang="en-US" sz="1600" dirty="0"/>
              <a:t>(ITT)</a:t>
            </a:r>
          </a:p>
          <a:p>
            <a:pPr>
              <a:buClr>
                <a:srgbClr val="A0A0A0"/>
              </a:buClr>
              <a:buSzPct val="25000"/>
            </a:pPr>
            <a:r>
              <a:rPr lang="en-US" sz="1600" u="sng" dirty="0"/>
              <a:t>No. events: 90 </a:t>
            </a:r>
          </a:p>
          <a:p>
            <a:pPr marL="115888" indent="-115888">
              <a:buClr>
                <a:srgbClr val="A0A0A0"/>
              </a:buClr>
              <a:buSzPct val="80000"/>
              <a:buFont typeface="Arial" panose="020B0604020202020204" pitchFamily="34" charset="0"/>
              <a:buChar char="•"/>
            </a:pPr>
            <a:endParaRPr lang="en-US" sz="700" dirty="0"/>
          </a:p>
          <a:p>
            <a:pPr marL="115888" indent="-115888">
              <a:buClr>
                <a:srgbClr val="A0A0A0"/>
              </a:buClr>
              <a:buSzPct val="80000"/>
              <a:buFont typeface="Arial" panose="020B0604020202020204" pitchFamily="34" charset="0"/>
              <a:buChar char="•"/>
            </a:pPr>
            <a:r>
              <a:rPr lang="en-US" sz="1600" baseline="30000" dirty="0" smtClean="0"/>
              <a:t>177</a:t>
            </a:r>
            <a:r>
              <a:rPr lang="en-US" sz="1600" dirty="0" smtClean="0"/>
              <a:t>Lu-Dotatate: 23 </a:t>
            </a:r>
            <a:endParaRPr lang="en-US" sz="1600" dirty="0"/>
          </a:p>
          <a:p>
            <a:pPr marL="115888" indent="-115888">
              <a:buClr>
                <a:srgbClr val="A0A0A0"/>
              </a:buClr>
              <a:buSzPct val="80000"/>
              <a:buFont typeface="Arial" panose="020B0604020202020204" pitchFamily="34" charset="0"/>
              <a:buChar char="•"/>
            </a:pPr>
            <a:r>
              <a:rPr lang="en-US" sz="1600" dirty="0" smtClean="0"/>
              <a:t>Octreotide </a:t>
            </a:r>
            <a:r>
              <a:rPr lang="en-US" sz="1600" dirty="0"/>
              <a:t>60 mg </a:t>
            </a:r>
            <a:r>
              <a:rPr lang="en-US" sz="1600" dirty="0" smtClean="0"/>
              <a:t>LAR: 67</a:t>
            </a:r>
            <a:endParaRPr lang="en-US" sz="1600" dirty="0"/>
          </a:p>
        </p:txBody>
      </p:sp>
      <p:sp>
        <p:nvSpPr>
          <p:cNvPr id="120" name="TextBox 119"/>
          <p:cNvSpPr txBox="1"/>
          <p:nvPr/>
        </p:nvSpPr>
        <p:spPr>
          <a:xfrm>
            <a:off x="1723960" y="1533522"/>
            <a:ext cx="4856203" cy="369332"/>
          </a:xfrm>
          <a:prstGeom prst="rect">
            <a:avLst/>
          </a:prstGeom>
          <a:noFill/>
        </p:spPr>
        <p:txBody>
          <a:bodyPr wrap="square" rtlCol="0">
            <a:spAutoFit/>
          </a:bodyPr>
          <a:lstStyle/>
          <a:p>
            <a:pPr algn="ctr"/>
            <a:r>
              <a:rPr lang="en-GB" b="1" dirty="0"/>
              <a:t>PFS</a:t>
            </a:r>
          </a:p>
        </p:txBody>
      </p:sp>
      <p:sp>
        <p:nvSpPr>
          <p:cNvPr id="121" name="TextBox 120"/>
          <p:cNvSpPr txBox="1"/>
          <p:nvPr/>
        </p:nvSpPr>
        <p:spPr>
          <a:xfrm rot="16200000">
            <a:off x="254892" y="3000284"/>
            <a:ext cx="1737976" cy="307777"/>
          </a:xfrm>
          <a:prstGeom prst="rect">
            <a:avLst/>
          </a:prstGeom>
          <a:noFill/>
        </p:spPr>
        <p:txBody>
          <a:bodyPr wrap="none" rtlCol="0">
            <a:spAutoFit/>
          </a:bodyPr>
          <a:lstStyle/>
          <a:p>
            <a:pPr algn="ctr"/>
            <a:r>
              <a:rPr lang="en-GB" sz="1400" dirty="0" smtClean="0"/>
              <a:t> Survival probability</a:t>
            </a:r>
            <a:endParaRPr lang="en-GB" sz="1400" dirty="0"/>
          </a:p>
        </p:txBody>
      </p:sp>
      <p:sp>
        <p:nvSpPr>
          <p:cNvPr id="122" name="TextBox 121"/>
          <p:cNvSpPr txBox="1"/>
          <p:nvPr/>
        </p:nvSpPr>
        <p:spPr>
          <a:xfrm>
            <a:off x="3469072" y="4865097"/>
            <a:ext cx="1169616" cy="276999"/>
          </a:xfrm>
          <a:prstGeom prst="rect">
            <a:avLst/>
          </a:prstGeom>
          <a:noFill/>
        </p:spPr>
        <p:txBody>
          <a:bodyPr wrap="none" rtlCol="0">
            <a:spAutoFit/>
          </a:bodyPr>
          <a:lstStyle/>
          <a:p>
            <a:pPr algn="ctr"/>
            <a:r>
              <a:rPr lang="en-GB" sz="1200" dirty="0" smtClean="0"/>
              <a:t>Time (months)</a:t>
            </a:r>
            <a:endParaRPr lang="en-GB" sz="1200" dirty="0"/>
          </a:p>
        </p:txBody>
      </p:sp>
      <p:sp>
        <p:nvSpPr>
          <p:cNvPr id="123" name="TextBox 122"/>
          <p:cNvSpPr txBox="1"/>
          <p:nvPr/>
        </p:nvSpPr>
        <p:spPr>
          <a:xfrm>
            <a:off x="1351892" y="1634428"/>
            <a:ext cx="397865"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124" name="TextBox 123"/>
          <p:cNvSpPr txBox="1"/>
          <p:nvPr/>
        </p:nvSpPr>
        <p:spPr>
          <a:xfrm>
            <a:off x="1351892" y="2185971"/>
            <a:ext cx="397865"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125" name="TextBox 124"/>
          <p:cNvSpPr txBox="1"/>
          <p:nvPr/>
        </p:nvSpPr>
        <p:spPr>
          <a:xfrm>
            <a:off x="1351892" y="2744829"/>
            <a:ext cx="397865"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126" name="TextBox 125"/>
          <p:cNvSpPr txBox="1"/>
          <p:nvPr/>
        </p:nvSpPr>
        <p:spPr>
          <a:xfrm>
            <a:off x="1351892" y="3303687"/>
            <a:ext cx="397865"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127" name="TextBox 126"/>
          <p:cNvSpPr txBox="1"/>
          <p:nvPr/>
        </p:nvSpPr>
        <p:spPr>
          <a:xfrm>
            <a:off x="1351892" y="3854594"/>
            <a:ext cx="397865"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129" name="Freeform 128"/>
          <p:cNvSpPr>
            <a:spLocks/>
          </p:cNvSpPr>
          <p:nvPr/>
        </p:nvSpPr>
        <p:spPr bwMode="auto">
          <a:xfrm>
            <a:off x="1811276" y="1784764"/>
            <a:ext cx="4651590" cy="277272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6"/>
          <p:cNvSpPr>
            <a:spLocks noChangeShapeType="1"/>
          </p:cNvSpPr>
          <p:nvPr/>
        </p:nvSpPr>
        <p:spPr bwMode="auto">
          <a:xfrm>
            <a:off x="1702817" y="1784763"/>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7"/>
          <p:cNvSpPr>
            <a:spLocks noChangeShapeType="1"/>
          </p:cNvSpPr>
          <p:nvPr/>
        </p:nvSpPr>
        <p:spPr bwMode="auto">
          <a:xfrm>
            <a:off x="1702817" y="2339399"/>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8"/>
          <p:cNvSpPr>
            <a:spLocks noChangeShapeType="1"/>
          </p:cNvSpPr>
          <p:nvPr/>
        </p:nvSpPr>
        <p:spPr bwMode="auto">
          <a:xfrm>
            <a:off x="1702817" y="2894035"/>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9"/>
          <p:cNvSpPr>
            <a:spLocks noChangeShapeType="1"/>
          </p:cNvSpPr>
          <p:nvPr/>
        </p:nvSpPr>
        <p:spPr bwMode="auto">
          <a:xfrm>
            <a:off x="1702817" y="3448670"/>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10"/>
          <p:cNvSpPr>
            <a:spLocks noChangeShapeType="1"/>
          </p:cNvSpPr>
          <p:nvPr/>
        </p:nvSpPr>
        <p:spPr bwMode="auto">
          <a:xfrm>
            <a:off x="1702817" y="4003306"/>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11"/>
          <p:cNvSpPr>
            <a:spLocks noChangeShapeType="1"/>
          </p:cNvSpPr>
          <p:nvPr/>
        </p:nvSpPr>
        <p:spPr bwMode="auto">
          <a:xfrm>
            <a:off x="1702817" y="4557942"/>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12"/>
          <p:cNvSpPr>
            <a:spLocks noChangeShapeType="1"/>
          </p:cNvSpPr>
          <p:nvPr/>
        </p:nvSpPr>
        <p:spPr bwMode="auto">
          <a:xfrm>
            <a:off x="4825370"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13"/>
          <p:cNvSpPr>
            <a:spLocks noChangeShapeType="1"/>
          </p:cNvSpPr>
          <p:nvPr/>
        </p:nvSpPr>
        <p:spPr bwMode="auto">
          <a:xfrm>
            <a:off x="4057598"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14"/>
          <p:cNvSpPr>
            <a:spLocks noChangeShapeType="1"/>
          </p:cNvSpPr>
          <p:nvPr/>
        </p:nvSpPr>
        <p:spPr bwMode="auto">
          <a:xfrm>
            <a:off x="5577841"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17"/>
          <p:cNvSpPr>
            <a:spLocks noChangeShapeType="1"/>
          </p:cNvSpPr>
          <p:nvPr/>
        </p:nvSpPr>
        <p:spPr bwMode="auto">
          <a:xfrm>
            <a:off x="6333870"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19"/>
          <p:cNvSpPr>
            <a:spLocks noChangeShapeType="1"/>
          </p:cNvSpPr>
          <p:nvPr/>
        </p:nvSpPr>
        <p:spPr bwMode="auto">
          <a:xfrm>
            <a:off x="3315014"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20"/>
          <p:cNvSpPr>
            <a:spLocks noChangeShapeType="1"/>
          </p:cNvSpPr>
          <p:nvPr/>
        </p:nvSpPr>
        <p:spPr bwMode="auto">
          <a:xfrm>
            <a:off x="2555193"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21"/>
          <p:cNvSpPr>
            <a:spLocks noChangeShapeType="1"/>
          </p:cNvSpPr>
          <p:nvPr/>
        </p:nvSpPr>
        <p:spPr bwMode="auto">
          <a:xfrm>
            <a:off x="1811275"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TextBox 142"/>
          <p:cNvSpPr txBox="1"/>
          <p:nvPr/>
        </p:nvSpPr>
        <p:spPr>
          <a:xfrm>
            <a:off x="1480132" y="4417559"/>
            <a:ext cx="269625"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145" name="TextBox 144"/>
          <p:cNvSpPr txBox="1"/>
          <p:nvPr/>
        </p:nvSpPr>
        <p:spPr>
          <a:xfrm>
            <a:off x="2419999" y="4666350"/>
            <a:ext cx="269625" cy="276999"/>
          </a:xfrm>
          <a:prstGeom prst="rect">
            <a:avLst/>
          </a:prstGeom>
          <a:noFill/>
        </p:spPr>
        <p:txBody>
          <a:bodyPr wrap="none" rtlCol="0" anchor="ctr" anchorCtr="0">
            <a:spAutoFit/>
          </a:bodyPr>
          <a:lstStyle/>
          <a:p>
            <a:pPr algn="ctr"/>
            <a:r>
              <a:rPr lang="en-GB" sz="1200" dirty="0" smtClean="0"/>
              <a:t>5</a:t>
            </a:r>
            <a:endParaRPr lang="en-GB" sz="1200" dirty="0"/>
          </a:p>
        </p:txBody>
      </p:sp>
      <p:sp>
        <p:nvSpPr>
          <p:cNvPr id="146" name="TextBox 145"/>
          <p:cNvSpPr txBox="1"/>
          <p:nvPr/>
        </p:nvSpPr>
        <p:spPr>
          <a:xfrm>
            <a:off x="3139964" y="4666350"/>
            <a:ext cx="354585" cy="276999"/>
          </a:xfrm>
          <a:prstGeom prst="rect">
            <a:avLst/>
          </a:prstGeom>
          <a:noFill/>
        </p:spPr>
        <p:txBody>
          <a:bodyPr wrap="none" rtlCol="0" anchor="ctr" anchorCtr="0">
            <a:spAutoFit/>
          </a:bodyPr>
          <a:lstStyle/>
          <a:p>
            <a:pPr algn="ctr"/>
            <a:r>
              <a:rPr lang="en-GB" sz="1200" dirty="0" smtClean="0"/>
              <a:t>10</a:t>
            </a:r>
            <a:endParaRPr lang="en-GB" sz="1200" dirty="0"/>
          </a:p>
        </p:txBody>
      </p:sp>
      <p:sp>
        <p:nvSpPr>
          <p:cNvPr id="147" name="TextBox 146"/>
          <p:cNvSpPr txBox="1"/>
          <p:nvPr/>
        </p:nvSpPr>
        <p:spPr>
          <a:xfrm>
            <a:off x="3875755" y="4666350"/>
            <a:ext cx="354584" cy="276999"/>
          </a:xfrm>
          <a:prstGeom prst="rect">
            <a:avLst/>
          </a:prstGeom>
          <a:noFill/>
        </p:spPr>
        <p:txBody>
          <a:bodyPr wrap="none" rtlCol="0" anchor="ctr" anchorCtr="0">
            <a:spAutoFit/>
          </a:bodyPr>
          <a:lstStyle/>
          <a:p>
            <a:pPr algn="ctr"/>
            <a:r>
              <a:rPr lang="en-GB" sz="1200" dirty="0" smtClean="0"/>
              <a:t>15</a:t>
            </a:r>
            <a:endParaRPr lang="en-GB" sz="1200" dirty="0"/>
          </a:p>
        </p:txBody>
      </p:sp>
      <p:sp>
        <p:nvSpPr>
          <p:cNvPr id="148" name="TextBox 147"/>
          <p:cNvSpPr txBox="1"/>
          <p:nvPr/>
        </p:nvSpPr>
        <p:spPr>
          <a:xfrm>
            <a:off x="4655074" y="4666350"/>
            <a:ext cx="354585" cy="276999"/>
          </a:xfrm>
          <a:prstGeom prst="rect">
            <a:avLst/>
          </a:prstGeom>
          <a:noFill/>
        </p:spPr>
        <p:txBody>
          <a:bodyPr wrap="none" rtlCol="0" anchor="ctr" anchorCtr="0">
            <a:spAutoFit/>
          </a:bodyPr>
          <a:lstStyle/>
          <a:p>
            <a:pPr algn="ctr"/>
            <a:r>
              <a:rPr lang="en-GB" sz="1200" dirty="0" smtClean="0"/>
              <a:t>20</a:t>
            </a:r>
            <a:endParaRPr lang="en-GB" sz="1200" dirty="0"/>
          </a:p>
        </p:txBody>
      </p:sp>
      <p:sp>
        <p:nvSpPr>
          <p:cNvPr id="149" name="TextBox 148"/>
          <p:cNvSpPr txBox="1"/>
          <p:nvPr/>
        </p:nvSpPr>
        <p:spPr>
          <a:xfrm>
            <a:off x="5398816" y="4666350"/>
            <a:ext cx="354584" cy="276999"/>
          </a:xfrm>
          <a:prstGeom prst="rect">
            <a:avLst/>
          </a:prstGeom>
          <a:noFill/>
        </p:spPr>
        <p:txBody>
          <a:bodyPr wrap="none" rtlCol="0" anchor="ctr" anchorCtr="0">
            <a:spAutoFit/>
          </a:bodyPr>
          <a:lstStyle/>
          <a:p>
            <a:pPr algn="ctr"/>
            <a:r>
              <a:rPr lang="en-GB" sz="1200" dirty="0" smtClean="0"/>
              <a:t>25</a:t>
            </a:r>
            <a:endParaRPr lang="en-GB" sz="1200" dirty="0"/>
          </a:p>
        </p:txBody>
      </p:sp>
      <p:sp>
        <p:nvSpPr>
          <p:cNvPr id="150" name="TextBox 149"/>
          <p:cNvSpPr txBox="1"/>
          <p:nvPr/>
        </p:nvSpPr>
        <p:spPr>
          <a:xfrm>
            <a:off x="6160287" y="4666350"/>
            <a:ext cx="354585" cy="276999"/>
          </a:xfrm>
          <a:prstGeom prst="rect">
            <a:avLst/>
          </a:prstGeom>
          <a:noFill/>
        </p:spPr>
        <p:txBody>
          <a:bodyPr wrap="none" rtlCol="0" anchor="ctr" anchorCtr="0">
            <a:spAutoFit/>
          </a:bodyPr>
          <a:lstStyle/>
          <a:p>
            <a:pPr algn="ctr"/>
            <a:r>
              <a:rPr lang="en-GB" sz="1200" dirty="0" smtClean="0"/>
              <a:t>30</a:t>
            </a:r>
            <a:endParaRPr lang="en-GB" sz="1200" dirty="0"/>
          </a:p>
        </p:txBody>
      </p:sp>
      <p:sp>
        <p:nvSpPr>
          <p:cNvPr id="151" name="Line 9"/>
          <p:cNvSpPr>
            <a:spLocks noChangeShapeType="1"/>
          </p:cNvSpPr>
          <p:nvPr/>
        </p:nvSpPr>
        <p:spPr bwMode="auto">
          <a:xfrm>
            <a:off x="1708058" y="3162302"/>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TextBox 151"/>
          <p:cNvSpPr txBox="1"/>
          <p:nvPr/>
        </p:nvSpPr>
        <p:spPr>
          <a:xfrm>
            <a:off x="1351891" y="3032624"/>
            <a:ext cx="397866" cy="276999"/>
          </a:xfrm>
          <a:prstGeom prst="rect">
            <a:avLst/>
          </a:prstGeom>
          <a:noFill/>
        </p:spPr>
        <p:txBody>
          <a:bodyPr wrap="none" rtlCol="0" anchor="ctr" anchorCtr="0">
            <a:spAutoFit/>
          </a:bodyPr>
          <a:lstStyle/>
          <a:p>
            <a:pPr algn="r"/>
            <a:r>
              <a:rPr lang="en-GB" sz="1200" dirty="0" smtClean="0"/>
              <a:t>0.5</a:t>
            </a:r>
            <a:endParaRPr lang="en-GB" sz="1200" dirty="0"/>
          </a:p>
        </p:txBody>
      </p:sp>
      <p:grpSp>
        <p:nvGrpSpPr>
          <p:cNvPr id="153" name="Group 152"/>
          <p:cNvGrpSpPr/>
          <p:nvPr/>
        </p:nvGrpSpPr>
        <p:grpSpPr>
          <a:xfrm>
            <a:off x="1817622" y="1788829"/>
            <a:ext cx="4276905" cy="1192910"/>
            <a:chOff x="2227262" y="1772927"/>
            <a:chExt cx="3228975" cy="904875"/>
          </a:xfrm>
        </p:grpSpPr>
        <p:sp>
          <p:nvSpPr>
            <p:cNvPr id="154" name="Freeform 2"/>
            <p:cNvSpPr>
              <a:spLocks/>
            </p:cNvSpPr>
            <p:nvPr/>
          </p:nvSpPr>
          <p:spPr bwMode="auto">
            <a:xfrm>
              <a:off x="2227262" y="1772927"/>
              <a:ext cx="3228975" cy="876300"/>
            </a:xfrm>
            <a:custGeom>
              <a:avLst/>
              <a:gdLst>
                <a:gd name="T0" fmla="*/ 339 w 339"/>
                <a:gd name="T1" fmla="*/ 92 h 92"/>
                <a:gd name="T2" fmla="*/ 263 w 339"/>
                <a:gd name="T3" fmla="*/ 92 h 92"/>
                <a:gd name="T4" fmla="*/ 263 w 339"/>
                <a:gd name="T5" fmla="*/ 78 h 92"/>
                <a:gd name="T6" fmla="*/ 199 w 339"/>
                <a:gd name="T7" fmla="*/ 78 h 92"/>
                <a:gd name="T8" fmla="*/ 199 w 339"/>
                <a:gd name="T9" fmla="*/ 68 h 92"/>
                <a:gd name="T10" fmla="*/ 199 w 339"/>
                <a:gd name="T11" fmla="*/ 63 h 92"/>
                <a:gd name="T12" fmla="*/ 179 w 339"/>
                <a:gd name="T13" fmla="*/ 63 h 92"/>
                <a:gd name="T14" fmla="*/ 179 w 339"/>
                <a:gd name="T15" fmla="*/ 57 h 92"/>
                <a:gd name="T16" fmla="*/ 172 w 339"/>
                <a:gd name="T17" fmla="*/ 57 h 92"/>
                <a:gd name="T18" fmla="*/ 172 w 339"/>
                <a:gd name="T19" fmla="*/ 51 h 92"/>
                <a:gd name="T20" fmla="*/ 168 w 339"/>
                <a:gd name="T21" fmla="*/ 51 h 92"/>
                <a:gd name="T22" fmla="*/ 168 w 339"/>
                <a:gd name="T23" fmla="*/ 46 h 92"/>
                <a:gd name="T24" fmla="*/ 164 w 339"/>
                <a:gd name="T25" fmla="*/ 46 h 92"/>
                <a:gd name="T26" fmla="*/ 164 w 339"/>
                <a:gd name="T27" fmla="*/ 41 h 92"/>
                <a:gd name="T28" fmla="*/ 139 w 339"/>
                <a:gd name="T29" fmla="*/ 41 h 92"/>
                <a:gd name="T30" fmla="*/ 139 w 339"/>
                <a:gd name="T31" fmla="*/ 38 h 92"/>
                <a:gd name="T32" fmla="*/ 135 w 339"/>
                <a:gd name="T33" fmla="*/ 38 h 92"/>
                <a:gd name="T34" fmla="*/ 135 w 339"/>
                <a:gd name="T35" fmla="*/ 33 h 92"/>
                <a:gd name="T36" fmla="*/ 109 w 339"/>
                <a:gd name="T37" fmla="*/ 33 h 92"/>
                <a:gd name="T38" fmla="*/ 109 w 339"/>
                <a:gd name="T39" fmla="*/ 30 h 92"/>
                <a:gd name="T40" fmla="*/ 97 w 339"/>
                <a:gd name="T41" fmla="*/ 30 h 92"/>
                <a:gd name="T42" fmla="*/ 97 w 339"/>
                <a:gd name="T43" fmla="*/ 25 h 92"/>
                <a:gd name="T44" fmla="*/ 80 w 339"/>
                <a:gd name="T45" fmla="*/ 25 h 92"/>
                <a:gd name="T46" fmla="*/ 80 w 339"/>
                <a:gd name="T47" fmla="*/ 21 h 92"/>
                <a:gd name="T48" fmla="*/ 53 w 339"/>
                <a:gd name="T49" fmla="*/ 21 h 92"/>
                <a:gd name="T50" fmla="*/ 53 w 339"/>
                <a:gd name="T51" fmla="*/ 16 h 92"/>
                <a:gd name="T52" fmla="*/ 49 w 339"/>
                <a:gd name="T53" fmla="*/ 16 h 92"/>
                <a:gd name="T54" fmla="*/ 49 w 339"/>
                <a:gd name="T55" fmla="*/ 12 h 92"/>
                <a:gd name="T56" fmla="*/ 43 w 339"/>
                <a:gd name="T57" fmla="*/ 12 h 92"/>
                <a:gd name="T58" fmla="*/ 43 w 339"/>
                <a:gd name="T59" fmla="*/ 8 h 92"/>
                <a:gd name="T60" fmla="*/ 37 w 339"/>
                <a:gd name="T61" fmla="*/ 8 h 92"/>
                <a:gd name="T62" fmla="*/ 32 w 339"/>
                <a:gd name="T63" fmla="*/ 8 h 92"/>
                <a:gd name="T64" fmla="*/ 32 w 339"/>
                <a:gd name="T65" fmla="*/ 4 h 92"/>
                <a:gd name="T66" fmla="*/ 19 w 339"/>
                <a:gd name="T67" fmla="*/ 4 h 92"/>
                <a:gd name="T68" fmla="*/ 19 w 339"/>
                <a:gd name="T69" fmla="*/ 0 h 92"/>
                <a:gd name="T70" fmla="*/ 0 w 339"/>
                <a:gd name="T7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9" h="92">
                  <a:moveTo>
                    <a:pt x="339" y="92"/>
                  </a:moveTo>
                  <a:lnTo>
                    <a:pt x="263" y="92"/>
                  </a:lnTo>
                  <a:lnTo>
                    <a:pt x="263" y="78"/>
                  </a:lnTo>
                  <a:lnTo>
                    <a:pt x="199" y="78"/>
                  </a:lnTo>
                  <a:lnTo>
                    <a:pt x="199" y="68"/>
                  </a:lnTo>
                  <a:lnTo>
                    <a:pt x="199" y="63"/>
                  </a:lnTo>
                  <a:lnTo>
                    <a:pt x="179" y="63"/>
                  </a:lnTo>
                  <a:lnTo>
                    <a:pt x="179" y="57"/>
                  </a:lnTo>
                  <a:lnTo>
                    <a:pt x="172" y="57"/>
                  </a:lnTo>
                  <a:lnTo>
                    <a:pt x="172" y="51"/>
                  </a:lnTo>
                  <a:lnTo>
                    <a:pt x="168" y="51"/>
                  </a:lnTo>
                  <a:lnTo>
                    <a:pt x="168" y="46"/>
                  </a:lnTo>
                  <a:lnTo>
                    <a:pt x="164" y="46"/>
                  </a:lnTo>
                  <a:lnTo>
                    <a:pt x="164" y="41"/>
                  </a:lnTo>
                  <a:lnTo>
                    <a:pt x="139" y="41"/>
                  </a:lnTo>
                  <a:lnTo>
                    <a:pt x="139" y="38"/>
                  </a:lnTo>
                  <a:lnTo>
                    <a:pt x="135" y="38"/>
                  </a:lnTo>
                  <a:lnTo>
                    <a:pt x="135" y="33"/>
                  </a:lnTo>
                  <a:lnTo>
                    <a:pt x="109" y="33"/>
                  </a:lnTo>
                  <a:lnTo>
                    <a:pt x="109" y="30"/>
                  </a:lnTo>
                  <a:lnTo>
                    <a:pt x="97" y="30"/>
                  </a:lnTo>
                  <a:lnTo>
                    <a:pt x="97" y="25"/>
                  </a:lnTo>
                  <a:lnTo>
                    <a:pt x="80" y="25"/>
                  </a:lnTo>
                  <a:lnTo>
                    <a:pt x="80" y="21"/>
                  </a:lnTo>
                  <a:lnTo>
                    <a:pt x="53" y="21"/>
                  </a:lnTo>
                  <a:lnTo>
                    <a:pt x="53" y="16"/>
                  </a:lnTo>
                  <a:lnTo>
                    <a:pt x="49" y="16"/>
                  </a:lnTo>
                  <a:lnTo>
                    <a:pt x="49" y="12"/>
                  </a:lnTo>
                  <a:lnTo>
                    <a:pt x="43" y="12"/>
                  </a:lnTo>
                  <a:lnTo>
                    <a:pt x="43" y="8"/>
                  </a:lnTo>
                  <a:lnTo>
                    <a:pt x="37" y="8"/>
                  </a:lnTo>
                  <a:lnTo>
                    <a:pt x="32" y="8"/>
                  </a:lnTo>
                  <a:lnTo>
                    <a:pt x="32" y="4"/>
                  </a:lnTo>
                  <a:lnTo>
                    <a:pt x="19" y="4"/>
                  </a:lnTo>
                  <a:lnTo>
                    <a:pt x="19"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
            <p:cNvSpPr>
              <a:spLocks noChangeShapeType="1"/>
            </p:cNvSpPr>
            <p:nvPr/>
          </p:nvSpPr>
          <p:spPr bwMode="auto">
            <a:xfrm>
              <a:off x="54467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4"/>
            <p:cNvSpPr>
              <a:spLocks noChangeShapeType="1"/>
            </p:cNvSpPr>
            <p:nvPr/>
          </p:nvSpPr>
          <p:spPr bwMode="auto">
            <a:xfrm>
              <a:off x="46942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5"/>
            <p:cNvSpPr>
              <a:spLocks noChangeShapeType="1"/>
            </p:cNvSpPr>
            <p:nvPr/>
          </p:nvSpPr>
          <p:spPr bwMode="auto">
            <a:xfrm>
              <a:off x="53324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6"/>
            <p:cNvSpPr>
              <a:spLocks noChangeShapeType="1"/>
            </p:cNvSpPr>
            <p:nvPr/>
          </p:nvSpPr>
          <p:spPr bwMode="auto">
            <a:xfrm>
              <a:off x="45418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7"/>
            <p:cNvSpPr>
              <a:spLocks noChangeShapeType="1"/>
            </p:cNvSpPr>
            <p:nvPr/>
          </p:nvSpPr>
          <p:spPr bwMode="auto">
            <a:xfrm>
              <a:off x="51038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8"/>
            <p:cNvSpPr>
              <a:spLocks noChangeShapeType="1"/>
            </p:cNvSpPr>
            <p:nvPr/>
          </p:nvSpPr>
          <p:spPr bwMode="auto">
            <a:xfrm>
              <a:off x="4494212"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9"/>
            <p:cNvSpPr>
              <a:spLocks noChangeShapeType="1"/>
            </p:cNvSpPr>
            <p:nvPr/>
          </p:nvSpPr>
          <p:spPr bwMode="auto">
            <a:xfrm>
              <a:off x="48752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0"/>
            <p:cNvSpPr>
              <a:spLocks noChangeShapeType="1"/>
            </p:cNvSpPr>
            <p:nvPr/>
          </p:nvSpPr>
          <p:spPr bwMode="auto">
            <a:xfrm>
              <a:off x="44465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1"/>
            <p:cNvSpPr>
              <a:spLocks noChangeShapeType="1"/>
            </p:cNvSpPr>
            <p:nvPr/>
          </p:nvSpPr>
          <p:spPr bwMode="auto">
            <a:xfrm>
              <a:off x="44275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2"/>
            <p:cNvSpPr>
              <a:spLocks noChangeShapeType="1"/>
            </p:cNvSpPr>
            <p:nvPr/>
          </p:nvSpPr>
          <p:spPr bwMode="auto">
            <a:xfrm>
              <a:off x="4418012"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3"/>
            <p:cNvSpPr>
              <a:spLocks noChangeShapeType="1"/>
            </p:cNvSpPr>
            <p:nvPr/>
          </p:nvSpPr>
          <p:spPr bwMode="auto">
            <a:xfrm>
              <a:off x="44084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14"/>
            <p:cNvSpPr>
              <a:spLocks noChangeShapeType="1"/>
            </p:cNvSpPr>
            <p:nvPr/>
          </p:nvSpPr>
          <p:spPr bwMode="auto">
            <a:xfrm>
              <a:off x="4808537"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15"/>
            <p:cNvSpPr>
              <a:spLocks noChangeShapeType="1"/>
            </p:cNvSpPr>
            <p:nvPr/>
          </p:nvSpPr>
          <p:spPr bwMode="auto">
            <a:xfrm>
              <a:off x="4379912"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16"/>
            <p:cNvSpPr>
              <a:spLocks noChangeShapeType="1"/>
            </p:cNvSpPr>
            <p:nvPr/>
          </p:nvSpPr>
          <p:spPr bwMode="auto">
            <a:xfrm>
              <a:off x="474186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7"/>
            <p:cNvSpPr>
              <a:spLocks noChangeShapeType="1"/>
            </p:cNvSpPr>
            <p:nvPr/>
          </p:nvSpPr>
          <p:spPr bwMode="auto">
            <a:xfrm>
              <a:off x="42941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8"/>
            <p:cNvSpPr>
              <a:spLocks noChangeShapeType="1"/>
            </p:cNvSpPr>
            <p:nvPr/>
          </p:nvSpPr>
          <p:spPr bwMode="auto">
            <a:xfrm>
              <a:off x="41989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9"/>
            <p:cNvSpPr>
              <a:spLocks noChangeShapeType="1"/>
            </p:cNvSpPr>
            <p:nvPr/>
          </p:nvSpPr>
          <p:spPr bwMode="auto">
            <a:xfrm>
              <a:off x="4094162" y="234442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20"/>
            <p:cNvSpPr>
              <a:spLocks noChangeShapeType="1"/>
            </p:cNvSpPr>
            <p:nvPr/>
          </p:nvSpPr>
          <p:spPr bwMode="auto">
            <a:xfrm>
              <a:off x="4075112" y="234442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21"/>
            <p:cNvSpPr>
              <a:spLocks noChangeShapeType="1"/>
            </p:cNvSpPr>
            <p:nvPr/>
          </p:nvSpPr>
          <p:spPr bwMode="auto">
            <a:xfrm>
              <a:off x="3884612" y="2277752"/>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22"/>
            <p:cNvSpPr>
              <a:spLocks noChangeShapeType="1"/>
            </p:cNvSpPr>
            <p:nvPr/>
          </p:nvSpPr>
          <p:spPr bwMode="auto">
            <a:xfrm>
              <a:off x="3846512" y="223012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23"/>
            <p:cNvSpPr>
              <a:spLocks noChangeShapeType="1"/>
            </p:cNvSpPr>
            <p:nvPr/>
          </p:nvSpPr>
          <p:spPr bwMode="auto">
            <a:xfrm>
              <a:off x="3817937" y="218250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24"/>
            <p:cNvSpPr>
              <a:spLocks noChangeShapeType="1"/>
            </p:cNvSpPr>
            <p:nvPr/>
          </p:nvSpPr>
          <p:spPr bwMode="auto">
            <a:xfrm>
              <a:off x="3789362" y="21348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25"/>
            <p:cNvSpPr>
              <a:spLocks noChangeShapeType="1"/>
            </p:cNvSpPr>
            <p:nvPr/>
          </p:nvSpPr>
          <p:spPr bwMode="auto">
            <a:xfrm>
              <a:off x="3741737" y="21348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26"/>
            <p:cNvSpPr>
              <a:spLocks noChangeShapeType="1"/>
            </p:cNvSpPr>
            <p:nvPr/>
          </p:nvSpPr>
          <p:spPr bwMode="auto">
            <a:xfrm>
              <a:off x="3617912" y="214440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27"/>
            <p:cNvSpPr>
              <a:spLocks noChangeShapeType="1"/>
            </p:cNvSpPr>
            <p:nvPr/>
          </p:nvSpPr>
          <p:spPr bwMode="auto">
            <a:xfrm>
              <a:off x="3579812" y="214440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28"/>
            <p:cNvSpPr>
              <a:spLocks noChangeShapeType="1"/>
            </p:cNvSpPr>
            <p:nvPr/>
          </p:nvSpPr>
          <p:spPr bwMode="auto">
            <a:xfrm>
              <a:off x="3532187" y="2096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29"/>
            <p:cNvSpPr>
              <a:spLocks noChangeShapeType="1"/>
            </p:cNvSpPr>
            <p:nvPr/>
          </p:nvSpPr>
          <p:spPr bwMode="auto">
            <a:xfrm>
              <a:off x="3475037" y="20586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30"/>
            <p:cNvSpPr>
              <a:spLocks noChangeShapeType="1"/>
            </p:cNvSpPr>
            <p:nvPr/>
          </p:nvSpPr>
          <p:spPr bwMode="auto">
            <a:xfrm>
              <a:off x="3379787" y="20586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31"/>
            <p:cNvSpPr>
              <a:spLocks noChangeShapeType="1"/>
            </p:cNvSpPr>
            <p:nvPr/>
          </p:nvSpPr>
          <p:spPr bwMode="auto">
            <a:xfrm>
              <a:off x="3113087" y="19824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32"/>
            <p:cNvSpPr>
              <a:spLocks noChangeShapeType="1"/>
            </p:cNvSpPr>
            <p:nvPr/>
          </p:nvSpPr>
          <p:spPr bwMode="auto">
            <a:xfrm>
              <a:off x="29702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33"/>
            <p:cNvSpPr>
              <a:spLocks noChangeShapeType="1"/>
            </p:cNvSpPr>
            <p:nvPr/>
          </p:nvSpPr>
          <p:spPr bwMode="auto">
            <a:xfrm>
              <a:off x="29321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34"/>
            <p:cNvSpPr>
              <a:spLocks noChangeShapeType="1"/>
            </p:cNvSpPr>
            <p:nvPr/>
          </p:nvSpPr>
          <p:spPr bwMode="auto">
            <a:xfrm>
              <a:off x="28940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35"/>
            <p:cNvSpPr>
              <a:spLocks noChangeShapeType="1"/>
            </p:cNvSpPr>
            <p:nvPr/>
          </p:nvSpPr>
          <p:spPr bwMode="auto">
            <a:xfrm>
              <a:off x="28559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36"/>
            <p:cNvSpPr>
              <a:spLocks noChangeShapeType="1"/>
            </p:cNvSpPr>
            <p:nvPr/>
          </p:nvSpPr>
          <p:spPr bwMode="auto">
            <a:xfrm>
              <a:off x="2817812" y="1934852"/>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37"/>
            <p:cNvSpPr>
              <a:spLocks noChangeShapeType="1"/>
            </p:cNvSpPr>
            <p:nvPr/>
          </p:nvSpPr>
          <p:spPr bwMode="auto">
            <a:xfrm>
              <a:off x="27797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38"/>
            <p:cNvSpPr>
              <a:spLocks noChangeShapeType="1"/>
            </p:cNvSpPr>
            <p:nvPr/>
          </p:nvSpPr>
          <p:spPr bwMode="auto">
            <a:xfrm>
              <a:off x="3265487" y="20205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39"/>
            <p:cNvSpPr>
              <a:spLocks noChangeShapeType="1"/>
            </p:cNvSpPr>
            <p:nvPr/>
          </p:nvSpPr>
          <p:spPr bwMode="auto">
            <a:xfrm>
              <a:off x="3341687" y="20586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40"/>
            <p:cNvSpPr>
              <a:spLocks noChangeShapeType="1"/>
            </p:cNvSpPr>
            <p:nvPr/>
          </p:nvSpPr>
          <p:spPr bwMode="auto">
            <a:xfrm>
              <a:off x="3227387" y="20205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41"/>
            <p:cNvSpPr>
              <a:spLocks noChangeShapeType="1"/>
            </p:cNvSpPr>
            <p:nvPr/>
          </p:nvSpPr>
          <p:spPr bwMode="auto">
            <a:xfrm>
              <a:off x="3294062" y="20586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42"/>
            <p:cNvSpPr>
              <a:spLocks noChangeShapeType="1"/>
            </p:cNvSpPr>
            <p:nvPr/>
          </p:nvSpPr>
          <p:spPr bwMode="auto">
            <a:xfrm>
              <a:off x="3179762" y="20205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43"/>
            <p:cNvSpPr>
              <a:spLocks noChangeShapeType="1"/>
            </p:cNvSpPr>
            <p:nvPr/>
          </p:nvSpPr>
          <p:spPr bwMode="auto">
            <a:xfrm>
              <a:off x="4751387"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44"/>
            <p:cNvSpPr>
              <a:spLocks noChangeShapeType="1"/>
            </p:cNvSpPr>
            <p:nvPr/>
          </p:nvSpPr>
          <p:spPr bwMode="auto">
            <a:xfrm>
              <a:off x="43322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97" name="Group 196"/>
          <p:cNvGrpSpPr/>
          <p:nvPr/>
        </p:nvGrpSpPr>
        <p:grpSpPr>
          <a:xfrm>
            <a:off x="1808524" y="1784764"/>
            <a:ext cx="3857394" cy="2503586"/>
            <a:chOff x="3138488" y="2486025"/>
            <a:chExt cx="2867025" cy="1885950"/>
          </a:xfrm>
        </p:grpSpPr>
        <p:sp>
          <p:nvSpPr>
            <p:cNvPr id="198" name="Freeform 45"/>
            <p:cNvSpPr>
              <a:spLocks/>
            </p:cNvSpPr>
            <p:nvPr/>
          </p:nvSpPr>
          <p:spPr bwMode="auto">
            <a:xfrm>
              <a:off x="3138488" y="2486025"/>
              <a:ext cx="2867025" cy="1857375"/>
            </a:xfrm>
            <a:custGeom>
              <a:avLst/>
              <a:gdLst>
                <a:gd name="T0" fmla="*/ 301 w 301"/>
                <a:gd name="T1" fmla="*/ 195 h 195"/>
                <a:gd name="T2" fmla="*/ 227 w 301"/>
                <a:gd name="T3" fmla="*/ 195 h 195"/>
                <a:gd name="T4" fmla="*/ 227 w 301"/>
                <a:gd name="T5" fmla="*/ 188 h 195"/>
                <a:gd name="T6" fmla="*/ 211 w 301"/>
                <a:gd name="T7" fmla="*/ 188 h 195"/>
                <a:gd name="T8" fmla="*/ 211 w 301"/>
                <a:gd name="T9" fmla="*/ 178 h 195"/>
                <a:gd name="T10" fmla="*/ 200 w 301"/>
                <a:gd name="T11" fmla="*/ 178 h 195"/>
                <a:gd name="T12" fmla="*/ 200 w 301"/>
                <a:gd name="T13" fmla="*/ 164 h 195"/>
                <a:gd name="T14" fmla="*/ 160 w 301"/>
                <a:gd name="T15" fmla="*/ 164 h 195"/>
                <a:gd name="T16" fmla="*/ 160 w 301"/>
                <a:gd name="T17" fmla="*/ 157 h 195"/>
                <a:gd name="T18" fmla="*/ 146 w 301"/>
                <a:gd name="T19" fmla="*/ 157 h 195"/>
                <a:gd name="T20" fmla="*/ 146 w 301"/>
                <a:gd name="T21" fmla="*/ 154 h 195"/>
                <a:gd name="T22" fmla="*/ 139 w 301"/>
                <a:gd name="T23" fmla="*/ 154 h 195"/>
                <a:gd name="T24" fmla="*/ 139 w 301"/>
                <a:gd name="T25" fmla="*/ 148 h 195"/>
                <a:gd name="T26" fmla="*/ 131 w 301"/>
                <a:gd name="T27" fmla="*/ 148 h 195"/>
                <a:gd name="T28" fmla="*/ 131 w 301"/>
                <a:gd name="T29" fmla="*/ 131 h 195"/>
                <a:gd name="T30" fmla="*/ 107 w 301"/>
                <a:gd name="T31" fmla="*/ 131 h 195"/>
                <a:gd name="T32" fmla="*/ 107 w 301"/>
                <a:gd name="T33" fmla="*/ 124 h 195"/>
                <a:gd name="T34" fmla="*/ 102 w 301"/>
                <a:gd name="T35" fmla="*/ 124 h 195"/>
                <a:gd name="T36" fmla="*/ 102 w 301"/>
                <a:gd name="T37" fmla="*/ 110 h 195"/>
                <a:gd name="T38" fmla="*/ 99 w 301"/>
                <a:gd name="T39" fmla="*/ 110 h 195"/>
                <a:gd name="T40" fmla="*/ 99 w 301"/>
                <a:gd name="T41" fmla="*/ 105 h 195"/>
                <a:gd name="T42" fmla="*/ 97 w 301"/>
                <a:gd name="T43" fmla="*/ 105 h 195"/>
                <a:gd name="T44" fmla="*/ 97 w 301"/>
                <a:gd name="T45" fmla="*/ 100 h 195"/>
                <a:gd name="T46" fmla="*/ 78 w 301"/>
                <a:gd name="T47" fmla="*/ 100 h 195"/>
                <a:gd name="T48" fmla="*/ 78 w 301"/>
                <a:gd name="T49" fmla="*/ 93 h 195"/>
                <a:gd name="T50" fmla="*/ 70 w 301"/>
                <a:gd name="T51" fmla="*/ 93 h 195"/>
                <a:gd name="T52" fmla="*/ 70 w 301"/>
                <a:gd name="T53" fmla="*/ 86 h 195"/>
                <a:gd name="T54" fmla="*/ 67 w 301"/>
                <a:gd name="T55" fmla="*/ 86 h 195"/>
                <a:gd name="T56" fmla="*/ 70 w 301"/>
                <a:gd name="T57" fmla="*/ 86 h 195"/>
                <a:gd name="T58" fmla="*/ 66 w 301"/>
                <a:gd name="T59" fmla="*/ 86 h 195"/>
                <a:gd name="T60" fmla="*/ 66 w 301"/>
                <a:gd name="T61" fmla="*/ 79 h 195"/>
                <a:gd name="T62" fmla="*/ 63 w 301"/>
                <a:gd name="T63" fmla="*/ 79 h 195"/>
                <a:gd name="T64" fmla="*/ 63 w 301"/>
                <a:gd name="T65" fmla="*/ 75 h 195"/>
                <a:gd name="T66" fmla="*/ 59 w 301"/>
                <a:gd name="T67" fmla="*/ 75 h 195"/>
                <a:gd name="T68" fmla="*/ 59 w 301"/>
                <a:gd name="T69" fmla="*/ 71 h 195"/>
                <a:gd name="T70" fmla="*/ 49 w 301"/>
                <a:gd name="T71" fmla="*/ 71 h 195"/>
                <a:gd name="T72" fmla="*/ 49 w 301"/>
                <a:gd name="T73" fmla="*/ 68 h 195"/>
                <a:gd name="T74" fmla="*/ 44 w 301"/>
                <a:gd name="T75" fmla="*/ 68 h 195"/>
                <a:gd name="T76" fmla="*/ 44 w 301"/>
                <a:gd name="T77" fmla="*/ 64 h 195"/>
                <a:gd name="T78" fmla="*/ 37 w 301"/>
                <a:gd name="T79" fmla="*/ 64 h 195"/>
                <a:gd name="T80" fmla="*/ 37 w 301"/>
                <a:gd name="T81" fmla="*/ 42 h 195"/>
                <a:gd name="T82" fmla="*/ 34 w 301"/>
                <a:gd name="T83" fmla="*/ 42 h 195"/>
                <a:gd name="T84" fmla="*/ 34 w 301"/>
                <a:gd name="T85" fmla="*/ 28 h 195"/>
                <a:gd name="T86" fmla="*/ 32 w 301"/>
                <a:gd name="T87" fmla="*/ 28 h 195"/>
                <a:gd name="T88" fmla="*/ 32 w 301"/>
                <a:gd name="T89" fmla="*/ 21 h 195"/>
                <a:gd name="T90" fmla="*/ 32 w 301"/>
                <a:gd name="T91" fmla="*/ 14 h 195"/>
                <a:gd name="T92" fmla="*/ 28 w 301"/>
                <a:gd name="T93" fmla="*/ 14 h 195"/>
                <a:gd name="T94" fmla="*/ 28 w 301"/>
                <a:gd name="T95" fmla="*/ 10 h 195"/>
                <a:gd name="T96" fmla="*/ 25 w 301"/>
                <a:gd name="T97" fmla="*/ 10 h 195"/>
                <a:gd name="T98" fmla="*/ 25 w 301"/>
                <a:gd name="T99" fmla="*/ 3 h 195"/>
                <a:gd name="T100" fmla="*/ 19 w 301"/>
                <a:gd name="T101" fmla="*/ 3 h 195"/>
                <a:gd name="T102" fmla="*/ 19 w 301"/>
                <a:gd name="T103" fmla="*/ 0 h 195"/>
                <a:gd name="T104" fmla="*/ 0 w 301"/>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1" h="195">
                  <a:moveTo>
                    <a:pt x="301" y="195"/>
                  </a:moveTo>
                  <a:lnTo>
                    <a:pt x="227" y="195"/>
                  </a:lnTo>
                  <a:lnTo>
                    <a:pt x="227" y="188"/>
                  </a:lnTo>
                  <a:lnTo>
                    <a:pt x="211" y="188"/>
                  </a:lnTo>
                  <a:lnTo>
                    <a:pt x="211" y="178"/>
                  </a:lnTo>
                  <a:lnTo>
                    <a:pt x="200" y="178"/>
                  </a:lnTo>
                  <a:lnTo>
                    <a:pt x="200" y="164"/>
                  </a:lnTo>
                  <a:lnTo>
                    <a:pt x="160" y="164"/>
                  </a:lnTo>
                  <a:lnTo>
                    <a:pt x="160" y="157"/>
                  </a:lnTo>
                  <a:lnTo>
                    <a:pt x="146" y="157"/>
                  </a:lnTo>
                  <a:lnTo>
                    <a:pt x="146" y="154"/>
                  </a:lnTo>
                  <a:lnTo>
                    <a:pt x="139" y="154"/>
                  </a:lnTo>
                  <a:lnTo>
                    <a:pt x="139" y="148"/>
                  </a:lnTo>
                  <a:lnTo>
                    <a:pt x="131" y="148"/>
                  </a:lnTo>
                  <a:lnTo>
                    <a:pt x="131" y="131"/>
                  </a:lnTo>
                  <a:lnTo>
                    <a:pt x="107" y="131"/>
                  </a:lnTo>
                  <a:lnTo>
                    <a:pt x="107" y="124"/>
                  </a:lnTo>
                  <a:lnTo>
                    <a:pt x="102" y="124"/>
                  </a:lnTo>
                  <a:lnTo>
                    <a:pt x="102" y="110"/>
                  </a:lnTo>
                  <a:lnTo>
                    <a:pt x="99" y="110"/>
                  </a:lnTo>
                  <a:lnTo>
                    <a:pt x="99" y="105"/>
                  </a:lnTo>
                  <a:lnTo>
                    <a:pt x="97" y="105"/>
                  </a:lnTo>
                  <a:lnTo>
                    <a:pt x="97" y="100"/>
                  </a:lnTo>
                  <a:lnTo>
                    <a:pt x="78" y="100"/>
                  </a:lnTo>
                  <a:lnTo>
                    <a:pt x="78" y="93"/>
                  </a:lnTo>
                  <a:lnTo>
                    <a:pt x="70" y="93"/>
                  </a:lnTo>
                  <a:lnTo>
                    <a:pt x="70" y="86"/>
                  </a:lnTo>
                  <a:lnTo>
                    <a:pt x="67" y="86"/>
                  </a:lnTo>
                  <a:lnTo>
                    <a:pt x="70" y="86"/>
                  </a:lnTo>
                  <a:lnTo>
                    <a:pt x="66" y="86"/>
                  </a:lnTo>
                  <a:lnTo>
                    <a:pt x="66" y="79"/>
                  </a:lnTo>
                  <a:lnTo>
                    <a:pt x="63" y="79"/>
                  </a:lnTo>
                  <a:lnTo>
                    <a:pt x="63" y="75"/>
                  </a:lnTo>
                  <a:lnTo>
                    <a:pt x="59" y="75"/>
                  </a:lnTo>
                  <a:lnTo>
                    <a:pt x="59" y="71"/>
                  </a:lnTo>
                  <a:lnTo>
                    <a:pt x="49" y="71"/>
                  </a:lnTo>
                  <a:lnTo>
                    <a:pt x="49" y="68"/>
                  </a:lnTo>
                  <a:lnTo>
                    <a:pt x="44" y="68"/>
                  </a:lnTo>
                  <a:lnTo>
                    <a:pt x="44" y="64"/>
                  </a:lnTo>
                  <a:lnTo>
                    <a:pt x="37" y="64"/>
                  </a:lnTo>
                  <a:lnTo>
                    <a:pt x="37" y="42"/>
                  </a:lnTo>
                  <a:lnTo>
                    <a:pt x="34" y="42"/>
                  </a:lnTo>
                  <a:lnTo>
                    <a:pt x="34" y="28"/>
                  </a:lnTo>
                  <a:lnTo>
                    <a:pt x="32" y="28"/>
                  </a:lnTo>
                  <a:lnTo>
                    <a:pt x="32" y="21"/>
                  </a:lnTo>
                  <a:lnTo>
                    <a:pt x="32" y="14"/>
                  </a:lnTo>
                  <a:lnTo>
                    <a:pt x="28" y="14"/>
                  </a:lnTo>
                  <a:lnTo>
                    <a:pt x="28" y="10"/>
                  </a:lnTo>
                  <a:lnTo>
                    <a:pt x="25" y="10"/>
                  </a:lnTo>
                  <a:lnTo>
                    <a:pt x="25" y="3"/>
                  </a:lnTo>
                  <a:lnTo>
                    <a:pt x="19" y="3"/>
                  </a:lnTo>
                  <a:lnTo>
                    <a:pt x="1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46"/>
            <p:cNvSpPr>
              <a:spLocks noChangeShapeType="1"/>
            </p:cNvSpPr>
            <p:nvPr/>
          </p:nvSpPr>
          <p:spPr bwMode="auto">
            <a:xfrm>
              <a:off x="5986463" y="43148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47"/>
            <p:cNvSpPr>
              <a:spLocks noChangeShapeType="1"/>
            </p:cNvSpPr>
            <p:nvPr/>
          </p:nvSpPr>
          <p:spPr bwMode="auto">
            <a:xfrm>
              <a:off x="5681663" y="43148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48"/>
            <p:cNvSpPr>
              <a:spLocks noChangeShapeType="1"/>
            </p:cNvSpPr>
            <p:nvPr/>
          </p:nvSpPr>
          <p:spPr bwMode="auto">
            <a:xfrm>
              <a:off x="5653088" y="43148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49"/>
            <p:cNvSpPr>
              <a:spLocks noChangeShapeType="1"/>
            </p:cNvSpPr>
            <p:nvPr/>
          </p:nvSpPr>
          <p:spPr bwMode="auto">
            <a:xfrm>
              <a:off x="5062538" y="415290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50"/>
            <p:cNvSpPr>
              <a:spLocks noChangeShapeType="1"/>
            </p:cNvSpPr>
            <p:nvPr/>
          </p:nvSpPr>
          <p:spPr bwMode="auto">
            <a:xfrm>
              <a:off x="5024438" y="40195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51"/>
            <p:cNvSpPr>
              <a:spLocks noChangeShapeType="1"/>
            </p:cNvSpPr>
            <p:nvPr/>
          </p:nvSpPr>
          <p:spPr bwMode="auto">
            <a:xfrm>
              <a:off x="4986338" y="40195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52"/>
            <p:cNvSpPr>
              <a:spLocks noChangeShapeType="1"/>
            </p:cNvSpPr>
            <p:nvPr/>
          </p:nvSpPr>
          <p:spPr bwMode="auto">
            <a:xfrm>
              <a:off x="4786313" y="40195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53"/>
            <p:cNvSpPr>
              <a:spLocks noChangeShapeType="1"/>
            </p:cNvSpPr>
            <p:nvPr/>
          </p:nvSpPr>
          <p:spPr bwMode="auto">
            <a:xfrm>
              <a:off x="4729163" y="401955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54"/>
            <p:cNvSpPr>
              <a:spLocks noChangeShapeType="1"/>
            </p:cNvSpPr>
            <p:nvPr/>
          </p:nvSpPr>
          <p:spPr bwMode="auto">
            <a:xfrm>
              <a:off x="4691063" y="402907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55"/>
            <p:cNvSpPr>
              <a:spLocks noChangeShapeType="1"/>
            </p:cNvSpPr>
            <p:nvPr/>
          </p:nvSpPr>
          <p:spPr bwMode="auto">
            <a:xfrm>
              <a:off x="4405313" y="386715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56"/>
            <p:cNvSpPr>
              <a:spLocks noChangeShapeType="1"/>
            </p:cNvSpPr>
            <p:nvPr/>
          </p:nvSpPr>
          <p:spPr bwMode="auto">
            <a:xfrm>
              <a:off x="4157663" y="37052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57"/>
            <p:cNvSpPr>
              <a:spLocks noChangeShapeType="1"/>
            </p:cNvSpPr>
            <p:nvPr/>
          </p:nvSpPr>
          <p:spPr bwMode="auto">
            <a:xfrm>
              <a:off x="4043363" y="34099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58"/>
            <p:cNvSpPr>
              <a:spLocks noChangeShapeType="1"/>
            </p:cNvSpPr>
            <p:nvPr/>
          </p:nvSpPr>
          <p:spPr bwMode="auto">
            <a:xfrm>
              <a:off x="3843338" y="334327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59"/>
            <p:cNvSpPr>
              <a:spLocks noChangeShapeType="1"/>
            </p:cNvSpPr>
            <p:nvPr/>
          </p:nvSpPr>
          <p:spPr bwMode="auto">
            <a:xfrm>
              <a:off x="3767138" y="319087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60"/>
            <p:cNvSpPr>
              <a:spLocks noChangeShapeType="1"/>
            </p:cNvSpPr>
            <p:nvPr/>
          </p:nvSpPr>
          <p:spPr bwMode="auto">
            <a:xfrm>
              <a:off x="3700463" y="312420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61"/>
            <p:cNvSpPr>
              <a:spLocks noChangeShapeType="1"/>
            </p:cNvSpPr>
            <p:nvPr/>
          </p:nvSpPr>
          <p:spPr bwMode="auto">
            <a:xfrm>
              <a:off x="3681413" y="312420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62"/>
            <p:cNvSpPr>
              <a:spLocks noChangeShapeType="1"/>
            </p:cNvSpPr>
            <p:nvPr/>
          </p:nvSpPr>
          <p:spPr bwMode="auto">
            <a:xfrm>
              <a:off x="3328988" y="255270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63"/>
            <p:cNvSpPr>
              <a:spLocks noChangeShapeType="1"/>
            </p:cNvSpPr>
            <p:nvPr/>
          </p:nvSpPr>
          <p:spPr bwMode="auto">
            <a:xfrm>
              <a:off x="3414713" y="272415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64"/>
            <p:cNvSpPr>
              <a:spLocks noChangeShapeType="1"/>
            </p:cNvSpPr>
            <p:nvPr/>
          </p:nvSpPr>
          <p:spPr bwMode="auto">
            <a:xfrm>
              <a:off x="3433763" y="2809875"/>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65"/>
            <p:cNvSpPr>
              <a:spLocks noChangeShapeType="1"/>
            </p:cNvSpPr>
            <p:nvPr/>
          </p:nvSpPr>
          <p:spPr bwMode="auto">
            <a:xfrm>
              <a:off x="3462338" y="297180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66"/>
            <p:cNvSpPr>
              <a:spLocks noChangeShapeType="1"/>
            </p:cNvSpPr>
            <p:nvPr/>
          </p:nvSpPr>
          <p:spPr bwMode="auto">
            <a:xfrm>
              <a:off x="3462338" y="2924175"/>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67"/>
            <p:cNvSpPr>
              <a:spLocks noChangeShapeType="1"/>
            </p:cNvSpPr>
            <p:nvPr/>
          </p:nvSpPr>
          <p:spPr bwMode="auto">
            <a:xfrm>
              <a:off x="4043363" y="350520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21" name="Straight Connector 220"/>
          <p:cNvCxnSpPr>
            <a:stCxn id="151" idx="1"/>
          </p:cNvCxnSpPr>
          <p:nvPr/>
        </p:nvCxnSpPr>
        <p:spPr>
          <a:xfrm>
            <a:off x="1816516" y="3162303"/>
            <a:ext cx="4588112" cy="3941"/>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3063111" y="3137713"/>
            <a:ext cx="18549" cy="1420229"/>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4560841" y="3843640"/>
            <a:ext cx="1955985" cy="307777"/>
          </a:xfrm>
          <a:prstGeom prst="rect">
            <a:avLst/>
          </a:prstGeom>
        </p:spPr>
        <p:txBody>
          <a:bodyPr wrap="none">
            <a:spAutoFit/>
          </a:bodyPr>
          <a:lstStyle/>
          <a:p>
            <a:r>
              <a:rPr lang="en-US" sz="1400" dirty="0" smtClean="0">
                <a:solidFill>
                  <a:srgbClr val="B2C0D8"/>
                </a:solidFill>
              </a:rPr>
              <a:t>Octreotide </a:t>
            </a:r>
            <a:r>
              <a:rPr lang="en-US" sz="1400" dirty="0">
                <a:solidFill>
                  <a:srgbClr val="B2C0D8"/>
                </a:solidFill>
              </a:rPr>
              <a:t>60 mg LAR</a:t>
            </a:r>
            <a:endParaRPr lang="en-GB" sz="1400" dirty="0">
              <a:solidFill>
                <a:srgbClr val="B2C0D8"/>
              </a:solidFill>
            </a:endParaRPr>
          </a:p>
        </p:txBody>
      </p:sp>
      <p:sp>
        <p:nvSpPr>
          <p:cNvPr id="224" name="Rectangle 223"/>
          <p:cNvSpPr/>
          <p:nvPr/>
        </p:nvSpPr>
        <p:spPr>
          <a:xfrm>
            <a:off x="4436909" y="2423873"/>
            <a:ext cx="1321196" cy="307777"/>
          </a:xfrm>
          <a:prstGeom prst="rect">
            <a:avLst/>
          </a:prstGeom>
        </p:spPr>
        <p:txBody>
          <a:bodyPr wrap="none">
            <a:spAutoFit/>
          </a:bodyPr>
          <a:lstStyle/>
          <a:p>
            <a:r>
              <a:rPr lang="en-US" sz="1400" baseline="30000" dirty="0" smtClean="0">
                <a:solidFill>
                  <a:srgbClr val="B60D27"/>
                </a:solidFill>
              </a:rPr>
              <a:t>177</a:t>
            </a:r>
            <a:r>
              <a:rPr lang="en-US" sz="1400" dirty="0" smtClean="0">
                <a:solidFill>
                  <a:srgbClr val="B60D27"/>
                </a:solidFill>
              </a:rPr>
              <a:t>Lu-Dotatate</a:t>
            </a:r>
            <a:endParaRPr lang="en-GB" sz="1400" dirty="0">
              <a:solidFill>
                <a:srgbClr val="B60D27"/>
              </a:solidFill>
            </a:endParaRPr>
          </a:p>
        </p:txBody>
      </p:sp>
      <p:sp>
        <p:nvSpPr>
          <p:cNvPr id="128" name="Shape 192"/>
          <p:cNvSpPr txBox="1"/>
          <p:nvPr/>
        </p:nvSpPr>
        <p:spPr>
          <a:xfrm>
            <a:off x="1784693" y="3689514"/>
            <a:ext cx="2775361" cy="866544"/>
          </a:xfrm>
          <a:prstGeom prst="rect">
            <a:avLst/>
          </a:prstGeom>
          <a:noFill/>
          <a:ln>
            <a:noFill/>
          </a:ln>
        </p:spPr>
        <p:txBody>
          <a:bodyPr lIns="91425" tIns="45700" rIns="91425" bIns="45700" anchor="t" anchorCtr="0">
            <a:noAutofit/>
          </a:bodyPr>
          <a:lstStyle/>
          <a:p>
            <a:pPr>
              <a:buClr>
                <a:srgbClr val="333333"/>
              </a:buClr>
              <a:buSzPct val="25000"/>
              <a:buFont typeface="Arial"/>
              <a:buNone/>
            </a:pPr>
            <a:r>
              <a:rPr lang="en-US" sz="1500" dirty="0">
                <a:ea typeface="Arial"/>
                <a:sym typeface="Arial"/>
              </a:rPr>
              <a:t>HR 0.209 </a:t>
            </a:r>
            <a:br>
              <a:rPr lang="en-US" sz="1500" dirty="0">
                <a:ea typeface="Arial"/>
                <a:sym typeface="Arial"/>
              </a:rPr>
            </a:br>
            <a:r>
              <a:rPr lang="en-US" sz="1500" dirty="0">
                <a:ea typeface="Arial"/>
                <a:sym typeface="Arial"/>
              </a:rPr>
              <a:t>(</a:t>
            </a:r>
            <a:r>
              <a:rPr lang="en-US" sz="1500" dirty="0" smtClean="0">
                <a:ea typeface="Arial"/>
                <a:sym typeface="Arial"/>
              </a:rPr>
              <a:t>95%CI </a:t>
            </a:r>
            <a:r>
              <a:rPr lang="en-US" sz="1500" dirty="0">
                <a:ea typeface="Arial"/>
                <a:sym typeface="Arial"/>
              </a:rPr>
              <a:t>0.129, 0.338)</a:t>
            </a:r>
          </a:p>
          <a:p>
            <a:pPr>
              <a:buClr>
                <a:srgbClr val="FF0000"/>
              </a:buClr>
              <a:buSzPct val="25000"/>
              <a:buFont typeface="Arial"/>
              <a:buNone/>
            </a:pPr>
            <a:r>
              <a:rPr lang="en-US" sz="1500" b="1" dirty="0">
                <a:ea typeface="Arial"/>
                <a:sym typeface="Arial"/>
              </a:rPr>
              <a:t>p&lt;0.0001</a:t>
            </a:r>
          </a:p>
        </p:txBody>
      </p:sp>
      <p:sp>
        <p:nvSpPr>
          <p:cNvPr id="114" name="TextBox 113"/>
          <p:cNvSpPr txBox="1"/>
          <p:nvPr/>
        </p:nvSpPr>
        <p:spPr>
          <a:xfrm>
            <a:off x="1675861" y="4666350"/>
            <a:ext cx="269626" cy="276999"/>
          </a:xfrm>
          <a:prstGeom prst="rect">
            <a:avLst/>
          </a:prstGeom>
          <a:noFill/>
        </p:spPr>
        <p:txBody>
          <a:bodyPr wrap="none" rtlCol="0" anchor="ctr" anchorCtr="0">
            <a:spAutoFit/>
          </a:bodyPr>
          <a:lstStyle/>
          <a:p>
            <a:pPr algn="ctr"/>
            <a:r>
              <a:rPr lang="en-GB" sz="1200" dirty="0" smtClean="0"/>
              <a:t>0</a:t>
            </a:r>
            <a:endParaRPr lang="en-GB" sz="1200" dirty="0"/>
          </a:p>
        </p:txBody>
      </p:sp>
    </p:spTree>
    <p:extLst>
      <p:ext uri="{BB962C8B-B14F-4D97-AF65-F5344CB8AC3E}">
        <p14:creationId xmlns:p14="http://schemas.microsoft.com/office/powerpoint/2010/main" xmlns="" val="2832727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6LBA: </a:t>
            </a:r>
            <a:r>
              <a:rPr lang="en-GB" sz="1800" baseline="30000" dirty="0" smtClean="0"/>
              <a:t>177</a:t>
            </a:r>
            <a:r>
              <a:rPr lang="en-GB" sz="1800" dirty="0" smtClean="0"/>
              <a:t>Lu-Dotatate </a:t>
            </a:r>
            <a:r>
              <a:rPr lang="en-GB" sz="1800" dirty="0"/>
              <a:t>significantly improves progression-free survival in patients with </a:t>
            </a:r>
            <a:r>
              <a:rPr lang="en-GB" sz="1800" dirty="0" err="1"/>
              <a:t>midgut</a:t>
            </a:r>
            <a:r>
              <a:rPr lang="en-GB" sz="1800" dirty="0"/>
              <a:t> neuroendocrine tumours: Results of the phase III NETTER-1 trial – </a:t>
            </a:r>
            <a:r>
              <a:rPr lang="en-GB" sz="1800" dirty="0" err="1" smtClean="0"/>
              <a:t>Strosberg</a:t>
            </a:r>
            <a:r>
              <a:rPr lang="en-GB" sz="1800" dirty="0" smtClean="0"/>
              <a:t> J* </a:t>
            </a:r>
            <a:r>
              <a:rPr lang="en-GB" sz="1800" dirty="0"/>
              <a:t>et al</a:t>
            </a:r>
          </a:p>
        </p:txBody>
      </p:sp>
      <p:sp>
        <p:nvSpPr>
          <p:cNvPr id="12" name="Content Placeholder 11"/>
          <p:cNvSpPr>
            <a:spLocks noGrp="1"/>
          </p:cNvSpPr>
          <p:nvPr>
            <p:ph idx="1"/>
          </p:nvPr>
        </p:nvSpPr>
        <p:spPr/>
        <p:txBody>
          <a:bodyPr/>
          <a:lstStyle/>
          <a:p>
            <a:pPr marL="0" indent="0">
              <a:buNone/>
            </a:pPr>
            <a:r>
              <a:rPr lang="en-GB" b="1" dirty="0" smtClean="0"/>
              <a:t>Key results (cont.)</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spcBef>
                <a:spcPts val="1200"/>
              </a:spcBef>
            </a:pPr>
            <a:r>
              <a:rPr lang="en-GB" dirty="0" smtClean="0"/>
              <a:t>SAEs: 26 vs. 24% (treatment-related, 9 vs. 1%); discontinuations due to AEs</a:t>
            </a:r>
            <a:r>
              <a:rPr lang="en-GB" spc="-20" dirty="0" smtClean="0"/>
              <a:t>: 6 vs. 9% (treatment-related, 5 vs. 0%) with </a:t>
            </a:r>
            <a:r>
              <a:rPr lang="en-GB" spc="-20" baseline="30000" dirty="0" smtClean="0"/>
              <a:t>177</a:t>
            </a:r>
            <a:r>
              <a:rPr lang="en-GB" spc="-20" dirty="0" smtClean="0"/>
              <a:t>Lu-Dotatate vs. octreotide LAR 60 mg, respectively</a:t>
            </a:r>
          </a:p>
          <a:p>
            <a:pPr marL="0" indent="0">
              <a:spcBef>
                <a:spcPts val="1200"/>
              </a:spcBef>
              <a:buNone/>
            </a:pPr>
            <a:r>
              <a:rPr lang="en-GB" b="1" dirty="0" smtClean="0"/>
              <a:t>Conclusions</a:t>
            </a:r>
          </a:p>
          <a:p>
            <a:r>
              <a:rPr lang="en-GB" b="1" baseline="30000" dirty="0" smtClean="0">
                <a:sym typeface="Arial"/>
              </a:rPr>
              <a:t>177</a:t>
            </a:r>
            <a:r>
              <a:rPr lang="en-GB" b="1" dirty="0" smtClean="0">
                <a:sym typeface="Arial"/>
              </a:rPr>
              <a:t>Lu-Dotatate was superior to octreotide LAR 60 mg in terms of PFS and ORR in patients with progressive metastatic </a:t>
            </a:r>
            <a:r>
              <a:rPr lang="en-GB" b="1" dirty="0" err="1" smtClean="0">
                <a:sym typeface="Arial"/>
              </a:rPr>
              <a:t>midgut</a:t>
            </a:r>
            <a:r>
              <a:rPr lang="en-GB" b="1" dirty="0" smtClean="0">
                <a:sym typeface="Arial"/>
              </a:rPr>
              <a:t> NETs</a:t>
            </a:r>
          </a:p>
          <a:p>
            <a:r>
              <a:rPr lang="en-GB" b="1" dirty="0" smtClean="0">
                <a:sym typeface="Arial"/>
              </a:rPr>
              <a:t>Interim analysis suggested longer OS with </a:t>
            </a:r>
            <a:r>
              <a:rPr lang="en-GB" b="1" baseline="30000" dirty="0" smtClean="0">
                <a:sym typeface="Arial"/>
              </a:rPr>
              <a:t>177</a:t>
            </a:r>
            <a:r>
              <a:rPr lang="en-GB" b="1" dirty="0" smtClean="0">
                <a:sym typeface="Arial"/>
              </a:rPr>
              <a:t>Lu-Dotatate vs. octreotide LAR 60 mg </a:t>
            </a:r>
          </a:p>
          <a:p>
            <a:r>
              <a:rPr lang="en-GB" b="1" dirty="0" smtClean="0"/>
              <a:t>Current safety data confirmed the results of a previous phase 1–2 study</a:t>
            </a:r>
          </a:p>
          <a:p>
            <a:pPr lvl="1"/>
            <a:r>
              <a:rPr lang="en-GB" b="1" baseline="30000" dirty="0" smtClean="0">
                <a:sym typeface="Arial"/>
              </a:rPr>
              <a:t>177</a:t>
            </a:r>
            <a:r>
              <a:rPr lang="en-GB" b="1" dirty="0" smtClean="0">
                <a:sym typeface="Arial"/>
              </a:rPr>
              <a:t>Lu-Dotatate had a f</a:t>
            </a:r>
            <a:r>
              <a:rPr lang="en-GB" b="1" dirty="0" smtClean="0"/>
              <a:t>avourable safety profile</a:t>
            </a:r>
            <a:endParaRPr lang="en-GB" b="1" baseline="30000" dirty="0" smtClean="0"/>
          </a:p>
          <a:p>
            <a:r>
              <a:rPr lang="en-GB" b="1" baseline="30000" dirty="0" smtClean="0"/>
              <a:t>177</a:t>
            </a:r>
            <a:r>
              <a:rPr lang="en-GB" b="1" dirty="0" smtClean="0"/>
              <a:t>Lu-Dotatate </a:t>
            </a:r>
            <a:r>
              <a:rPr lang="en-GB" b="1" dirty="0" smtClean="0">
                <a:sym typeface="Arial"/>
              </a:rPr>
              <a:t>appears to be a major advance </a:t>
            </a:r>
            <a:r>
              <a:rPr lang="en-GB" b="1" dirty="0" smtClean="0"/>
              <a:t>in this patient population</a:t>
            </a:r>
            <a:endParaRPr lang="en-GB" b="1" dirty="0" smtClean="0">
              <a:sym typeface="Arial"/>
            </a:endParaRPr>
          </a:p>
          <a:p>
            <a:pPr lvl="1"/>
            <a:endParaRPr lang="en-GB" dirty="0" smtClean="0">
              <a:solidFill>
                <a:srgbClr val="000000"/>
              </a:solidFill>
              <a:sym typeface="Arial"/>
            </a:endParaRPr>
          </a:p>
          <a:p>
            <a:pPr lvl="1"/>
            <a:endParaRPr lang="en-GB" b="1" dirty="0"/>
          </a:p>
        </p:txBody>
      </p:sp>
      <p:sp>
        <p:nvSpPr>
          <p:cNvPr id="13" name="Text Placeholder 12"/>
          <p:cNvSpPr>
            <a:spLocks noGrp="1"/>
          </p:cNvSpPr>
          <p:nvPr>
            <p:ph type="body" sz="quarter" idx="10"/>
          </p:nvPr>
        </p:nvSpPr>
        <p:spPr>
          <a:xfrm>
            <a:off x="365125" y="6324600"/>
            <a:ext cx="4130675" cy="258763"/>
          </a:xfrm>
        </p:spPr>
        <p:txBody>
          <a:bodyPr/>
          <a:lstStyle/>
          <a:p>
            <a:r>
              <a:rPr lang="en-GB" dirty="0" smtClean="0"/>
              <a:t>*p&lt;0.0004 </a:t>
            </a:r>
            <a:endParaRPr lang="en-GB" dirty="0"/>
          </a:p>
        </p:txBody>
      </p:sp>
      <p:sp>
        <p:nvSpPr>
          <p:cNvPr id="14" name="Text Placeholder 13"/>
          <p:cNvSpPr>
            <a:spLocks noGrp="1"/>
          </p:cNvSpPr>
          <p:nvPr>
            <p:ph type="body" sz="quarter" idx="11"/>
          </p:nvPr>
        </p:nvSpPr>
        <p:spPr/>
        <p:txBody>
          <a:bodyPr/>
          <a:lstStyle/>
          <a:p>
            <a:r>
              <a:rPr lang="en-GB" dirty="0"/>
              <a:t>*Presented by P </a:t>
            </a:r>
            <a:r>
              <a:rPr lang="en-GB" dirty="0" err="1"/>
              <a:t>Ruszniewski</a:t>
            </a:r>
            <a:r>
              <a:rPr lang="en-GB" dirty="0"/>
              <a:t/>
            </a:r>
            <a:br>
              <a:rPr lang="en-GB" dirty="0"/>
            </a:br>
            <a:r>
              <a:rPr lang="en-GB" dirty="0" err="1" smtClean="0"/>
              <a:t>Strosberg</a:t>
            </a:r>
            <a:r>
              <a:rPr lang="it-IT" dirty="0" smtClean="0">
                <a:solidFill>
                  <a:srgbClr val="363636"/>
                </a:solidFill>
              </a:rPr>
              <a:t> </a:t>
            </a:r>
            <a:r>
              <a:rPr lang="it-IT" dirty="0">
                <a:solidFill>
                  <a:srgbClr val="363636"/>
                </a:solidFill>
              </a:rPr>
              <a:t>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6LBA</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2161787372"/>
              </p:ext>
            </p:extLst>
          </p:nvPr>
        </p:nvGraphicFramePr>
        <p:xfrm>
          <a:off x="609600" y="1600200"/>
          <a:ext cx="8153400" cy="1828800"/>
        </p:xfrm>
        <a:graphic>
          <a:graphicData uri="http://schemas.openxmlformats.org/drawingml/2006/table">
            <a:tbl>
              <a:tblPr firstRow="1" bandRow="1">
                <a:tableStyleId>{69012ECD-51FC-41F1-AA8D-1B2483CD663E}</a:tableStyleId>
              </a:tblPr>
              <a:tblGrid>
                <a:gridCol w="2717800"/>
                <a:gridCol w="2597912"/>
                <a:gridCol w="2837688"/>
              </a:tblGrid>
              <a:tr h="213360">
                <a:tc>
                  <a:txBody>
                    <a:bodyPr/>
                    <a:lstStyle/>
                    <a:p>
                      <a:endParaRPr lang="en-GB" sz="1400" dirty="0"/>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30000" dirty="0" smtClean="0">
                          <a:solidFill>
                            <a:srgbClr val="FFFFFF"/>
                          </a:solidFill>
                          <a:latin typeface="+mn-lt"/>
                          <a:ea typeface="Arial"/>
                          <a:cs typeface="+mn-cs"/>
                          <a:sym typeface="Arial"/>
                        </a:rPr>
                        <a:t>177</a:t>
                      </a:r>
                      <a:r>
                        <a:rPr lang="en-US" sz="1400" b="1" i="0" u="none" strike="noStrike" cap="none" baseline="0" dirty="0" smtClean="0">
                          <a:solidFill>
                            <a:srgbClr val="FFFFFF"/>
                          </a:solidFill>
                          <a:latin typeface="+mn-lt"/>
                          <a:ea typeface="Arial"/>
                          <a:cs typeface="+mn-cs"/>
                          <a:sym typeface="Arial"/>
                        </a:rPr>
                        <a:t>Lu-Dotatate (n=101)</a:t>
                      </a: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i="0" u="none" strike="noStrike" cap="none" baseline="0" dirty="0" err="1" smtClean="0">
                          <a:solidFill>
                            <a:srgbClr val="FFFFFF"/>
                          </a:solidFill>
                          <a:latin typeface="+mn-lt"/>
                          <a:ea typeface="Arial"/>
                          <a:cs typeface="+mn-cs"/>
                          <a:sym typeface="Arial"/>
                        </a:rPr>
                        <a:t>Octreotide</a:t>
                      </a:r>
                      <a:r>
                        <a:rPr lang="en-US" sz="1400" b="1" i="0" u="none" strike="noStrike" cap="none" baseline="0" dirty="0" smtClean="0">
                          <a:solidFill>
                            <a:srgbClr val="FFFFFF"/>
                          </a:solidFill>
                          <a:latin typeface="+mn-lt"/>
                          <a:ea typeface="Arial"/>
                          <a:cs typeface="+mn-cs"/>
                          <a:sym typeface="Arial"/>
                        </a:rPr>
                        <a:t> LAR 60 mg (n=100)</a:t>
                      </a:r>
                      <a:endParaRPr lang="en-GB" sz="1400" dirty="0"/>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3360">
                <a:tc>
                  <a:txBody>
                    <a:bodyPr/>
                    <a:lstStyle/>
                    <a:p>
                      <a:r>
                        <a:rPr lang="en-GB" sz="1400" dirty="0" smtClean="0"/>
                        <a:t>CR, n</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1</a:t>
                      </a: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0</a:t>
                      </a: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13360">
                <a:tc>
                  <a:txBody>
                    <a:bodyPr/>
                    <a:lstStyle/>
                    <a:p>
                      <a:r>
                        <a:rPr lang="en-GB" sz="1400" dirty="0" smtClean="0"/>
                        <a:t>PR, n</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18</a:t>
                      </a: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3</a:t>
                      </a: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3360">
                <a:tc>
                  <a:txBody>
                    <a:bodyPr/>
                    <a:lstStyle/>
                    <a:p>
                      <a:r>
                        <a:rPr lang="en-GB" sz="1400" dirty="0" smtClean="0"/>
                        <a:t>ORR, n (95%CI)</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smtClean="0">
                          <a:solidFill>
                            <a:srgbClr val="4D4D4D"/>
                          </a:solidFill>
                          <a:latin typeface="Arial"/>
                          <a:ea typeface="Arial"/>
                          <a:cs typeface="Arial"/>
                          <a:sym typeface="Arial"/>
                        </a:rPr>
                        <a:t>19 (11, 26)</a:t>
                      </a:r>
                      <a:endParaRPr lang="en-US" sz="1400" b="0" i="0" u="none" strike="noStrike" cap="none" baseline="0" dirty="0">
                        <a:solidFill>
                          <a:srgbClr val="4D4D4D"/>
                        </a:solidFill>
                        <a:latin typeface="Arial"/>
                        <a:ea typeface="Arial"/>
                        <a:cs typeface="Arial"/>
                        <a:sym typeface="Arial"/>
                      </a:endParaRP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rgbClr val="4D4D4D"/>
                          </a:solidFill>
                          <a:latin typeface="Arial"/>
                          <a:ea typeface="Arial"/>
                          <a:cs typeface="Arial"/>
                          <a:sym typeface="Arial"/>
                        </a:rPr>
                        <a:t>3 (0, 6)</a:t>
                      </a:r>
                      <a:r>
                        <a:rPr lang="en-US" sz="1400" b="1" i="0" u="none" strike="noStrike" cap="none" baseline="0" dirty="0" smtClean="0">
                          <a:solidFill>
                            <a:srgbClr val="4D4D4D"/>
                          </a:solidFill>
                          <a:latin typeface="Arial"/>
                          <a:ea typeface="Arial"/>
                          <a:cs typeface="Arial"/>
                          <a:sym typeface="Arial"/>
                        </a:rPr>
                        <a:t>*</a:t>
                      </a:r>
                      <a:endParaRPr lang="en-US" sz="1400" b="1" i="0" u="none" strike="noStrike" cap="none" baseline="0" dirty="0">
                        <a:solidFill>
                          <a:srgbClr val="4D4D4D"/>
                        </a:solidFill>
                        <a:latin typeface="Arial"/>
                        <a:ea typeface="Arial"/>
                        <a:cs typeface="Arial"/>
                        <a:sym typeface="Arial"/>
                      </a:endParaRP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r>
              <a:tr h="213360">
                <a:tc>
                  <a:txBody>
                    <a:bodyPr/>
                    <a:lstStyle/>
                    <a:p>
                      <a:r>
                        <a:rPr lang="en-GB" sz="1400" dirty="0" smtClean="0"/>
                        <a:t>PD, n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5 (</a:t>
                      </a:r>
                      <a:r>
                        <a:rPr lang="en-US" sz="1400" b="0" i="0" u="none" strike="noStrike" cap="none" baseline="0" dirty="0" smtClean="0">
                          <a:solidFill>
                            <a:srgbClr val="4D4D4D"/>
                          </a:solidFill>
                          <a:latin typeface="Arial"/>
                          <a:ea typeface="Arial"/>
                          <a:cs typeface="Arial"/>
                          <a:sym typeface="Arial"/>
                        </a:rPr>
                        <a:t>4)</a:t>
                      </a:r>
                      <a:endParaRPr lang="en-US" sz="1400" b="0" i="0" u="none" strike="noStrike" cap="none" baseline="0" dirty="0">
                        <a:solidFill>
                          <a:srgbClr val="4D4D4D"/>
                        </a:solidFill>
                        <a:latin typeface="Arial"/>
                        <a:ea typeface="Arial"/>
                        <a:cs typeface="Arial"/>
                        <a:sym typeface="Arial"/>
                      </a:endParaRP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27 (</a:t>
                      </a:r>
                      <a:r>
                        <a:rPr lang="en-US" sz="1400" b="0" i="0" u="none" strike="noStrike" cap="none" baseline="0" dirty="0" smtClean="0">
                          <a:solidFill>
                            <a:srgbClr val="4D4D4D"/>
                          </a:solidFill>
                          <a:latin typeface="Arial"/>
                          <a:ea typeface="Arial"/>
                          <a:cs typeface="Arial"/>
                          <a:sym typeface="Arial"/>
                        </a:rPr>
                        <a:t>24)</a:t>
                      </a:r>
                      <a:endParaRPr lang="en-US" sz="1400" b="0" i="0" u="none" strike="noStrike" cap="none" baseline="0" dirty="0">
                        <a:solidFill>
                          <a:srgbClr val="4D4D4D"/>
                        </a:solidFill>
                        <a:latin typeface="Arial"/>
                        <a:ea typeface="Arial"/>
                        <a:cs typeface="Arial"/>
                        <a:sym typeface="Arial"/>
                      </a:endParaRP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3360">
                <a:tc>
                  <a:txBody>
                    <a:bodyPr/>
                    <a:lstStyle/>
                    <a:p>
                      <a:r>
                        <a:rPr lang="en-GB" sz="1400" dirty="0" smtClean="0"/>
                        <a:t>SD, n (%)</a:t>
                      </a:r>
                      <a:endParaRPr lang="en-GB" sz="1400" dirty="0"/>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77 (</a:t>
                      </a:r>
                      <a:r>
                        <a:rPr lang="en-US" sz="1400" b="0" i="0" u="none" strike="noStrike" cap="none" baseline="0" dirty="0" smtClean="0">
                          <a:solidFill>
                            <a:srgbClr val="4D4D4D"/>
                          </a:solidFill>
                          <a:latin typeface="Arial"/>
                          <a:ea typeface="Arial"/>
                          <a:cs typeface="Arial"/>
                          <a:sym typeface="Arial"/>
                        </a:rPr>
                        <a:t>66)</a:t>
                      </a:r>
                      <a:endParaRPr lang="en-US" sz="1400" b="0" i="0" u="none" strike="noStrike" cap="none" baseline="0" dirty="0">
                        <a:solidFill>
                          <a:srgbClr val="4D4D4D"/>
                        </a:solidFill>
                        <a:latin typeface="Arial"/>
                        <a:ea typeface="Arial"/>
                        <a:cs typeface="Arial"/>
                        <a:sym typeface="Arial"/>
                      </a:endParaRPr>
                    </a:p>
                  </a:txBody>
                  <a:tcPr marL="0" marR="0" marT="0" marB="0" anchor="ct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dirty="0">
                          <a:solidFill>
                            <a:srgbClr val="4D4D4D"/>
                          </a:solidFill>
                          <a:latin typeface="Arial"/>
                          <a:ea typeface="Arial"/>
                          <a:cs typeface="Arial"/>
                          <a:sym typeface="Arial"/>
                        </a:rPr>
                        <a:t>70 (</a:t>
                      </a:r>
                      <a:r>
                        <a:rPr lang="en-US" sz="1400" b="0" i="0" u="none" strike="noStrike" cap="none" baseline="0" dirty="0" smtClean="0">
                          <a:solidFill>
                            <a:srgbClr val="4D4D4D"/>
                          </a:solidFill>
                          <a:latin typeface="Arial"/>
                          <a:ea typeface="Arial"/>
                          <a:cs typeface="Arial"/>
                          <a:sym typeface="Arial"/>
                        </a:rPr>
                        <a:t>62)</a:t>
                      </a:r>
                      <a:endParaRPr lang="en-US" sz="1400" b="0" i="0" u="none" strike="noStrike" cap="none" baseline="0" dirty="0">
                        <a:solidFill>
                          <a:srgbClr val="4D4D4D"/>
                        </a:solidFill>
                        <a:latin typeface="Arial"/>
                        <a:ea typeface="Arial"/>
                        <a:cs typeface="Arial"/>
                        <a:sym typeface="Arial"/>
                      </a:endParaRP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r>
            </a:tbl>
          </a:graphicData>
        </a:graphic>
      </p:graphicFrame>
    </p:spTree>
    <p:extLst>
      <p:ext uri="{BB962C8B-B14F-4D97-AF65-F5344CB8AC3E}">
        <p14:creationId xmlns:p14="http://schemas.microsoft.com/office/powerpoint/2010/main" xmlns="" val="1105371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peritoneal carcinomatosis</a:t>
            </a:r>
          </a:p>
        </p:txBody>
      </p:sp>
    </p:spTree>
    <p:extLst>
      <p:ext uri="{BB962C8B-B14F-4D97-AF65-F5344CB8AC3E}">
        <p14:creationId xmlns:p14="http://schemas.microsoft.com/office/powerpoint/2010/main" xmlns="" val="3498671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2204: Predicting incomplete cytoreduction and aborted </a:t>
            </a:r>
            <a:r>
              <a:rPr lang="en-GB" sz="1800" dirty="0" err="1"/>
              <a:t>hyperthermic</a:t>
            </a:r>
            <a:r>
              <a:rPr lang="en-GB" sz="1800" dirty="0"/>
              <a:t> </a:t>
            </a:r>
            <a:r>
              <a:rPr lang="en-GB" sz="1800" dirty="0" err="1"/>
              <a:t>intraperitoneal</a:t>
            </a:r>
            <a:r>
              <a:rPr lang="en-GB" sz="1800" dirty="0"/>
              <a:t> chemotherapy procedures in patients with peritoneal carcinomatosis – </a:t>
            </a:r>
            <a:r>
              <a:rPr lang="en-GB" sz="1800" dirty="0" err="1" smtClean="0"/>
              <a:t>Milovanov</a:t>
            </a:r>
            <a:r>
              <a:rPr lang="en-GB" sz="1800" dirty="0" smtClean="0"/>
              <a:t> </a:t>
            </a:r>
            <a:r>
              <a:rPr lang="en-GB" sz="1800" dirty="0"/>
              <a:t>V 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develop a risk scoring system to evaluate the risk of incomplete cytoreduction (IC) </a:t>
            </a:r>
            <a:r>
              <a:rPr lang="en-GB" dirty="0"/>
              <a:t>and aborted </a:t>
            </a:r>
            <a:r>
              <a:rPr lang="en-GB" dirty="0" err="1"/>
              <a:t>hyperthermic</a:t>
            </a:r>
            <a:r>
              <a:rPr lang="en-GB" dirty="0"/>
              <a:t> </a:t>
            </a:r>
            <a:r>
              <a:rPr lang="en-GB" dirty="0" err="1" smtClean="0"/>
              <a:t>intraperitoneal</a:t>
            </a:r>
            <a:r>
              <a:rPr lang="en-GB" dirty="0" smtClean="0"/>
              <a:t> </a:t>
            </a:r>
            <a:r>
              <a:rPr lang="en-GB" dirty="0"/>
              <a:t>chemotherapy </a:t>
            </a:r>
            <a:r>
              <a:rPr lang="en-GB" dirty="0" smtClean="0"/>
              <a:t>(HIPEC) procedures in patients with peritoneal carcinomatosis</a:t>
            </a:r>
          </a:p>
          <a:p>
            <a:pPr marL="0" indent="0">
              <a:buNone/>
            </a:pPr>
            <a:r>
              <a:rPr lang="en-GB" b="1" dirty="0" smtClean="0"/>
              <a:t>Study design</a:t>
            </a:r>
          </a:p>
          <a:p>
            <a:r>
              <a:rPr lang="en-GB" dirty="0" smtClean="0"/>
              <a:t>Data were analysed from 452 </a:t>
            </a:r>
            <a:r>
              <a:rPr lang="en-GB" dirty="0"/>
              <a:t>attempts of </a:t>
            </a:r>
            <a:r>
              <a:rPr lang="en-GB" dirty="0" err="1"/>
              <a:t>cytoreductive</a:t>
            </a:r>
            <a:r>
              <a:rPr lang="en-GB" dirty="0"/>
              <a:t> </a:t>
            </a:r>
            <a:r>
              <a:rPr lang="en-GB" dirty="0" smtClean="0"/>
              <a:t>surgery (CRS) or HIPEC </a:t>
            </a:r>
            <a:r>
              <a:rPr lang="en-GB" dirty="0"/>
              <a:t>procedures </a:t>
            </a:r>
            <a:r>
              <a:rPr lang="en-GB" dirty="0" smtClean="0"/>
              <a:t>using </a:t>
            </a:r>
            <a:r>
              <a:rPr lang="en-GB" dirty="0" err="1" smtClean="0"/>
              <a:t>univariate</a:t>
            </a:r>
            <a:r>
              <a:rPr lang="en-GB" dirty="0" smtClean="0"/>
              <a:t> </a:t>
            </a:r>
            <a:r>
              <a:rPr lang="en-GB" dirty="0"/>
              <a:t>analysis and multivariate binary logistic </a:t>
            </a:r>
            <a:r>
              <a:rPr lang="en-GB" dirty="0" smtClean="0"/>
              <a:t>regressions</a:t>
            </a:r>
          </a:p>
          <a:p>
            <a:pPr lvl="1"/>
            <a:r>
              <a:rPr lang="en-GB" dirty="0" smtClean="0"/>
              <a:t>Patient population: </a:t>
            </a:r>
          </a:p>
          <a:p>
            <a:pPr lvl="2"/>
            <a:r>
              <a:rPr lang="en-GB" dirty="0" smtClean="0"/>
              <a:t>Procedures: complete cytoreduction (n=335); IC/HIPEC (n=45); aborted HIPEC (n=72)</a:t>
            </a:r>
          </a:p>
          <a:p>
            <a:pPr lvl="2"/>
            <a:r>
              <a:rPr lang="en-GB" dirty="0" smtClean="0"/>
              <a:t>Tumour </a:t>
            </a:r>
            <a:r>
              <a:rPr lang="en-GB" dirty="0"/>
              <a:t>o</a:t>
            </a:r>
            <a:r>
              <a:rPr lang="en-GB" dirty="0" smtClean="0"/>
              <a:t>rigin: </a:t>
            </a:r>
            <a:r>
              <a:rPr lang="en-GB" dirty="0" err="1" smtClean="0"/>
              <a:t>appendiceal</a:t>
            </a:r>
            <a:r>
              <a:rPr lang="en-GB" dirty="0" smtClean="0"/>
              <a:t> (n=305), ovarian (n=61), colon (n=56), </a:t>
            </a:r>
            <a:br>
              <a:rPr lang="en-GB" dirty="0" smtClean="0"/>
            </a:br>
            <a:r>
              <a:rPr lang="en-GB" dirty="0" smtClean="0"/>
              <a:t>mesothelioma (n=30)</a:t>
            </a:r>
          </a:p>
          <a:p>
            <a:r>
              <a:rPr lang="en-GB" dirty="0" smtClean="0"/>
              <a:t>Preoperative </a:t>
            </a:r>
            <a:r>
              <a:rPr lang="en-GB" dirty="0"/>
              <a:t>risk factors for </a:t>
            </a:r>
            <a:r>
              <a:rPr lang="en-GB" dirty="0" smtClean="0"/>
              <a:t>IC/HIPEC </a:t>
            </a:r>
            <a:r>
              <a:rPr lang="en-GB" dirty="0"/>
              <a:t>were selected to develop </a:t>
            </a:r>
            <a:r>
              <a:rPr lang="en-GB" dirty="0" smtClean="0"/>
              <a:t>a </a:t>
            </a:r>
            <a:r>
              <a:rPr lang="en-GB" dirty="0"/>
              <a:t>risk predictive model </a:t>
            </a:r>
            <a:endParaRPr lang="en-GB" dirty="0" smtClean="0"/>
          </a:p>
          <a:p>
            <a:r>
              <a:rPr lang="en-GB" dirty="0" smtClean="0"/>
              <a:t>Data </a:t>
            </a:r>
            <a:r>
              <a:rPr lang="en-GB" dirty="0"/>
              <a:t>on all CRS/HIPEC attempts </a:t>
            </a:r>
            <a:r>
              <a:rPr lang="en-GB" dirty="0" smtClean="0"/>
              <a:t>were </a:t>
            </a:r>
            <a:r>
              <a:rPr lang="en-GB" dirty="0"/>
              <a:t>randomly </a:t>
            </a:r>
            <a:r>
              <a:rPr lang="en-GB" dirty="0" smtClean="0"/>
              <a:t>divided into </a:t>
            </a:r>
            <a:r>
              <a:rPr lang="en-GB" dirty="0"/>
              <a:t>two </a:t>
            </a:r>
            <a:r>
              <a:rPr lang="en-GB" dirty="0" smtClean="0"/>
              <a:t>subsets</a:t>
            </a:r>
          </a:p>
          <a:p>
            <a:pPr lvl="1"/>
            <a:r>
              <a:rPr lang="en-GB" dirty="0" smtClean="0"/>
              <a:t>Subset 1: development of a weighted model (n=225)</a:t>
            </a:r>
          </a:p>
          <a:p>
            <a:pPr lvl="1"/>
            <a:r>
              <a:rPr lang="en-GB" dirty="0" smtClean="0"/>
              <a:t>Subset 2: validation of the weight model </a:t>
            </a:r>
            <a:r>
              <a:rPr lang="en-GB" dirty="0"/>
              <a:t>(n=225)</a:t>
            </a:r>
          </a:p>
        </p:txBody>
      </p:sp>
      <p:sp>
        <p:nvSpPr>
          <p:cNvPr id="13" name="Text Placeholder 12"/>
          <p:cNvSpPr>
            <a:spLocks noGrp="1"/>
          </p:cNvSpPr>
          <p:nvPr>
            <p:ph type="body" sz="quarter" idx="10"/>
          </p:nvPr>
        </p:nvSpPr>
        <p:spPr>
          <a:xfrm>
            <a:off x="365125" y="6400801"/>
            <a:ext cx="4359275" cy="152400"/>
          </a:xfrm>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it-IT" dirty="0" err="1">
                <a:solidFill>
                  <a:srgbClr val="363636"/>
                </a:solidFill>
              </a:rPr>
              <a:t>Milovanov</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2204</a:t>
            </a:r>
            <a:endParaRPr lang="en-GB" dirty="0"/>
          </a:p>
        </p:txBody>
      </p:sp>
    </p:spTree>
    <p:extLst>
      <p:ext uri="{BB962C8B-B14F-4D97-AF65-F5344CB8AC3E}">
        <p14:creationId xmlns:p14="http://schemas.microsoft.com/office/powerpoint/2010/main" xmlns="" val="3110983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2204: Predicting incomplete cytoreduction and aborted </a:t>
            </a:r>
            <a:r>
              <a:rPr lang="en-GB" sz="1800" dirty="0" err="1"/>
              <a:t>hyperthermic</a:t>
            </a:r>
            <a:r>
              <a:rPr lang="en-GB" sz="1800" dirty="0"/>
              <a:t> </a:t>
            </a:r>
            <a:r>
              <a:rPr lang="en-GB" sz="1800" dirty="0" err="1"/>
              <a:t>intraperitoneal</a:t>
            </a:r>
            <a:r>
              <a:rPr lang="en-GB" sz="1800" dirty="0"/>
              <a:t> chemotherapy procedures in patients with peritoneal carcinomatosis – </a:t>
            </a:r>
            <a:r>
              <a:rPr lang="en-GB" sz="1800" dirty="0" err="1" smtClean="0"/>
              <a:t>Milovanov</a:t>
            </a:r>
            <a:r>
              <a:rPr lang="en-GB" sz="1800" dirty="0" smtClean="0"/>
              <a:t> </a:t>
            </a:r>
            <a:r>
              <a:rPr lang="en-GB" sz="1800" dirty="0"/>
              <a:t>V et al</a:t>
            </a:r>
          </a:p>
        </p:txBody>
      </p:sp>
      <p:sp>
        <p:nvSpPr>
          <p:cNvPr id="12" name="Content Placeholder 11"/>
          <p:cNvSpPr>
            <a:spLocks noGrp="1"/>
          </p:cNvSpPr>
          <p:nvPr>
            <p:ph idx="1"/>
          </p:nvPr>
        </p:nvSpPr>
        <p:spPr/>
        <p:txBody>
          <a:bodyPr/>
          <a:lstStyle/>
          <a:p>
            <a:pPr marL="0" indent="0">
              <a:buNone/>
            </a:pPr>
            <a:r>
              <a:rPr lang="en-GB" b="1" dirty="0" smtClean="0"/>
              <a:t>Key results</a:t>
            </a:r>
            <a:endParaRPr lang="en-GB" b="1" dirty="0"/>
          </a:p>
        </p:txBody>
      </p:sp>
      <p:sp>
        <p:nvSpPr>
          <p:cNvPr id="13" name="Text Placeholder 12"/>
          <p:cNvSpPr>
            <a:spLocks noGrp="1"/>
          </p:cNvSpPr>
          <p:nvPr>
            <p:ph type="body" sz="quarter" idx="10"/>
          </p:nvPr>
        </p:nvSpPr>
        <p:spPr>
          <a:xfrm>
            <a:off x="365125" y="6354764"/>
            <a:ext cx="4504185" cy="228599"/>
          </a:xfrm>
        </p:spPr>
        <p:txBody>
          <a:bodyPr/>
          <a:lstStyle/>
          <a:p>
            <a:pPr>
              <a:spcAft>
                <a:spcPts val="0"/>
              </a:spcAft>
            </a:pPr>
            <a:r>
              <a:rPr lang="en-GB" dirty="0" smtClean="0"/>
              <a:t>*Multivariate logistic regression;</a:t>
            </a:r>
          </a:p>
          <a:p>
            <a:pPr>
              <a:spcAft>
                <a:spcPts val="0"/>
              </a:spcAft>
            </a:pPr>
            <a:r>
              <a:rPr lang="en-GB" spc="-10" baseline="30000" dirty="0" smtClean="0"/>
              <a:t>†</a:t>
            </a:r>
            <a:r>
              <a:rPr lang="en-GB" spc="-10" dirty="0" smtClean="0"/>
              <a:t>For patients with peritoneal </a:t>
            </a:r>
            <a:r>
              <a:rPr lang="en-GB" spc="-10" dirty="0"/>
              <a:t>carcinomatosis of </a:t>
            </a:r>
            <a:r>
              <a:rPr lang="en-GB" spc="-10" dirty="0" err="1"/>
              <a:t>appendiceal</a:t>
            </a:r>
            <a:r>
              <a:rPr lang="en-GB" spc="-10" dirty="0"/>
              <a:t> </a:t>
            </a:r>
            <a:r>
              <a:rPr lang="en-GB" spc="-10" dirty="0" smtClean="0"/>
              <a:t>origin</a:t>
            </a:r>
            <a:endParaRPr lang="en-GB" spc="-10" dirty="0"/>
          </a:p>
        </p:txBody>
      </p:sp>
      <p:sp>
        <p:nvSpPr>
          <p:cNvPr id="14" name="Text Placeholder 13"/>
          <p:cNvSpPr>
            <a:spLocks noGrp="1"/>
          </p:cNvSpPr>
          <p:nvPr>
            <p:ph type="body" sz="quarter" idx="11"/>
          </p:nvPr>
        </p:nvSpPr>
        <p:spPr>
          <a:xfrm>
            <a:off x="4648200" y="6096000"/>
            <a:ext cx="4130675" cy="487363"/>
          </a:xfrm>
        </p:spPr>
        <p:txBody>
          <a:bodyPr/>
          <a:lstStyle/>
          <a:p>
            <a:pPr>
              <a:spcAft>
                <a:spcPts val="0"/>
              </a:spcAft>
            </a:pPr>
            <a:r>
              <a:rPr lang="it-IT" dirty="0" err="1">
                <a:solidFill>
                  <a:srgbClr val="363636"/>
                </a:solidFill>
              </a:rPr>
              <a:t>Milovanov</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2204</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4124105132"/>
              </p:ext>
            </p:extLst>
          </p:nvPr>
        </p:nvGraphicFramePr>
        <p:xfrm>
          <a:off x="381000" y="1589312"/>
          <a:ext cx="8382000" cy="1884680"/>
        </p:xfrm>
        <a:graphic>
          <a:graphicData uri="http://schemas.openxmlformats.org/drawingml/2006/table">
            <a:tbl>
              <a:tblPr firstRow="1" bandRow="1">
                <a:tableStyleId>{69012ECD-51FC-41F1-AA8D-1B2483CD663E}</a:tableStyleId>
              </a:tblPr>
              <a:tblGrid>
                <a:gridCol w="2895600"/>
                <a:gridCol w="3810000"/>
                <a:gridCol w="1676400"/>
              </a:tblGrid>
              <a:tr h="185057">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GB" sz="1400" dirty="0" smtClean="0">
                          <a:solidFill>
                            <a:schemeClr val="tx2"/>
                          </a:solidFill>
                        </a:rPr>
                        <a:t>Variable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l-GR" sz="1400" dirty="0" smtClean="0">
                          <a:solidFill>
                            <a:schemeClr val="tx2"/>
                          </a:solidFill>
                        </a:rPr>
                        <a:t>β</a:t>
                      </a:r>
                      <a:r>
                        <a:rPr lang="en-GB" sz="1400" dirty="0" smtClean="0">
                          <a:solidFill>
                            <a:schemeClr val="tx2"/>
                          </a:solidFill>
                        </a:rPr>
                        <a:t>-coefficients*</a:t>
                      </a:r>
                      <a:r>
                        <a:rPr lang="en-GB" sz="1400" baseline="0" dirty="0" smtClean="0">
                          <a:solidFill>
                            <a:schemeClr val="tx2"/>
                          </a:solidFill>
                        </a:rPr>
                        <a:t> (</a:t>
                      </a:r>
                      <a:r>
                        <a:rPr lang="en-GB" sz="1400" dirty="0" smtClean="0">
                          <a:solidFill>
                            <a:schemeClr val="tx2"/>
                          </a:solidFill>
                        </a:rPr>
                        <a:t>95%</a:t>
                      </a:r>
                      <a:r>
                        <a:rPr lang="en-GB" sz="1400" baseline="0" dirty="0" smtClean="0">
                          <a:solidFill>
                            <a:schemeClr val="tx2"/>
                          </a:solidFill>
                        </a:rPr>
                        <a:t>CI); p-value </a:t>
                      </a:r>
                      <a:r>
                        <a:rPr lang="en-GB" sz="1400" dirty="0" smtClean="0">
                          <a:solidFill>
                            <a:schemeClr val="tx2"/>
                          </a:solidFill>
                        </a:rPr>
                        <a:t>(n=305)</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GB" sz="1400" dirty="0" smtClean="0">
                          <a:solidFill>
                            <a:schemeClr val="tx2"/>
                          </a:solidFill>
                        </a:rPr>
                        <a:t>Score</a:t>
                      </a:r>
                      <a:r>
                        <a:rPr lang="en-GB" sz="1400" baseline="30000" dirty="0" smtClean="0">
                          <a:solidFill>
                            <a:schemeClr val="tx2"/>
                          </a:solidFill>
                        </a:rPr>
                        <a:t>†</a:t>
                      </a:r>
                      <a:endParaRPr lang="en-GB" sz="1400" dirty="0" smtClean="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0">
                <a:tc>
                  <a:txBody>
                    <a:bodyPr/>
                    <a:lstStyle/>
                    <a:p>
                      <a:pPr>
                        <a:lnSpc>
                          <a:spcPts val="1400"/>
                        </a:lnSpc>
                      </a:pPr>
                      <a:r>
                        <a:rPr lang="en-GB" sz="1400" dirty="0" smtClean="0"/>
                        <a:t>C-reactive protein &gt;2.5 mg/L</a:t>
                      </a:r>
                      <a:endParaRPr lang="en-GB" sz="14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en-GB" sz="1400" dirty="0" smtClean="0"/>
                        <a:t>6 (2.6, 13.2); &lt;0.001</a:t>
                      </a:r>
                      <a:endParaRPr lang="en-GB" sz="14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en-GB" sz="1400" dirty="0" smtClean="0"/>
                        <a:t>6</a:t>
                      </a:r>
                      <a:endParaRPr lang="en-GB" sz="1400" dirty="0"/>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a:lnSpc>
                          <a:spcPts val="1400"/>
                        </a:lnSpc>
                      </a:pPr>
                      <a:r>
                        <a:rPr lang="en-GB" sz="1400" dirty="0" smtClean="0"/>
                        <a:t>CA-125 &gt;3x ULN</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en-GB" sz="1400" dirty="0" smtClean="0"/>
                        <a:t>4 (1.3, 13.5); 0.017</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en-GB" sz="1400" dirty="0" smtClean="0"/>
                        <a:t>4</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a:lnSpc>
                          <a:spcPts val="1400"/>
                        </a:lnSpc>
                      </a:pPr>
                      <a:r>
                        <a:rPr lang="en-GB" sz="1400" dirty="0" smtClean="0"/>
                        <a:t>Neutrophil-lymphocyte</a:t>
                      </a:r>
                      <a:r>
                        <a:rPr lang="en-GB" sz="1400" baseline="0" dirty="0" smtClean="0"/>
                        <a:t> ratio &gt;2.6</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en-GB" sz="1400" dirty="0" smtClean="0"/>
                        <a:t>3 (1.4, 6.7); 0.004</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en-GB" sz="1400" dirty="0" smtClean="0"/>
                        <a:t>3</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a:lnSpc>
                          <a:spcPts val="1400"/>
                        </a:lnSpc>
                      </a:pPr>
                      <a:r>
                        <a:rPr lang="en-GB" sz="1400" dirty="0" smtClean="0"/>
                        <a:t>CEA &gt;3x ULN</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en-GB" sz="1400" dirty="0" smtClean="0"/>
                        <a:t>3 (1.3, 7.3); 0.011</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en-GB" sz="1400" dirty="0" smtClean="0"/>
                        <a:t>3</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a:lnSpc>
                          <a:spcPts val="1400"/>
                        </a:lnSpc>
                      </a:pPr>
                      <a:r>
                        <a:rPr lang="en-GB" sz="1400" dirty="0" smtClean="0"/>
                        <a:t>High grade tumour</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en-GB" sz="1400" dirty="0" smtClean="0"/>
                        <a:t>2 (1.1, 5.2); 0.038</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en-GB" sz="1400" dirty="0" smtClean="0"/>
                        <a:t>2</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a:lnSpc>
                          <a:spcPts val="1400"/>
                        </a:lnSpc>
                      </a:pPr>
                      <a:r>
                        <a:rPr lang="en-GB" sz="1400" dirty="0" smtClean="0"/>
                        <a:t>Prior surgical</a:t>
                      </a:r>
                      <a:r>
                        <a:rPr lang="en-GB" sz="1400" baseline="0" dirty="0" smtClean="0"/>
                        <a:t> score ≥2</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en-GB" sz="1400" dirty="0" smtClean="0"/>
                        <a:t>2 (1.1, 2.4); 0.021</a:t>
                      </a:r>
                      <a:endParaRPr lang="en-GB" sz="1400" dirty="0"/>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en-GB" sz="1400" dirty="0" smtClean="0"/>
                        <a:t>2</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4" name="Chart 3"/>
          <p:cNvGraphicFramePr/>
          <p:nvPr>
            <p:extLst>
              <p:ext uri="{D42A27DB-BD31-4B8C-83A1-F6EECF244321}">
                <p14:modId xmlns:p14="http://schemas.microsoft.com/office/powerpoint/2010/main" xmlns="" val="27804726"/>
              </p:ext>
            </p:extLst>
          </p:nvPr>
        </p:nvGraphicFramePr>
        <p:xfrm>
          <a:off x="2209800" y="3603168"/>
          <a:ext cx="4191000" cy="241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231360" y="4559809"/>
            <a:ext cx="1590500" cy="276999"/>
          </a:xfrm>
          <a:prstGeom prst="rect">
            <a:avLst/>
          </a:prstGeom>
          <a:noFill/>
        </p:spPr>
        <p:txBody>
          <a:bodyPr wrap="none" rtlCol="0">
            <a:spAutoFit/>
          </a:bodyPr>
          <a:lstStyle/>
          <a:p>
            <a:r>
              <a:rPr lang="en-GB" sz="1200" b="1" dirty="0" smtClean="0"/>
              <a:t>Probability of IC, %</a:t>
            </a:r>
            <a:endParaRPr lang="en-GB" sz="1200" b="1" dirty="0"/>
          </a:p>
        </p:txBody>
      </p:sp>
      <p:sp>
        <p:nvSpPr>
          <p:cNvPr id="6" name="TextBox 5"/>
          <p:cNvSpPr txBox="1"/>
          <p:nvPr/>
        </p:nvSpPr>
        <p:spPr>
          <a:xfrm>
            <a:off x="3963100" y="5932712"/>
            <a:ext cx="993990" cy="276999"/>
          </a:xfrm>
          <a:prstGeom prst="rect">
            <a:avLst/>
          </a:prstGeom>
          <a:noFill/>
        </p:spPr>
        <p:txBody>
          <a:bodyPr wrap="none" rtlCol="0">
            <a:spAutoFit/>
          </a:bodyPr>
          <a:lstStyle/>
          <a:p>
            <a:r>
              <a:rPr lang="en-GB" sz="1200" b="1" dirty="0" smtClean="0"/>
              <a:t>Total score</a:t>
            </a:r>
            <a:endParaRPr lang="en-GB" sz="1200" b="1" dirty="0"/>
          </a:p>
        </p:txBody>
      </p:sp>
      <p:sp>
        <p:nvSpPr>
          <p:cNvPr id="10" name="TextBox 9"/>
          <p:cNvSpPr txBox="1"/>
          <p:nvPr/>
        </p:nvSpPr>
        <p:spPr>
          <a:xfrm>
            <a:off x="2590800" y="3581400"/>
            <a:ext cx="3581400" cy="307777"/>
          </a:xfrm>
          <a:prstGeom prst="rect">
            <a:avLst/>
          </a:prstGeom>
          <a:noFill/>
        </p:spPr>
        <p:txBody>
          <a:bodyPr wrap="square" rtlCol="0">
            <a:spAutoFit/>
          </a:bodyPr>
          <a:lstStyle/>
          <a:p>
            <a:pPr algn="ctr"/>
            <a:r>
              <a:rPr lang="en-GB" sz="1400" b="1" dirty="0" smtClean="0"/>
              <a:t>Probability of IC based on total score</a:t>
            </a:r>
            <a:r>
              <a:rPr lang="en-GB" sz="1400" baseline="30000" dirty="0" smtClean="0"/>
              <a:t>†</a:t>
            </a:r>
            <a:endParaRPr lang="en-GB" sz="1400" b="1" dirty="0"/>
          </a:p>
        </p:txBody>
      </p:sp>
    </p:spTree>
    <p:extLst>
      <p:ext uri="{BB962C8B-B14F-4D97-AF65-F5344CB8AC3E}">
        <p14:creationId xmlns:p14="http://schemas.microsoft.com/office/powerpoint/2010/main" xmlns="" val="2313512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2204: Predicting incomplete cytoreduction and aborted </a:t>
            </a:r>
            <a:r>
              <a:rPr lang="en-GB" sz="1800" dirty="0" err="1"/>
              <a:t>hyperthermic</a:t>
            </a:r>
            <a:r>
              <a:rPr lang="en-GB" sz="1800" dirty="0"/>
              <a:t> </a:t>
            </a:r>
            <a:r>
              <a:rPr lang="en-GB" sz="1800" dirty="0" err="1"/>
              <a:t>intraperitoneal</a:t>
            </a:r>
            <a:r>
              <a:rPr lang="en-GB" sz="1800" dirty="0"/>
              <a:t> chemotherapy procedures in patients with peritoneal carcinomatosis – </a:t>
            </a:r>
            <a:r>
              <a:rPr lang="en-GB" sz="1800" dirty="0" err="1" smtClean="0"/>
              <a:t>Milovanov</a:t>
            </a:r>
            <a:r>
              <a:rPr lang="en-GB" sz="1800" dirty="0" smtClean="0"/>
              <a:t> </a:t>
            </a:r>
            <a:r>
              <a:rPr lang="en-GB" sz="1800" dirty="0"/>
              <a:t>V et al</a:t>
            </a:r>
          </a:p>
        </p:txBody>
      </p:sp>
      <p:sp>
        <p:nvSpPr>
          <p:cNvPr id="12" name="Content Placeholder 11"/>
          <p:cNvSpPr>
            <a:spLocks noGrp="1"/>
          </p:cNvSpPr>
          <p:nvPr>
            <p:ph idx="1"/>
          </p:nvPr>
        </p:nvSpPr>
        <p:spPr/>
        <p:txBody>
          <a:bodyPr/>
          <a:lstStyle/>
          <a:p>
            <a:pPr marL="0" indent="0">
              <a:buNone/>
            </a:pPr>
            <a:r>
              <a:rPr lang="en-GB" b="1" dirty="0" smtClean="0"/>
              <a:t>Conclusions</a:t>
            </a:r>
          </a:p>
          <a:p>
            <a:r>
              <a:rPr lang="en-GB" b="1" dirty="0"/>
              <a:t>Clinical implications of </a:t>
            </a:r>
            <a:r>
              <a:rPr lang="en-GB" b="1" dirty="0" smtClean="0"/>
              <a:t>high </a:t>
            </a:r>
            <a:r>
              <a:rPr lang="en-GB" b="1" dirty="0"/>
              <a:t>cumulative </a:t>
            </a:r>
            <a:r>
              <a:rPr lang="en-GB" b="1" dirty="0" smtClean="0"/>
              <a:t>scores may include:</a:t>
            </a:r>
          </a:p>
          <a:p>
            <a:pPr lvl="1"/>
            <a:r>
              <a:rPr lang="en-GB" b="1" dirty="0" smtClean="0"/>
              <a:t>Laparoscopy prior </a:t>
            </a:r>
            <a:r>
              <a:rPr lang="en-GB" b="1" dirty="0"/>
              <a:t>to </a:t>
            </a:r>
            <a:r>
              <a:rPr lang="en-GB" b="1" dirty="0" smtClean="0"/>
              <a:t>CRS/HIPEC </a:t>
            </a:r>
            <a:r>
              <a:rPr lang="en-GB" b="1" dirty="0"/>
              <a:t>to determine resectability </a:t>
            </a:r>
            <a:endParaRPr lang="en-GB" b="1" dirty="0" smtClean="0"/>
          </a:p>
          <a:p>
            <a:pPr lvl="1"/>
            <a:r>
              <a:rPr lang="en-GB" b="1" dirty="0"/>
              <a:t>A</a:t>
            </a:r>
            <a:r>
              <a:rPr lang="en-GB" b="1" dirty="0" smtClean="0"/>
              <a:t>voiding </a:t>
            </a:r>
            <a:r>
              <a:rPr lang="en-GB" b="1" dirty="0"/>
              <a:t>surgery in patients with </a:t>
            </a:r>
            <a:r>
              <a:rPr lang="en-GB" b="1" dirty="0" smtClean="0"/>
              <a:t>major comorbidities</a:t>
            </a:r>
          </a:p>
          <a:p>
            <a:pPr lvl="1"/>
            <a:r>
              <a:rPr lang="en-GB" b="1" dirty="0"/>
              <a:t>P</a:t>
            </a:r>
            <a:r>
              <a:rPr lang="en-GB" b="1" dirty="0" smtClean="0"/>
              <a:t>reoperative </a:t>
            </a:r>
            <a:r>
              <a:rPr lang="en-GB" b="1" dirty="0"/>
              <a:t>systemic chemotherapy to decrease </a:t>
            </a:r>
            <a:r>
              <a:rPr lang="en-GB" b="1" dirty="0" smtClean="0"/>
              <a:t>tumour burden</a:t>
            </a:r>
          </a:p>
          <a:p>
            <a:r>
              <a:rPr lang="en-GB" b="1" dirty="0" smtClean="0"/>
              <a:t>External </a:t>
            </a:r>
            <a:r>
              <a:rPr lang="en-GB" b="1" dirty="0"/>
              <a:t>validation of the model </a:t>
            </a:r>
            <a:r>
              <a:rPr lang="en-GB" b="1" dirty="0" smtClean="0"/>
              <a:t>is required</a:t>
            </a:r>
          </a:p>
          <a:p>
            <a:pPr lvl="1"/>
            <a:endParaRPr lang="en-GB" b="1" dirty="0"/>
          </a:p>
        </p:txBody>
      </p:sp>
      <p:sp>
        <p:nvSpPr>
          <p:cNvPr id="14" name="Text Placeholder 13"/>
          <p:cNvSpPr>
            <a:spLocks noGrp="1"/>
          </p:cNvSpPr>
          <p:nvPr>
            <p:ph type="body" sz="quarter" idx="11"/>
          </p:nvPr>
        </p:nvSpPr>
        <p:spPr/>
        <p:txBody>
          <a:bodyPr/>
          <a:lstStyle/>
          <a:p>
            <a:r>
              <a:rPr lang="it-IT" dirty="0" err="1">
                <a:solidFill>
                  <a:srgbClr val="363636"/>
                </a:solidFill>
              </a:rPr>
              <a:t>Milovanov</a:t>
            </a:r>
            <a:r>
              <a:rPr lang="it-IT" dirty="0">
                <a:solidFill>
                  <a:srgbClr val="363636"/>
                </a:solidFill>
              </a:rPr>
              <a:t>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2204</a:t>
            </a:r>
            <a:endParaRPr lang="en-GB" dirty="0"/>
          </a:p>
        </p:txBody>
      </p:sp>
    </p:spTree>
    <p:extLst>
      <p:ext uri="{BB962C8B-B14F-4D97-AF65-F5344CB8AC3E}">
        <p14:creationId xmlns:p14="http://schemas.microsoft.com/office/powerpoint/2010/main" xmlns="" val="222456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tabLst>
                <a:tab pos="8256588" algn="r"/>
              </a:tabLst>
            </a:pPr>
            <a:r>
              <a:rPr lang="en-GB" sz="2000" kern="0" dirty="0" smtClean="0">
                <a:solidFill>
                  <a:schemeClr val="accent1"/>
                </a:solidFill>
              </a:rPr>
              <a:t>Hepatocellular carcinoma</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2" action="ppaction://hlinksldjump"/>
              </a:rPr>
              <a:t>6</a:t>
            </a:r>
            <a:endParaRPr lang="en-GB" sz="2000" kern="0" dirty="0" smtClean="0">
              <a:solidFill>
                <a:schemeClr val="accent1"/>
              </a:solidFill>
            </a:endParaRPr>
          </a:p>
          <a:p>
            <a:pPr>
              <a:spcAft>
                <a:spcPts val="1200"/>
              </a:spcAft>
              <a:tabLst>
                <a:tab pos="8256588" algn="r"/>
              </a:tabLst>
            </a:pPr>
            <a:r>
              <a:rPr lang="en-GB" sz="2000" kern="0" dirty="0" smtClean="0">
                <a:solidFill>
                  <a:schemeClr val="accent1"/>
                </a:solidFill>
              </a:rPr>
              <a:t>Oesophageal and gastric cancer</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3" action="ppaction://hlinksldjump"/>
              </a:rPr>
              <a:t>10</a:t>
            </a:r>
            <a:endParaRPr lang="en-GB" sz="2000" kern="0" dirty="0" smtClean="0">
              <a:solidFill>
                <a:schemeClr val="accent1"/>
              </a:solidFill>
            </a:endParaRPr>
          </a:p>
          <a:p>
            <a:pPr>
              <a:spcAft>
                <a:spcPts val="1200"/>
              </a:spcAft>
              <a:tabLst>
                <a:tab pos="8256588" algn="r"/>
              </a:tabLst>
            </a:pPr>
            <a:r>
              <a:rPr lang="en-GB" sz="2000" kern="0" dirty="0" smtClean="0">
                <a:solidFill>
                  <a:schemeClr val="accent1"/>
                </a:solidFill>
              </a:rPr>
              <a:t>Anal cancer</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4" action="ppaction://hlinksldjump"/>
              </a:rPr>
              <a:t>34</a:t>
            </a:r>
            <a:endParaRPr lang="en-GB" sz="2000" kern="0" dirty="0" smtClean="0">
              <a:solidFill>
                <a:schemeClr val="accent1"/>
              </a:solidFill>
            </a:endParaRPr>
          </a:p>
          <a:p>
            <a:pPr>
              <a:spcAft>
                <a:spcPts val="1200"/>
              </a:spcAft>
              <a:tabLst>
                <a:tab pos="8256588" algn="r"/>
              </a:tabLst>
            </a:pPr>
            <a:r>
              <a:rPr lang="en-GB" sz="2000" kern="0" dirty="0" smtClean="0">
                <a:solidFill>
                  <a:schemeClr val="accent1"/>
                </a:solidFill>
              </a:rPr>
              <a:t>Neuroendocrine tumours</a:t>
            </a:r>
            <a:r>
              <a:rPr lang="en-GB" sz="2000" u="dotted" kern="0" dirty="0" smtClean="0">
                <a:solidFill>
                  <a:schemeClr val="accent1"/>
                </a:solidFill>
                <a:uFill>
                  <a:solidFill>
                    <a:schemeClr val="accent1"/>
                  </a:solidFill>
                </a:uFill>
              </a:rPr>
              <a:t>	</a:t>
            </a:r>
            <a:r>
              <a:rPr lang="en-GB" sz="2000" u="dotted" kern="0" dirty="0" smtClean="0">
                <a:solidFill>
                  <a:schemeClr val="accent1"/>
                </a:solidFill>
                <a:uFill>
                  <a:solidFill>
                    <a:schemeClr val="accent1"/>
                  </a:solidFill>
                </a:uFill>
                <a:hlinkClick r:id="rId5" action="ppaction://hlinksldjump"/>
              </a:rPr>
              <a:t>38</a:t>
            </a:r>
            <a:endParaRPr lang="en-GB" sz="2000" kern="0" dirty="0" smtClean="0">
              <a:solidFill>
                <a:schemeClr val="accent1"/>
              </a:solidFill>
            </a:endParaRPr>
          </a:p>
          <a:p>
            <a:pPr>
              <a:spcAft>
                <a:spcPts val="1200"/>
              </a:spcAft>
              <a:tabLst>
                <a:tab pos="8256588" algn="r"/>
              </a:tabLst>
            </a:pPr>
            <a:r>
              <a:rPr lang="en-GB" sz="2000" kern="0" dirty="0" smtClean="0">
                <a:solidFill>
                  <a:schemeClr val="accent1"/>
                </a:solidFill>
              </a:rPr>
              <a:t>Peritoneal </a:t>
            </a:r>
            <a:r>
              <a:rPr lang="en-GB" sz="2000" kern="0" dirty="0" err="1" smtClean="0">
                <a:solidFill>
                  <a:schemeClr val="accent1"/>
                </a:solidFill>
              </a:rPr>
              <a:t>carcinomatosis</a:t>
            </a:r>
            <a:r>
              <a:rPr lang="en-GB" sz="2000" u="dotted" kern="0" dirty="0" smtClean="0">
                <a:solidFill>
                  <a:schemeClr val="accent1"/>
                </a:solidFill>
                <a:uFill>
                  <a:solidFill>
                    <a:schemeClr val="accent1"/>
                  </a:solidFill>
                </a:uFill>
              </a:rPr>
              <a:t>	</a:t>
            </a:r>
            <a:r>
              <a:rPr lang="en-GB" sz="2000" kern="0" dirty="0" smtClean="0">
                <a:solidFill>
                  <a:schemeClr val="accent1"/>
                </a:solidFill>
                <a:hlinkClick r:id="rId6" action="ppaction://hlinksldjump"/>
              </a:rPr>
              <a:t>45</a:t>
            </a:r>
            <a:endParaRPr lang="en-GB" kern="0" dirty="0">
              <a:solidFill>
                <a:schemeClr val="accent1"/>
              </a:solidFill>
            </a:endParaRPr>
          </a:p>
        </p:txBody>
      </p:sp>
    </p:spTree>
    <p:extLst>
      <p:ext uri="{BB962C8B-B14F-4D97-AF65-F5344CB8AC3E}">
        <p14:creationId xmlns:p14="http://schemas.microsoft.com/office/powerpoint/2010/main" xmlns="" val="427404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Hepatocellular carcinoma</a:t>
            </a:r>
            <a:endParaRPr lang="en-GB" dirty="0"/>
          </a:p>
        </p:txBody>
      </p:sp>
    </p:spTree>
    <p:extLst>
      <p:ext uri="{BB962C8B-B14F-4D97-AF65-F5344CB8AC3E}">
        <p14:creationId xmlns:p14="http://schemas.microsoft.com/office/powerpoint/2010/main" xmlns="" val="398798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2205: </a:t>
            </a:r>
            <a:r>
              <a:rPr lang="en-GB" sz="1800" dirty="0"/>
              <a:t>Treatment strategy for recurrent hepatocellular carcinoma after curative </a:t>
            </a:r>
            <a:r>
              <a:rPr lang="en-GB" sz="1800" dirty="0" smtClean="0"/>
              <a:t>hepatectomy</a:t>
            </a:r>
            <a:r>
              <a:rPr lang="en-GB" sz="1800" dirty="0"/>
              <a:t>: Repeat hepatectomy vs. salvage living donor liver </a:t>
            </a:r>
            <a:r>
              <a:rPr lang="en-GB" sz="1800" dirty="0" smtClean="0"/>
              <a:t>transplantation </a:t>
            </a:r>
            <a:r>
              <a:rPr lang="en-GB" sz="1800" dirty="0"/>
              <a:t>– </a:t>
            </a:r>
            <a:r>
              <a:rPr lang="en-GB" sz="1800" dirty="0" smtClean="0"/>
              <a:t>Yamashita </a:t>
            </a:r>
            <a:r>
              <a:rPr lang="en-GB" sz="1800" dirty="0"/>
              <a:t>YI et al</a:t>
            </a:r>
          </a:p>
        </p:txBody>
      </p:sp>
      <p:sp>
        <p:nvSpPr>
          <p:cNvPr id="12" name="Content Placeholder 11"/>
          <p:cNvSpPr>
            <a:spLocks noGrp="1"/>
          </p:cNvSpPr>
          <p:nvPr>
            <p:ph idx="1"/>
          </p:nvPr>
        </p:nvSpPr>
        <p:spPr/>
        <p:txBody>
          <a:bodyPr/>
          <a:lstStyle/>
          <a:p>
            <a:pPr marL="0" indent="0">
              <a:buNone/>
            </a:pPr>
            <a:r>
              <a:rPr lang="en-GB" b="1" dirty="0"/>
              <a:t>Study objective</a:t>
            </a:r>
          </a:p>
          <a:p>
            <a:r>
              <a:rPr lang="en-GB" dirty="0" smtClean="0"/>
              <a:t>To investigate the efficacy of repeat hepatectomy vs. salvage living donor liver transplantation (LDLT) in patients with recurrent HCC following curative hepatectomy</a:t>
            </a:r>
          </a:p>
          <a:p>
            <a:pPr lvl="1"/>
            <a:endParaRPr lang="en-GB" dirty="0" smtClean="0"/>
          </a:p>
          <a:p>
            <a:pPr marL="0" indent="0">
              <a:buNone/>
            </a:pPr>
            <a:r>
              <a:rPr lang="en-GB" b="1" dirty="0" smtClean="0"/>
              <a:t>Study design</a:t>
            </a:r>
          </a:p>
          <a:p>
            <a:r>
              <a:rPr lang="en-GB" dirty="0" smtClean="0"/>
              <a:t>A </a:t>
            </a:r>
            <a:r>
              <a:rPr lang="en-GB" dirty="0"/>
              <a:t>total of 159 </a:t>
            </a:r>
            <a:r>
              <a:rPr lang="en-GB" dirty="0" smtClean="0"/>
              <a:t>patients within </a:t>
            </a:r>
            <a:r>
              <a:rPr lang="en-GB" dirty="0"/>
              <a:t>Milan </a:t>
            </a:r>
            <a:r>
              <a:rPr lang="en-GB" dirty="0" smtClean="0"/>
              <a:t>criteria who had undergone curative hepatectomy for recurrent HCC were included in the analysis: </a:t>
            </a:r>
          </a:p>
          <a:p>
            <a:pPr lvl="1"/>
            <a:r>
              <a:rPr lang="en-GB" dirty="0" smtClean="0"/>
              <a:t>Group 1: Repeat hepatectomy (</a:t>
            </a:r>
            <a:r>
              <a:rPr lang="en-GB" dirty="0"/>
              <a:t>n=146</a:t>
            </a:r>
            <a:r>
              <a:rPr lang="en-GB" dirty="0" smtClean="0"/>
              <a:t>)</a:t>
            </a:r>
          </a:p>
          <a:p>
            <a:pPr lvl="1"/>
            <a:r>
              <a:rPr lang="en-GB" dirty="0" smtClean="0"/>
              <a:t>Group 2: Salvage LDLT </a:t>
            </a:r>
            <a:r>
              <a:rPr lang="en-GB" dirty="0"/>
              <a:t>(</a:t>
            </a:r>
            <a:r>
              <a:rPr lang="en-GB" dirty="0" smtClean="0"/>
              <a:t>n=13)</a:t>
            </a:r>
          </a:p>
          <a:p>
            <a:r>
              <a:rPr lang="en-GB" dirty="0" smtClean="0"/>
              <a:t>Operative </a:t>
            </a:r>
            <a:r>
              <a:rPr lang="en-GB" dirty="0"/>
              <a:t>results and patient prognoses were compared between the </a:t>
            </a:r>
            <a:r>
              <a:rPr lang="en-GB" dirty="0" smtClean="0"/>
              <a:t>groups using:</a:t>
            </a:r>
          </a:p>
          <a:p>
            <a:pPr lvl="1"/>
            <a:r>
              <a:rPr lang="en-GB" dirty="0" smtClean="0"/>
              <a:t>Univariate analyses (</a:t>
            </a:r>
            <a:r>
              <a:rPr lang="el-GR" dirty="0" smtClean="0"/>
              <a:t>χ</a:t>
            </a:r>
            <a:r>
              <a:rPr lang="en-GB" baseline="30000" dirty="0" smtClean="0"/>
              <a:t>2</a:t>
            </a:r>
            <a:r>
              <a:rPr lang="en-GB" dirty="0" smtClean="0"/>
              <a:t> test, Student’s t-test)</a:t>
            </a:r>
          </a:p>
          <a:p>
            <a:pPr lvl="1"/>
            <a:r>
              <a:rPr lang="en-GB" dirty="0"/>
              <a:t>S</a:t>
            </a:r>
            <a:r>
              <a:rPr lang="en-GB" dirty="0" smtClean="0"/>
              <a:t>urvival analysis (Kaplan-Meier method, log-rank test)</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Yamashita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2205</a:t>
            </a:r>
            <a:endParaRPr lang="en-GB" dirty="0"/>
          </a:p>
        </p:txBody>
      </p:sp>
    </p:spTree>
    <p:extLst>
      <p:ext uri="{BB962C8B-B14F-4D97-AF65-F5344CB8AC3E}">
        <p14:creationId xmlns:p14="http://schemas.microsoft.com/office/powerpoint/2010/main" xmlns="" val="295031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en-GB" b="1" dirty="0" smtClean="0"/>
              <a:t>Key results</a:t>
            </a:r>
            <a:endParaRPr lang="en-GB" b="1" dirty="0"/>
          </a:p>
          <a:p>
            <a:pPr lvl="1"/>
            <a:endParaRPr lang="en-GB" dirty="0"/>
          </a:p>
        </p:txBody>
      </p:sp>
      <p:sp>
        <p:nvSpPr>
          <p:cNvPr id="13" name="Text Placeholder 12"/>
          <p:cNvSpPr>
            <a:spLocks noGrp="1"/>
          </p:cNvSpPr>
          <p:nvPr>
            <p:ph type="body" sz="quarter" idx="10"/>
          </p:nvPr>
        </p:nvSpPr>
        <p:spPr>
          <a:xfrm>
            <a:off x="365125" y="6324600"/>
            <a:ext cx="4130675" cy="258763"/>
          </a:xfrm>
        </p:spPr>
        <p:txBody>
          <a:bodyPr/>
          <a:lstStyle/>
          <a:p>
            <a:r>
              <a:rPr lang="en-GB" dirty="0" smtClean="0"/>
              <a:t> </a:t>
            </a:r>
            <a:r>
              <a:rPr lang="en-GB" dirty="0" err="1" smtClean="0"/>
              <a:t>Hx</a:t>
            </a:r>
            <a:r>
              <a:rPr lang="en-GB" dirty="0" smtClean="0"/>
              <a:t>, </a:t>
            </a:r>
            <a:r>
              <a:rPr lang="en-GB" dirty="0" err="1" smtClean="0"/>
              <a:t>hepatectomy</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Yamashita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a:t>
            </a:r>
            <a:r>
              <a:rPr lang="fr-FR" dirty="0" smtClean="0">
                <a:solidFill>
                  <a:srgbClr val="363636"/>
                </a:solidFill>
              </a:rPr>
              <a:t>2205</a:t>
            </a:r>
            <a:endParaRPr lang="en-GB" dirty="0"/>
          </a:p>
        </p:txBody>
      </p:sp>
      <p:sp>
        <p:nvSpPr>
          <p:cNvPr id="3" name="Title 2"/>
          <p:cNvSpPr>
            <a:spLocks noGrp="1"/>
          </p:cNvSpPr>
          <p:nvPr>
            <p:ph type="title"/>
          </p:nvPr>
        </p:nvSpPr>
        <p:spPr/>
        <p:txBody>
          <a:bodyPr/>
          <a:lstStyle/>
          <a:p>
            <a:r>
              <a:rPr lang="en-GB" sz="1800" dirty="0"/>
              <a:t>2205: Treatment strategy for recurrent hepatocellular carcinoma after curative </a:t>
            </a:r>
            <a:r>
              <a:rPr lang="en-GB" sz="1800" dirty="0" smtClean="0"/>
              <a:t>hepatectomy</a:t>
            </a:r>
            <a:r>
              <a:rPr lang="en-GB" sz="1800" dirty="0"/>
              <a:t>: Repeat hepatectomy vs. salvage living donor liver transplantation – Yamashita </a:t>
            </a:r>
            <a:r>
              <a:rPr lang="en-GB" sz="1800" dirty="0" smtClean="0"/>
              <a:t>YI</a:t>
            </a:r>
            <a:r>
              <a:rPr lang="en-GB" sz="1800" dirty="0"/>
              <a:t> et al</a:t>
            </a:r>
          </a:p>
        </p:txBody>
      </p:sp>
      <p:graphicFrame>
        <p:nvGraphicFramePr>
          <p:cNvPr id="4" name="Table 3"/>
          <p:cNvGraphicFramePr>
            <a:graphicFrameLocks noGrp="1"/>
          </p:cNvGraphicFramePr>
          <p:nvPr>
            <p:extLst>
              <p:ext uri="{D42A27DB-BD31-4B8C-83A1-F6EECF244321}">
                <p14:modId xmlns:p14="http://schemas.microsoft.com/office/powerpoint/2010/main" xmlns="" val="3291843459"/>
              </p:ext>
            </p:extLst>
          </p:nvPr>
        </p:nvGraphicFramePr>
        <p:xfrm>
          <a:off x="685800" y="1640840"/>
          <a:ext cx="7620000" cy="1259840"/>
        </p:xfrm>
        <a:graphic>
          <a:graphicData uri="http://schemas.openxmlformats.org/drawingml/2006/table">
            <a:tbl>
              <a:tblPr firstRow="1" bandRow="1">
                <a:tableStyleId>{69012ECD-51FC-41F1-AA8D-1B2483CD663E}</a:tableStyleId>
              </a:tblPr>
              <a:tblGrid>
                <a:gridCol w="1905000"/>
                <a:gridCol w="2286000"/>
                <a:gridCol w="1981200"/>
                <a:gridCol w="1447800"/>
              </a:tblGrid>
              <a:tr h="370840">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Repeat</a:t>
                      </a:r>
                      <a:r>
                        <a:rPr lang="en-GB" sz="1400" baseline="0" dirty="0" smtClean="0">
                          <a:solidFill>
                            <a:schemeClr val="tx2"/>
                          </a:solidFill>
                        </a:rPr>
                        <a:t> </a:t>
                      </a:r>
                      <a:r>
                        <a:rPr lang="en-GB" sz="1400" baseline="0" dirty="0" err="1" smtClean="0">
                          <a:solidFill>
                            <a:schemeClr val="tx2"/>
                          </a:solidFill>
                        </a:rPr>
                        <a:t>hepatectomy</a:t>
                      </a:r>
                      <a:r>
                        <a:rPr lang="en-GB" sz="1400" baseline="0" dirty="0" smtClean="0">
                          <a:solidFill>
                            <a:schemeClr val="tx2"/>
                          </a:solidFill>
                        </a:rPr>
                        <a:t> (n=146)</a:t>
                      </a:r>
                      <a:endParaRPr lang="en-GB" sz="1400" dirty="0">
                        <a:solidFill>
                          <a:schemeClr val="tx2"/>
                        </a:solidFill>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Salvage</a:t>
                      </a:r>
                      <a:r>
                        <a:rPr lang="en-GB" sz="1400" baseline="0" dirty="0" smtClean="0">
                          <a:solidFill>
                            <a:schemeClr val="tx2"/>
                          </a:solidFill>
                        </a:rPr>
                        <a:t> LDLT </a:t>
                      </a:r>
                    </a:p>
                    <a:p>
                      <a:pPr algn="ctr"/>
                      <a:r>
                        <a:rPr lang="en-GB" sz="1400" baseline="0" dirty="0" smtClean="0">
                          <a:solidFill>
                            <a:schemeClr val="tx2"/>
                          </a:solidFill>
                        </a:rPr>
                        <a:t>(n=13)</a:t>
                      </a:r>
                      <a:endParaRPr lang="en-GB" sz="1400" dirty="0">
                        <a:solidFill>
                          <a:schemeClr val="tx2"/>
                        </a:solidFill>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p-value</a:t>
                      </a:r>
                      <a:endParaRPr lang="en-GB" sz="1400" dirty="0">
                        <a:solidFill>
                          <a:schemeClr val="tx2"/>
                        </a:solidFill>
                      </a:endParaRPr>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70840">
                <a:tc>
                  <a:txBody>
                    <a:bodyPr/>
                    <a:lstStyle/>
                    <a:p>
                      <a:r>
                        <a:rPr lang="en-GB" sz="1400" dirty="0" smtClean="0"/>
                        <a:t>OS, %</a:t>
                      </a:r>
                      <a:endParaRPr lang="en-GB" sz="14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61</a:t>
                      </a: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75</a:t>
                      </a: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0.1714</a:t>
                      </a:r>
                      <a:endParaRPr lang="en-GB" sz="1400" dirty="0"/>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70840">
                <a:tc>
                  <a:txBody>
                    <a:bodyPr/>
                    <a:lstStyle/>
                    <a:p>
                      <a:r>
                        <a:rPr lang="en-GB" sz="1400" dirty="0" smtClean="0"/>
                        <a:t>DFS, %</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16</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81</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0.0002</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6" name="Group 15"/>
          <p:cNvGrpSpPr/>
          <p:nvPr/>
        </p:nvGrpSpPr>
        <p:grpSpPr>
          <a:xfrm>
            <a:off x="320777" y="3555787"/>
            <a:ext cx="8442223" cy="2706290"/>
            <a:chOff x="333746" y="3623846"/>
            <a:chExt cx="8442223" cy="2706290"/>
          </a:xfrm>
        </p:grpSpPr>
        <p:sp>
          <p:nvSpPr>
            <p:cNvPr id="17" name="TextBox 16"/>
            <p:cNvSpPr txBox="1"/>
            <p:nvPr/>
          </p:nvSpPr>
          <p:spPr>
            <a:xfrm>
              <a:off x="967761" y="6053137"/>
              <a:ext cx="2895600" cy="276999"/>
            </a:xfrm>
            <a:prstGeom prst="rect">
              <a:avLst/>
            </a:prstGeom>
            <a:noFill/>
          </p:spPr>
          <p:txBody>
            <a:bodyPr wrap="square" rtlCol="0">
              <a:spAutoFit/>
            </a:bodyPr>
            <a:lstStyle/>
            <a:p>
              <a:pPr algn="ctr"/>
              <a:r>
                <a:rPr lang="en-GB" sz="1200" dirty="0"/>
                <a:t>Years after operation</a:t>
              </a:r>
            </a:p>
          </p:txBody>
        </p:sp>
        <p:sp>
          <p:nvSpPr>
            <p:cNvPr id="18" name="TextBox 17"/>
            <p:cNvSpPr txBox="1"/>
            <p:nvPr/>
          </p:nvSpPr>
          <p:spPr>
            <a:xfrm>
              <a:off x="5843339" y="6053137"/>
              <a:ext cx="2895600" cy="276999"/>
            </a:xfrm>
            <a:prstGeom prst="rect">
              <a:avLst/>
            </a:prstGeom>
            <a:noFill/>
          </p:spPr>
          <p:txBody>
            <a:bodyPr wrap="square" rtlCol="0">
              <a:spAutoFit/>
            </a:bodyPr>
            <a:lstStyle/>
            <a:p>
              <a:pPr algn="ctr"/>
              <a:r>
                <a:rPr lang="en-GB" sz="1200" dirty="0"/>
                <a:t>Years after operation</a:t>
              </a:r>
            </a:p>
          </p:txBody>
        </p:sp>
        <p:sp>
          <p:nvSpPr>
            <p:cNvPr id="19" name="TextBox 18"/>
            <p:cNvSpPr txBox="1"/>
            <p:nvPr/>
          </p:nvSpPr>
          <p:spPr>
            <a:xfrm>
              <a:off x="2174153" y="3623846"/>
              <a:ext cx="481222" cy="338554"/>
            </a:xfrm>
            <a:prstGeom prst="rect">
              <a:avLst/>
            </a:prstGeom>
            <a:noFill/>
          </p:spPr>
          <p:txBody>
            <a:bodyPr wrap="none" rtlCol="0">
              <a:spAutoFit/>
            </a:bodyPr>
            <a:lstStyle/>
            <a:p>
              <a:pPr algn="ctr"/>
              <a:r>
                <a:rPr lang="en-GB" sz="1600" b="1" dirty="0"/>
                <a:t>OS</a:t>
              </a:r>
            </a:p>
          </p:txBody>
        </p:sp>
        <p:sp>
          <p:nvSpPr>
            <p:cNvPr id="20" name="TextBox 19"/>
            <p:cNvSpPr txBox="1"/>
            <p:nvPr/>
          </p:nvSpPr>
          <p:spPr>
            <a:xfrm>
              <a:off x="950616" y="5801753"/>
              <a:ext cx="269625" cy="276999"/>
            </a:xfrm>
            <a:prstGeom prst="rect">
              <a:avLst/>
            </a:prstGeom>
            <a:noFill/>
          </p:spPr>
          <p:txBody>
            <a:bodyPr wrap="none" rtlCol="0">
              <a:spAutoFit/>
            </a:bodyPr>
            <a:lstStyle/>
            <a:p>
              <a:pPr algn="ctr"/>
              <a:r>
                <a:rPr lang="en-GB" sz="1200" dirty="0" smtClean="0"/>
                <a:t>0</a:t>
              </a:r>
              <a:endParaRPr lang="en-GB" sz="1200" dirty="0"/>
            </a:p>
          </p:txBody>
        </p:sp>
        <p:sp>
          <p:nvSpPr>
            <p:cNvPr id="21" name="Freeform 20"/>
            <p:cNvSpPr/>
            <p:nvPr/>
          </p:nvSpPr>
          <p:spPr>
            <a:xfrm>
              <a:off x="1087017" y="3780681"/>
              <a:ext cx="2671314" cy="1896229"/>
            </a:xfrm>
            <a:custGeom>
              <a:avLst/>
              <a:gdLst>
                <a:gd name="connsiteX0" fmla="*/ 0 w 6383866"/>
                <a:gd name="connsiteY0" fmla="*/ 0 h 3005667"/>
                <a:gd name="connsiteX1" fmla="*/ 0 w 6383866"/>
                <a:gd name="connsiteY1" fmla="*/ 3005667 h 3005667"/>
                <a:gd name="connsiteX2" fmla="*/ 6383866 w 6383866"/>
                <a:gd name="connsiteY2" fmla="*/ 3005667 h 3005667"/>
              </a:gdLst>
              <a:ahLst/>
              <a:cxnLst>
                <a:cxn ang="0">
                  <a:pos x="connsiteX0" y="connsiteY0"/>
                </a:cxn>
                <a:cxn ang="0">
                  <a:pos x="connsiteX1" y="connsiteY1"/>
                </a:cxn>
                <a:cxn ang="0">
                  <a:pos x="connsiteX2" y="connsiteY2"/>
                </a:cxn>
              </a:cxnLst>
              <a:rect l="l" t="t" r="r" b="b"/>
              <a:pathLst>
                <a:path w="6383866" h="3005667">
                  <a:moveTo>
                    <a:pt x="0" y="0"/>
                  </a:moveTo>
                  <a:lnTo>
                    <a:pt x="0" y="3005667"/>
                  </a:lnTo>
                  <a:lnTo>
                    <a:pt x="6383866" y="3005667"/>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tx1"/>
                </a:solidFill>
              </a:endParaRPr>
            </a:p>
          </p:txBody>
        </p:sp>
        <p:sp>
          <p:nvSpPr>
            <p:cNvPr id="22" name="TextBox 21"/>
            <p:cNvSpPr txBox="1"/>
            <p:nvPr/>
          </p:nvSpPr>
          <p:spPr>
            <a:xfrm>
              <a:off x="616045" y="3660590"/>
              <a:ext cx="397866" cy="276999"/>
            </a:xfrm>
            <a:prstGeom prst="rect">
              <a:avLst/>
            </a:prstGeom>
            <a:noFill/>
          </p:spPr>
          <p:txBody>
            <a:bodyPr wrap="none" rtlCol="0">
              <a:spAutoFit/>
            </a:bodyPr>
            <a:lstStyle/>
            <a:p>
              <a:pPr algn="r"/>
              <a:r>
                <a:rPr lang="en-GB" sz="1200" dirty="0" smtClean="0"/>
                <a:t>1.0</a:t>
              </a:r>
              <a:endParaRPr lang="en-GB" sz="1200" dirty="0"/>
            </a:p>
          </p:txBody>
        </p:sp>
        <p:sp>
          <p:nvSpPr>
            <p:cNvPr id="23" name="TextBox 22"/>
            <p:cNvSpPr txBox="1"/>
            <p:nvPr/>
          </p:nvSpPr>
          <p:spPr>
            <a:xfrm>
              <a:off x="616045" y="4036059"/>
              <a:ext cx="397866" cy="276999"/>
            </a:xfrm>
            <a:prstGeom prst="rect">
              <a:avLst/>
            </a:prstGeom>
            <a:noFill/>
          </p:spPr>
          <p:txBody>
            <a:bodyPr wrap="none" rtlCol="0">
              <a:spAutoFit/>
            </a:bodyPr>
            <a:lstStyle/>
            <a:p>
              <a:pPr algn="r"/>
              <a:r>
                <a:rPr lang="en-GB" sz="1200" dirty="0" smtClean="0"/>
                <a:t>0.8</a:t>
              </a:r>
              <a:endParaRPr lang="en-GB" sz="1200" dirty="0"/>
            </a:p>
          </p:txBody>
        </p:sp>
        <p:sp>
          <p:nvSpPr>
            <p:cNvPr id="24" name="TextBox 23"/>
            <p:cNvSpPr txBox="1"/>
            <p:nvPr/>
          </p:nvSpPr>
          <p:spPr>
            <a:xfrm>
              <a:off x="616045" y="4411528"/>
              <a:ext cx="397866" cy="276999"/>
            </a:xfrm>
            <a:prstGeom prst="rect">
              <a:avLst/>
            </a:prstGeom>
            <a:noFill/>
          </p:spPr>
          <p:txBody>
            <a:bodyPr wrap="none" rtlCol="0">
              <a:spAutoFit/>
            </a:bodyPr>
            <a:lstStyle/>
            <a:p>
              <a:pPr algn="r"/>
              <a:r>
                <a:rPr lang="en-GB" sz="1200" dirty="0" smtClean="0"/>
                <a:t>0.6</a:t>
              </a:r>
              <a:endParaRPr lang="en-GB" sz="1200" dirty="0"/>
            </a:p>
          </p:txBody>
        </p:sp>
        <p:sp>
          <p:nvSpPr>
            <p:cNvPr id="25" name="TextBox 24"/>
            <p:cNvSpPr txBox="1"/>
            <p:nvPr/>
          </p:nvSpPr>
          <p:spPr>
            <a:xfrm>
              <a:off x="616045" y="5537934"/>
              <a:ext cx="397866" cy="276999"/>
            </a:xfrm>
            <a:prstGeom prst="rect">
              <a:avLst/>
            </a:prstGeom>
            <a:noFill/>
          </p:spPr>
          <p:txBody>
            <a:bodyPr wrap="none" rtlCol="0">
              <a:spAutoFit/>
            </a:bodyPr>
            <a:lstStyle/>
            <a:p>
              <a:pPr algn="r"/>
              <a:r>
                <a:rPr lang="en-GB" sz="1200" dirty="0" smtClean="0"/>
                <a:t>0.0</a:t>
              </a:r>
              <a:endParaRPr lang="en-GB" sz="1200" dirty="0"/>
            </a:p>
          </p:txBody>
        </p:sp>
        <p:cxnSp>
          <p:nvCxnSpPr>
            <p:cNvPr id="26" name="Straight Connector 25"/>
            <p:cNvCxnSpPr/>
            <p:nvPr/>
          </p:nvCxnSpPr>
          <p:spPr>
            <a:xfrm rot="16200000">
              <a:off x="1033017"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7" name="Straight Connector 26"/>
            <p:cNvCxnSpPr/>
            <p:nvPr/>
          </p:nvCxnSpPr>
          <p:spPr>
            <a:xfrm rot="16200000">
              <a:off x="3690102"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8" name="TextBox 27"/>
            <p:cNvSpPr txBox="1"/>
            <p:nvPr/>
          </p:nvSpPr>
          <p:spPr>
            <a:xfrm>
              <a:off x="3566810" y="5801753"/>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29" name="TextBox 28"/>
            <p:cNvSpPr txBox="1"/>
            <p:nvPr/>
          </p:nvSpPr>
          <p:spPr>
            <a:xfrm>
              <a:off x="616045" y="4786997"/>
              <a:ext cx="397866" cy="276999"/>
            </a:xfrm>
            <a:prstGeom prst="rect">
              <a:avLst/>
            </a:prstGeom>
            <a:noFill/>
          </p:spPr>
          <p:txBody>
            <a:bodyPr wrap="none" rtlCol="0">
              <a:spAutoFit/>
            </a:bodyPr>
            <a:lstStyle/>
            <a:p>
              <a:pPr algn="r"/>
              <a:r>
                <a:rPr lang="en-GB" sz="1200" dirty="0" smtClean="0"/>
                <a:t>0.4</a:t>
              </a:r>
              <a:endParaRPr lang="en-GB" sz="1200" dirty="0"/>
            </a:p>
          </p:txBody>
        </p:sp>
        <p:grpSp>
          <p:nvGrpSpPr>
            <p:cNvPr id="30" name="Group 29"/>
            <p:cNvGrpSpPr/>
            <p:nvPr/>
          </p:nvGrpSpPr>
          <p:grpSpPr>
            <a:xfrm>
              <a:off x="990064" y="3796162"/>
              <a:ext cx="108000" cy="1880748"/>
              <a:chOff x="792559" y="2834513"/>
              <a:chExt cx="108000" cy="1880748"/>
            </a:xfrm>
          </p:grpSpPr>
          <p:cxnSp>
            <p:nvCxnSpPr>
              <p:cNvPr id="94" name="Straight Connector 93"/>
              <p:cNvCxnSpPr/>
              <p:nvPr/>
            </p:nvCxnSpPr>
            <p:spPr>
              <a:xfrm>
                <a:off x="792559" y="28345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p:nvPr/>
            </p:nvCxnSpPr>
            <p:spPr>
              <a:xfrm>
                <a:off x="792559" y="39629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6" name="Straight Connector 95"/>
              <p:cNvCxnSpPr/>
              <p:nvPr/>
            </p:nvCxnSpPr>
            <p:spPr>
              <a:xfrm>
                <a:off x="792559" y="32106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p:nvPr/>
            </p:nvCxnSpPr>
            <p:spPr>
              <a:xfrm>
                <a:off x="792559" y="35868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792559" y="4715261"/>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9" name="Straight Connector 98"/>
              <p:cNvCxnSpPr/>
              <p:nvPr/>
            </p:nvCxnSpPr>
            <p:spPr>
              <a:xfrm>
                <a:off x="792559" y="43391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31" name="TextBox 30"/>
            <p:cNvSpPr txBox="1"/>
            <p:nvPr/>
          </p:nvSpPr>
          <p:spPr>
            <a:xfrm>
              <a:off x="616045" y="5162466"/>
              <a:ext cx="397866" cy="276999"/>
            </a:xfrm>
            <a:prstGeom prst="rect">
              <a:avLst/>
            </a:prstGeom>
            <a:noFill/>
          </p:spPr>
          <p:txBody>
            <a:bodyPr wrap="none" rtlCol="0">
              <a:spAutoFit/>
            </a:bodyPr>
            <a:lstStyle/>
            <a:p>
              <a:pPr algn="r"/>
              <a:r>
                <a:rPr lang="en-GB" sz="1200" dirty="0" smtClean="0"/>
                <a:t>0.2</a:t>
              </a:r>
              <a:endParaRPr lang="en-GB" sz="1200" dirty="0"/>
            </a:p>
          </p:txBody>
        </p:sp>
        <p:sp>
          <p:nvSpPr>
            <p:cNvPr id="32" name="TextBox 31"/>
            <p:cNvSpPr txBox="1"/>
            <p:nvPr/>
          </p:nvSpPr>
          <p:spPr>
            <a:xfrm>
              <a:off x="1393728" y="5801753"/>
              <a:ext cx="269625" cy="276999"/>
            </a:xfrm>
            <a:prstGeom prst="rect">
              <a:avLst/>
            </a:prstGeom>
            <a:noFill/>
          </p:spPr>
          <p:txBody>
            <a:bodyPr wrap="none" rtlCol="0">
              <a:spAutoFit/>
            </a:bodyPr>
            <a:lstStyle/>
            <a:p>
              <a:pPr algn="ctr"/>
              <a:r>
                <a:rPr lang="en-GB" sz="1200" dirty="0" smtClean="0"/>
                <a:t>2</a:t>
              </a:r>
              <a:endParaRPr lang="en-GB" sz="1200" dirty="0"/>
            </a:p>
          </p:txBody>
        </p:sp>
        <p:cxnSp>
          <p:nvCxnSpPr>
            <p:cNvPr id="33" name="Straight Connector 32"/>
            <p:cNvCxnSpPr/>
            <p:nvPr/>
          </p:nvCxnSpPr>
          <p:spPr>
            <a:xfrm rot="16200000">
              <a:off x="1475865"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4" name="TextBox 33"/>
            <p:cNvSpPr txBox="1"/>
            <p:nvPr/>
          </p:nvSpPr>
          <p:spPr>
            <a:xfrm>
              <a:off x="1836840" y="5801753"/>
              <a:ext cx="269625" cy="276999"/>
            </a:xfrm>
            <a:prstGeom prst="rect">
              <a:avLst/>
            </a:prstGeom>
            <a:noFill/>
          </p:spPr>
          <p:txBody>
            <a:bodyPr wrap="none" rtlCol="0">
              <a:spAutoFit/>
            </a:bodyPr>
            <a:lstStyle/>
            <a:p>
              <a:pPr algn="ctr"/>
              <a:r>
                <a:rPr lang="en-GB" sz="1200" dirty="0" smtClean="0"/>
                <a:t>4</a:t>
              </a:r>
              <a:endParaRPr lang="en-GB" sz="1200" dirty="0"/>
            </a:p>
          </p:txBody>
        </p:sp>
        <p:cxnSp>
          <p:nvCxnSpPr>
            <p:cNvPr id="35" name="Straight Connector 34"/>
            <p:cNvCxnSpPr/>
            <p:nvPr/>
          </p:nvCxnSpPr>
          <p:spPr>
            <a:xfrm rot="16200000">
              <a:off x="1918713"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6" name="TextBox 35"/>
            <p:cNvSpPr txBox="1"/>
            <p:nvPr/>
          </p:nvSpPr>
          <p:spPr>
            <a:xfrm>
              <a:off x="2279952" y="5801753"/>
              <a:ext cx="269625" cy="276999"/>
            </a:xfrm>
            <a:prstGeom prst="rect">
              <a:avLst/>
            </a:prstGeom>
            <a:noFill/>
          </p:spPr>
          <p:txBody>
            <a:bodyPr wrap="none" rtlCol="0">
              <a:spAutoFit/>
            </a:bodyPr>
            <a:lstStyle/>
            <a:p>
              <a:pPr algn="ctr"/>
              <a:r>
                <a:rPr lang="en-GB" sz="1200" dirty="0" smtClean="0"/>
                <a:t>6</a:t>
              </a:r>
              <a:endParaRPr lang="en-GB" sz="1200" dirty="0"/>
            </a:p>
          </p:txBody>
        </p:sp>
        <p:cxnSp>
          <p:nvCxnSpPr>
            <p:cNvPr id="37" name="Straight Connector 36"/>
            <p:cNvCxnSpPr/>
            <p:nvPr/>
          </p:nvCxnSpPr>
          <p:spPr>
            <a:xfrm rot="16200000">
              <a:off x="2361561"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8" name="TextBox 37"/>
            <p:cNvSpPr txBox="1"/>
            <p:nvPr/>
          </p:nvSpPr>
          <p:spPr>
            <a:xfrm>
              <a:off x="2723064" y="5801753"/>
              <a:ext cx="269625" cy="276999"/>
            </a:xfrm>
            <a:prstGeom prst="rect">
              <a:avLst/>
            </a:prstGeom>
            <a:noFill/>
          </p:spPr>
          <p:txBody>
            <a:bodyPr wrap="none" rtlCol="0">
              <a:spAutoFit/>
            </a:bodyPr>
            <a:lstStyle/>
            <a:p>
              <a:pPr algn="ctr"/>
              <a:r>
                <a:rPr lang="en-GB" sz="1200" dirty="0" smtClean="0"/>
                <a:t>8</a:t>
              </a:r>
              <a:endParaRPr lang="en-GB" sz="1200" dirty="0"/>
            </a:p>
          </p:txBody>
        </p:sp>
        <p:cxnSp>
          <p:nvCxnSpPr>
            <p:cNvPr id="39" name="Straight Connector 38"/>
            <p:cNvCxnSpPr/>
            <p:nvPr/>
          </p:nvCxnSpPr>
          <p:spPr>
            <a:xfrm rot="16200000">
              <a:off x="2804409"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0" name="TextBox 39"/>
            <p:cNvSpPr txBox="1"/>
            <p:nvPr/>
          </p:nvSpPr>
          <p:spPr>
            <a:xfrm>
              <a:off x="3123697" y="5801753"/>
              <a:ext cx="354584" cy="276999"/>
            </a:xfrm>
            <a:prstGeom prst="rect">
              <a:avLst/>
            </a:prstGeom>
            <a:noFill/>
          </p:spPr>
          <p:txBody>
            <a:bodyPr wrap="none" rtlCol="0">
              <a:spAutoFit/>
            </a:bodyPr>
            <a:lstStyle/>
            <a:p>
              <a:pPr algn="ctr"/>
              <a:r>
                <a:rPr lang="en-GB" sz="1200" dirty="0" smtClean="0"/>
                <a:t>10</a:t>
              </a:r>
              <a:endParaRPr lang="en-GB" sz="1200" dirty="0"/>
            </a:p>
          </p:txBody>
        </p:sp>
        <p:cxnSp>
          <p:nvCxnSpPr>
            <p:cNvPr id="41" name="Straight Connector 40"/>
            <p:cNvCxnSpPr/>
            <p:nvPr/>
          </p:nvCxnSpPr>
          <p:spPr>
            <a:xfrm rot="16200000">
              <a:off x="3247257"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2" name="TextBox 41"/>
            <p:cNvSpPr txBox="1"/>
            <p:nvPr/>
          </p:nvSpPr>
          <p:spPr>
            <a:xfrm rot="16200000">
              <a:off x="114616" y="4586390"/>
              <a:ext cx="715260" cy="276999"/>
            </a:xfrm>
            <a:prstGeom prst="rect">
              <a:avLst/>
            </a:prstGeom>
            <a:noFill/>
          </p:spPr>
          <p:txBody>
            <a:bodyPr wrap="none" rtlCol="0">
              <a:spAutoFit/>
            </a:bodyPr>
            <a:lstStyle/>
            <a:p>
              <a:pPr algn="ctr"/>
              <a:r>
                <a:rPr lang="en-GB" sz="1200" dirty="0" smtClean="0"/>
                <a:t>OS rate</a:t>
              </a:r>
              <a:endParaRPr lang="en-GB" sz="1200" dirty="0"/>
            </a:p>
          </p:txBody>
        </p:sp>
        <p:sp>
          <p:nvSpPr>
            <p:cNvPr id="43" name="TextBox 42"/>
            <p:cNvSpPr txBox="1"/>
            <p:nvPr/>
          </p:nvSpPr>
          <p:spPr>
            <a:xfrm>
              <a:off x="3621045" y="4581128"/>
              <a:ext cx="1632435" cy="646331"/>
            </a:xfrm>
            <a:prstGeom prst="rect">
              <a:avLst/>
            </a:prstGeom>
            <a:noFill/>
          </p:spPr>
          <p:txBody>
            <a:bodyPr wrap="none" rtlCol="0">
              <a:spAutoFit/>
            </a:bodyPr>
            <a:lstStyle/>
            <a:p>
              <a:r>
                <a:rPr lang="en-GB" sz="1200" dirty="0" smtClean="0"/>
                <a:t>Repeat </a:t>
              </a:r>
              <a:r>
                <a:rPr lang="en-GB" sz="1200" dirty="0" err="1" smtClean="0"/>
                <a:t>Hx</a:t>
              </a:r>
              <a:r>
                <a:rPr lang="en-GB" sz="1200" dirty="0" smtClean="0"/>
                <a:t>/A (n=118)</a:t>
              </a:r>
            </a:p>
            <a:p>
              <a:r>
                <a:rPr lang="en-GB" sz="1200" dirty="0"/>
                <a:t>Repeat </a:t>
              </a:r>
              <a:r>
                <a:rPr lang="en-GB" sz="1200" dirty="0" err="1"/>
                <a:t>Hx</a:t>
              </a:r>
              <a:r>
                <a:rPr lang="en-GB" sz="1200" dirty="0"/>
                <a:t>/B (n=28) </a:t>
              </a:r>
              <a:endParaRPr lang="en-GB" sz="1200" dirty="0" smtClean="0"/>
            </a:p>
            <a:p>
              <a:r>
                <a:rPr lang="en-GB" sz="1200" dirty="0" smtClean="0"/>
                <a:t>Salvage </a:t>
              </a:r>
              <a:r>
                <a:rPr lang="en-GB" sz="1200" dirty="0"/>
                <a:t>LDLT (n=13)</a:t>
              </a:r>
            </a:p>
          </p:txBody>
        </p:sp>
        <p:sp>
          <p:nvSpPr>
            <p:cNvPr id="44" name="TextBox 43"/>
            <p:cNvSpPr txBox="1"/>
            <p:nvPr/>
          </p:nvSpPr>
          <p:spPr>
            <a:xfrm>
              <a:off x="3053151" y="5368777"/>
              <a:ext cx="827471" cy="276999"/>
            </a:xfrm>
            <a:prstGeom prst="rect">
              <a:avLst/>
            </a:prstGeom>
            <a:noFill/>
          </p:spPr>
          <p:txBody>
            <a:bodyPr wrap="none" rtlCol="0">
              <a:spAutoFit/>
            </a:bodyPr>
            <a:lstStyle/>
            <a:p>
              <a:r>
                <a:rPr lang="en-GB" sz="1200" dirty="0" smtClean="0"/>
                <a:t>p&lt;0.0001</a:t>
              </a:r>
              <a:endParaRPr lang="en-GB" sz="1200" dirty="0"/>
            </a:p>
          </p:txBody>
        </p:sp>
        <p:cxnSp>
          <p:nvCxnSpPr>
            <p:cNvPr id="45" name="Straight Connector 44"/>
            <p:cNvCxnSpPr/>
            <p:nvPr/>
          </p:nvCxnSpPr>
          <p:spPr>
            <a:xfrm>
              <a:off x="3405027" y="5092968"/>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05027" y="4728363"/>
              <a:ext cx="25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1101725" y="3938588"/>
              <a:ext cx="2676525" cy="316706"/>
            </a:xfrm>
            <a:custGeom>
              <a:avLst/>
              <a:gdLst>
                <a:gd name="connsiteX0" fmla="*/ 2676525 w 2676525"/>
                <a:gd name="connsiteY0" fmla="*/ 316706 h 316706"/>
                <a:gd name="connsiteX1" fmla="*/ 688181 w 2676525"/>
                <a:gd name="connsiteY1" fmla="*/ 316706 h 316706"/>
                <a:gd name="connsiteX2" fmla="*/ 688181 w 2676525"/>
                <a:gd name="connsiteY2" fmla="*/ 140493 h 316706"/>
                <a:gd name="connsiteX3" fmla="*/ 64294 w 2676525"/>
                <a:gd name="connsiteY3" fmla="*/ 140493 h 316706"/>
                <a:gd name="connsiteX4" fmla="*/ 64294 w 2676525"/>
                <a:gd name="connsiteY4" fmla="*/ 0 h 316706"/>
                <a:gd name="connsiteX5" fmla="*/ 0 w 2676525"/>
                <a:gd name="connsiteY5" fmla="*/ 0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316706">
                  <a:moveTo>
                    <a:pt x="2676525" y="316706"/>
                  </a:moveTo>
                  <a:lnTo>
                    <a:pt x="688181" y="316706"/>
                  </a:lnTo>
                  <a:lnTo>
                    <a:pt x="688181" y="140493"/>
                  </a:lnTo>
                  <a:lnTo>
                    <a:pt x="64294" y="140493"/>
                  </a:lnTo>
                  <a:lnTo>
                    <a:pt x="64294" y="0"/>
                  </a:lnTo>
                  <a:lnTo>
                    <a:pt x="0" y="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8" name="Straight Connector 47"/>
            <p:cNvCxnSpPr/>
            <p:nvPr/>
          </p:nvCxnSpPr>
          <p:spPr>
            <a:xfrm>
              <a:off x="2193203" y="4255294"/>
              <a:ext cx="0" cy="1416366"/>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sp>
          <p:nvSpPr>
            <p:cNvPr id="49" name="TextBox 48"/>
            <p:cNvSpPr txBox="1"/>
            <p:nvPr/>
          </p:nvSpPr>
          <p:spPr>
            <a:xfrm>
              <a:off x="3384036" y="4014163"/>
              <a:ext cx="490840" cy="276999"/>
            </a:xfrm>
            <a:prstGeom prst="rect">
              <a:avLst/>
            </a:prstGeom>
            <a:noFill/>
          </p:spPr>
          <p:txBody>
            <a:bodyPr wrap="none" rtlCol="0">
              <a:spAutoFit/>
            </a:bodyPr>
            <a:lstStyle/>
            <a:p>
              <a:pPr algn="r"/>
              <a:r>
                <a:rPr lang="en-GB" sz="1200" dirty="0" smtClean="0"/>
                <a:t>75%</a:t>
              </a:r>
              <a:endParaRPr lang="en-GB" sz="1200" dirty="0"/>
            </a:p>
          </p:txBody>
        </p:sp>
        <p:sp>
          <p:nvSpPr>
            <p:cNvPr id="50" name="TextBox 49"/>
            <p:cNvSpPr txBox="1"/>
            <p:nvPr/>
          </p:nvSpPr>
          <p:spPr>
            <a:xfrm>
              <a:off x="2910468" y="4330368"/>
              <a:ext cx="490840" cy="276999"/>
            </a:xfrm>
            <a:prstGeom prst="rect">
              <a:avLst/>
            </a:prstGeom>
            <a:noFill/>
          </p:spPr>
          <p:txBody>
            <a:bodyPr wrap="none" rtlCol="0">
              <a:spAutoFit/>
            </a:bodyPr>
            <a:lstStyle/>
            <a:p>
              <a:pPr algn="r"/>
              <a:r>
                <a:rPr lang="en-GB" sz="1200" dirty="0" smtClean="0"/>
                <a:t>77%</a:t>
              </a:r>
              <a:endParaRPr lang="en-GB" sz="1200" dirty="0"/>
            </a:p>
          </p:txBody>
        </p:sp>
        <p:sp>
          <p:nvSpPr>
            <p:cNvPr id="51" name="TextBox 50"/>
            <p:cNvSpPr txBox="1"/>
            <p:nvPr/>
          </p:nvSpPr>
          <p:spPr>
            <a:xfrm>
              <a:off x="2238938" y="5205538"/>
              <a:ext cx="490840" cy="276999"/>
            </a:xfrm>
            <a:prstGeom prst="rect">
              <a:avLst/>
            </a:prstGeom>
            <a:noFill/>
          </p:spPr>
          <p:txBody>
            <a:bodyPr wrap="none" rtlCol="0">
              <a:spAutoFit/>
            </a:bodyPr>
            <a:lstStyle/>
            <a:p>
              <a:pPr algn="r"/>
              <a:r>
                <a:rPr lang="en-GB" sz="1200" b="1" dirty="0" smtClean="0"/>
                <a:t>20%</a:t>
              </a:r>
              <a:endParaRPr lang="en-GB" sz="1200" b="1" dirty="0"/>
            </a:p>
          </p:txBody>
        </p:sp>
        <p:cxnSp>
          <p:nvCxnSpPr>
            <p:cNvPr id="52" name="Straight Connector 51"/>
            <p:cNvCxnSpPr/>
            <p:nvPr/>
          </p:nvCxnSpPr>
          <p:spPr>
            <a:xfrm>
              <a:off x="3405027" y="4903717"/>
              <a:ext cx="25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1092200" y="3795713"/>
              <a:ext cx="2209800" cy="781050"/>
            </a:xfrm>
            <a:custGeom>
              <a:avLst/>
              <a:gdLst>
                <a:gd name="connsiteX0" fmla="*/ 0 w 2209800"/>
                <a:gd name="connsiteY0" fmla="*/ 0 h 781050"/>
                <a:gd name="connsiteX1" fmla="*/ 54769 w 2209800"/>
                <a:gd name="connsiteY1" fmla="*/ 0 h 781050"/>
                <a:gd name="connsiteX2" fmla="*/ 54769 w 2209800"/>
                <a:gd name="connsiteY2" fmla="*/ 28575 h 781050"/>
                <a:gd name="connsiteX3" fmla="*/ 130969 w 2209800"/>
                <a:gd name="connsiteY3" fmla="*/ 28575 h 781050"/>
                <a:gd name="connsiteX4" fmla="*/ 130969 w 2209800"/>
                <a:gd name="connsiteY4" fmla="*/ 52387 h 781050"/>
                <a:gd name="connsiteX5" fmla="*/ 150019 w 2209800"/>
                <a:gd name="connsiteY5" fmla="*/ 52387 h 781050"/>
                <a:gd name="connsiteX6" fmla="*/ 150019 w 2209800"/>
                <a:gd name="connsiteY6" fmla="*/ 71437 h 781050"/>
                <a:gd name="connsiteX7" fmla="*/ 173831 w 2209800"/>
                <a:gd name="connsiteY7" fmla="*/ 71437 h 781050"/>
                <a:gd name="connsiteX8" fmla="*/ 173831 w 2209800"/>
                <a:gd name="connsiteY8" fmla="*/ 102393 h 781050"/>
                <a:gd name="connsiteX9" fmla="*/ 226219 w 2209800"/>
                <a:gd name="connsiteY9" fmla="*/ 102393 h 781050"/>
                <a:gd name="connsiteX10" fmla="*/ 226219 w 2209800"/>
                <a:gd name="connsiteY10" fmla="*/ 123825 h 781050"/>
                <a:gd name="connsiteX11" fmla="*/ 278606 w 2209800"/>
                <a:gd name="connsiteY11" fmla="*/ 123825 h 781050"/>
                <a:gd name="connsiteX12" fmla="*/ 278606 w 2209800"/>
                <a:gd name="connsiteY12" fmla="*/ 142875 h 781050"/>
                <a:gd name="connsiteX13" fmla="*/ 397669 w 2209800"/>
                <a:gd name="connsiteY13" fmla="*/ 142875 h 781050"/>
                <a:gd name="connsiteX14" fmla="*/ 397669 w 2209800"/>
                <a:gd name="connsiteY14" fmla="*/ 164306 h 781050"/>
                <a:gd name="connsiteX15" fmla="*/ 566738 w 2209800"/>
                <a:gd name="connsiteY15" fmla="*/ 164306 h 781050"/>
                <a:gd name="connsiteX16" fmla="*/ 566738 w 2209800"/>
                <a:gd name="connsiteY16" fmla="*/ 202406 h 781050"/>
                <a:gd name="connsiteX17" fmla="*/ 592931 w 2209800"/>
                <a:gd name="connsiteY17" fmla="*/ 202406 h 781050"/>
                <a:gd name="connsiteX18" fmla="*/ 592931 w 2209800"/>
                <a:gd name="connsiteY18" fmla="*/ 228600 h 781050"/>
                <a:gd name="connsiteX19" fmla="*/ 611981 w 2209800"/>
                <a:gd name="connsiteY19" fmla="*/ 228600 h 781050"/>
                <a:gd name="connsiteX20" fmla="*/ 611981 w 2209800"/>
                <a:gd name="connsiteY20" fmla="*/ 252412 h 781050"/>
                <a:gd name="connsiteX21" fmla="*/ 728663 w 2209800"/>
                <a:gd name="connsiteY21" fmla="*/ 252412 h 781050"/>
                <a:gd name="connsiteX22" fmla="*/ 728663 w 2209800"/>
                <a:gd name="connsiteY22" fmla="*/ 314325 h 781050"/>
                <a:gd name="connsiteX23" fmla="*/ 1033463 w 2209800"/>
                <a:gd name="connsiteY23" fmla="*/ 314325 h 781050"/>
                <a:gd name="connsiteX24" fmla="*/ 1033463 w 2209800"/>
                <a:gd name="connsiteY24" fmla="*/ 428625 h 781050"/>
                <a:gd name="connsiteX25" fmla="*/ 1107281 w 2209800"/>
                <a:gd name="connsiteY25" fmla="*/ 428625 h 781050"/>
                <a:gd name="connsiteX26" fmla="*/ 1107281 w 2209800"/>
                <a:gd name="connsiteY26" fmla="*/ 552450 h 781050"/>
                <a:gd name="connsiteX27" fmla="*/ 1233488 w 2209800"/>
                <a:gd name="connsiteY27" fmla="*/ 552450 h 781050"/>
                <a:gd name="connsiteX28" fmla="*/ 1233488 w 2209800"/>
                <a:gd name="connsiteY28" fmla="*/ 619125 h 781050"/>
                <a:gd name="connsiteX29" fmla="*/ 1497806 w 2209800"/>
                <a:gd name="connsiteY29" fmla="*/ 619125 h 781050"/>
                <a:gd name="connsiteX30" fmla="*/ 1497806 w 2209800"/>
                <a:gd name="connsiteY30" fmla="*/ 781050 h 781050"/>
                <a:gd name="connsiteX31" fmla="*/ 1526381 w 2209800"/>
                <a:gd name="connsiteY31" fmla="*/ 776287 h 781050"/>
                <a:gd name="connsiteX32" fmla="*/ 2209800 w 2209800"/>
                <a:gd name="connsiteY32" fmla="*/ 776287 h 781050"/>
                <a:gd name="connsiteX33" fmla="*/ 2207419 w 2209800"/>
                <a:gd name="connsiteY33" fmla="*/ 738187 h 781050"/>
                <a:gd name="connsiteX0" fmla="*/ 0 w 2209800"/>
                <a:gd name="connsiteY0" fmla="*/ 0 h 781050"/>
                <a:gd name="connsiteX1" fmla="*/ 54769 w 2209800"/>
                <a:gd name="connsiteY1" fmla="*/ 0 h 781050"/>
                <a:gd name="connsiteX2" fmla="*/ 54769 w 2209800"/>
                <a:gd name="connsiteY2" fmla="*/ 28575 h 781050"/>
                <a:gd name="connsiteX3" fmla="*/ 130969 w 2209800"/>
                <a:gd name="connsiteY3" fmla="*/ 28575 h 781050"/>
                <a:gd name="connsiteX4" fmla="*/ 130969 w 2209800"/>
                <a:gd name="connsiteY4" fmla="*/ 52387 h 781050"/>
                <a:gd name="connsiteX5" fmla="*/ 150019 w 2209800"/>
                <a:gd name="connsiteY5" fmla="*/ 52387 h 781050"/>
                <a:gd name="connsiteX6" fmla="*/ 150019 w 2209800"/>
                <a:gd name="connsiteY6" fmla="*/ 71437 h 781050"/>
                <a:gd name="connsiteX7" fmla="*/ 173831 w 2209800"/>
                <a:gd name="connsiteY7" fmla="*/ 71437 h 781050"/>
                <a:gd name="connsiteX8" fmla="*/ 173831 w 2209800"/>
                <a:gd name="connsiteY8" fmla="*/ 102393 h 781050"/>
                <a:gd name="connsiteX9" fmla="*/ 226219 w 2209800"/>
                <a:gd name="connsiteY9" fmla="*/ 102393 h 781050"/>
                <a:gd name="connsiteX10" fmla="*/ 226219 w 2209800"/>
                <a:gd name="connsiteY10" fmla="*/ 123825 h 781050"/>
                <a:gd name="connsiteX11" fmla="*/ 278606 w 2209800"/>
                <a:gd name="connsiteY11" fmla="*/ 123825 h 781050"/>
                <a:gd name="connsiteX12" fmla="*/ 278606 w 2209800"/>
                <a:gd name="connsiteY12" fmla="*/ 142875 h 781050"/>
                <a:gd name="connsiteX13" fmla="*/ 397669 w 2209800"/>
                <a:gd name="connsiteY13" fmla="*/ 142875 h 781050"/>
                <a:gd name="connsiteX14" fmla="*/ 397669 w 2209800"/>
                <a:gd name="connsiteY14" fmla="*/ 164306 h 781050"/>
                <a:gd name="connsiteX15" fmla="*/ 566738 w 2209800"/>
                <a:gd name="connsiteY15" fmla="*/ 164306 h 781050"/>
                <a:gd name="connsiteX16" fmla="*/ 566738 w 2209800"/>
                <a:gd name="connsiteY16" fmla="*/ 202406 h 781050"/>
                <a:gd name="connsiteX17" fmla="*/ 592931 w 2209800"/>
                <a:gd name="connsiteY17" fmla="*/ 202406 h 781050"/>
                <a:gd name="connsiteX18" fmla="*/ 592931 w 2209800"/>
                <a:gd name="connsiteY18" fmla="*/ 228600 h 781050"/>
                <a:gd name="connsiteX19" fmla="*/ 611981 w 2209800"/>
                <a:gd name="connsiteY19" fmla="*/ 228600 h 781050"/>
                <a:gd name="connsiteX20" fmla="*/ 611981 w 2209800"/>
                <a:gd name="connsiteY20" fmla="*/ 252412 h 781050"/>
                <a:gd name="connsiteX21" fmla="*/ 728663 w 2209800"/>
                <a:gd name="connsiteY21" fmla="*/ 252412 h 781050"/>
                <a:gd name="connsiteX22" fmla="*/ 728663 w 2209800"/>
                <a:gd name="connsiteY22" fmla="*/ 314325 h 781050"/>
                <a:gd name="connsiteX23" fmla="*/ 1033463 w 2209800"/>
                <a:gd name="connsiteY23" fmla="*/ 314325 h 781050"/>
                <a:gd name="connsiteX24" fmla="*/ 1033463 w 2209800"/>
                <a:gd name="connsiteY24" fmla="*/ 428625 h 781050"/>
                <a:gd name="connsiteX25" fmla="*/ 1107281 w 2209800"/>
                <a:gd name="connsiteY25" fmla="*/ 428625 h 781050"/>
                <a:gd name="connsiteX26" fmla="*/ 1107281 w 2209800"/>
                <a:gd name="connsiteY26" fmla="*/ 552450 h 781050"/>
                <a:gd name="connsiteX27" fmla="*/ 1233488 w 2209800"/>
                <a:gd name="connsiteY27" fmla="*/ 552450 h 781050"/>
                <a:gd name="connsiteX28" fmla="*/ 1233488 w 2209800"/>
                <a:gd name="connsiteY28" fmla="*/ 619125 h 781050"/>
                <a:gd name="connsiteX29" fmla="*/ 1497806 w 2209800"/>
                <a:gd name="connsiteY29" fmla="*/ 619125 h 781050"/>
                <a:gd name="connsiteX30" fmla="*/ 1497806 w 2209800"/>
                <a:gd name="connsiteY30" fmla="*/ 781050 h 781050"/>
                <a:gd name="connsiteX31" fmla="*/ 1526381 w 2209800"/>
                <a:gd name="connsiteY31" fmla="*/ 776287 h 781050"/>
                <a:gd name="connsiteX32" fmla="*/ 2209800 w 2209800"/>
                <a:gd name="connsiteY32" fmla="*/ 776287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09800" h="781050">
                  <a:moveTo>
                    <a:pt x="0" y="0"/>
                  </a:moveTo>
                  <a:lnTo>
                    <a:pt x="54769" y="0"/>
                  </a:lnTo>
                  <a:lnTo>
                    <a:pt x="54769" y="28575"/>
                  </a:lnTo>
                  <a:lnTo>
                    <a:pt x="130969" y="28575"/>
                  </a:lnTo>
                  <a:lnTo>
                    <a:pt x="130969" y="52387"/>
                  </a:lnTo>
                  <a:lnTo>
                    <a:pt x="150019" y="52387"/>
                  </a:lnTo>
                  <a:lnTo>
                    <a:pt x="150019" y="71437"/>
                  </a:lnTo>
                  <a:lnTo>
                    <a:pt x="173831" y="71437"/>
                  </a:lnTo>
                  <a:lnTo>
                    <a:pt x="173831" y="102393"/>
                  </a:lnTo>
                  <a:lnTo>
                    <a:pt x="226219" y="102393"/>
                  </a:lnTo>
                  <a:lnTo>
                    <a:pt x="226219" y="123825"/>
                  </a:lnTo>
                  <a:lnTo>
                    <a:pt x="278606" y="123825"/>
                  </a:lnTo>
                  <a:lnTo>
                    <a:pt x="278606" y="142875"/>
                  </a:lnTo>
                  <a:lnTo>
                    <a:pt x="397669" y="142875"/>
                  </a:lnTo>
                  <a:lnTo>
                    <a:pt x="397669" y="164306"/>
                  </a:lnTo>
                  <a:lnTo>
                    <a:pt x="566738" y="164306"/>
                  </a:lnTo>
                  <a:lnTo>
                    <a:pt x="566738" y="202406"/>
                  </a:lnTo>
                  <a:lnTo>
                    <a:pt x="592931" y="202406"/>
                  </a:lnTo>
                  <a:lnTo>
                    <a:pt x="592931" y="228600"/>
                  </a:lnTo>
                  <a:lnTo>
                    <a:pt x="611981" y="228600"/>
                  </a:lnTo>
                  <a:lnTo>
                    <a:pt x="611981" y="252412"/>
                  </a:lnTo>
                  <a:lnTo>
                    <a:pt x="728663" y="252412"/>
                  </a:lnTo>
                  <a:lnTo>
                    <a:pt x="728663" y="314325"/>
                  </a:lnTo>
                  <a:lnTo>
                    <a:pt x="1033463" y="314325"/>
                  </a:lnTo>
                  <a:lnTo>
                    <a:pt x="1033463" y="428625"/>
                  </a:lnTo>
                  <a:lnTo>
                    <a:pt x="1107281" y="428625"/>
                  </a:lnTo>
                  <a:lnTo>
                    <a:pt x="1107281" y="552450"/>
                  </a:lnTo>
                  <a:lnTo>
                    <a:pt x="1233488" y="552450"/>
                  </a:lnTo>
                  <a:lnTo>
                    <a:pt x="1233488" y="619125"/>
                  </a:lnTo>
                  <a:lnTo>
                    <a:pt x="1497806" y="619125"/>
                  </a:lnTo>
                  <a:lnTo>
                    <a:pt x="1497806" y="781050"/>
                  </a:lnTo>
                  <a:lnTo>
                    <a:pt x="1526381" y="776287"/>
                  </a:lnTo>
                  <a:lnTo>
                    <a:pt x="2209800" y="77628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4" name="Group 53"/>
            <p:cNvGrpSpPr/>
            <p:nvPr/>
          </p:nvGrpSpPr>
          <p:grpSpPr>
            <a:xfrm>
              <a:off x="1094580" y="3795713"/>
              <a:ext cx="1473994" cy="1869281"/>
              <a:chOff x="1259680" y="3795713"/>
              <a:chExt cx="1473994" cy="1869281"/>
            </a:xfrm>
          </p:grpSpPr>
          <p:sp>
            <p:nvSpPr>
              <p:cNvPr id="92" name="Freeform 91"/>
              <p:cNvSpPr/>
              <p:nvPr/>
            </p:nvSpPr>
            <p:spPr>
              <a:xfrm>
                <a:off x="1259680" y="3795713"/>
                <a:ext cx="926307" cy="1209675"/>
              </a:xfrm>
              <a:custGeom>
                <a:avLst/>
                <a:gdLst>
                  <a:gd name="connsiteX0" fmla="*/ 0 w 1071564"/>
                  <a:gd name="connsiteY0" fmla="*/ 0 h 1209675"/>
                  <a:gd name="connsiteX1" fmla="*/ 61913 w 1071564"/>
                  <a:gd name="connsiteY1" fmla="*/ 0 h 1209675"/>
                  <a:gd name="connsiteX2" fmla="*/ 61913 w 1071564"/>
                  <a:gd name="connsiteY2" fmla="*/ 69056 h 1209675"/>
                  <a:gd name="connsiteX3" fmla="*/ 178594 w 1071564"/>
                  <a:gd name="connsiteY3" fmla="*/ 69056 h 1209675"/>
                  <a:gd name="connsiteX4" fmla="*/ 178594 w 1071564"/>
                  <a:gd name="connsiteY4" fmla="*/ 123825 h 1209675"/>
                  <a:gd name="connsiteX5" fmla="*/ 250032 w 1071564"/>
                  <a:gd name="connsiteY5" fmla="*/ 123825 h 1209675"/>
                  <a:gd name="connsiteX6" fmla="*/ 250032 w 1071564"/>
                  <a:gd name="connsiteY6" fmla="*/ 190500 h 1209675"/>
                  <a:gd name="connsiteX7" fmla="*/ 288132 w 1071564"/>
                  <a:gd name="connsiteY7" fmla="*/ 190500 h 1209675"/>
                  <a:gd name="connsiteX8" fmla="*/ 288132 w 1071564"/>
                  <a:gd name="connsiteY8" fmla="*/ 404812 h 1209675"/>
                  <a:gd name="connsiteX9" fmla="*/ 342900 w 1071564"/>
                  <a:gd name="connsiteY9" fmla="*/ 404812 h 1209675"/>
                  <a:gd name="connsiteX10" fmla="*/ 342900 w 1071564"/>
                  <a:gd name="connsiteY10" fmla="*/ 481012 h 1209675"/>
                  <a:gd name="connsiteX11" fmla="*/ 383382 w 1071564"/>
                  <a:gd name="connsiteY11" fmla="*/ 481012 h 1209675"/>
                  <a:gd name="connsiteX12" fmla="*/ 383382 w 1071564"/>
                  <a:gd name="connsiteY12" fmla="*/ 557212 h 1209675"/>
                  <a:gd name="connsiteX13" fmla="*/ 416719 w 1071564"/>
                  <a:gd name="connsiteY13" fmla="*/ 557212 h 1209675"/>
                  <a:gd name="connsiteX14" fmla="*/ 416719 w 1071564"/>
                  <a:gd name="connsiteY14" fmla="*/ 633412 h 1209675"/>
                  <a:gd name="connsiteX15" fmla="*/ 492919 w 1071564"/>
                  <a:gd name="connsiteY15" fmla="*/ 633412 h 1209675"/>
                  <a:gd name="connsiteX16" fmla="*/ 492919 w 1071564"/>
                  <a:gd name="connsiteY16" fmla="*/ 700087 h 1209675"/>
                  <a:gd name="connsiteX17" fmla="*/ 516732 w 1071564"/>
                  <a:gd name="connsiteY17" fmla="*/ 700087 h 1209675"/>
                  <a:gd name="connsiteX18" fmla="*/ 516732 w 1071564"/>
                  <a:gd name="connsiteY18" fmla="*/ 766762 h 1209675"/>
                  <a:gd name="connsiteX19" fmla="*/ 645319 w 1071564"/>
                  <a:gd name="connsiteY19" fmla="*/ 766762 h 1209675"/>
                  <a:gd name="connsiteX20" fmla="*/ 645319 w 1071564"/>
                  <a:gd name="connsiteY20" fmla="*/ 850106 h 1209675"/>
                  <a:gd name="connsiteX21" fmla="*/ 747713 w 1071564"/>
                  <a:gd name="connsiteY21" fmla="*/ 850106 h 1209675"/>
                  <a:gd name="connsiteX22" fmla="*/ 747713 w 1071564"/>
                  <a:gd name="connsiteY22" fmla="*/ 938212 h 1209675"/>
                  <a:gd name="connsiteX23" fmla="*/ 802482 w 1071564"/>
                  <a:gd name="connsiteY23" fmla="*/ 938212 h 1209675"/>
                  <a:gd name="connsiteX24" fmla="*/ 802482 w 1071564"/>
                  <a:gd name="connsiteY24" fmla="*/ 1021556 h 1209675"/>
                  <a:gd name="connsiteX25" fmla="*/ 833438 w 1071564"/>
                  <a:gd name="connsiteY25" fmla="*/ 1021556 h 1209675"/>
                  <a:gd name="connsiteX26" fmla="*/ 833438 w 1071564"/>
                  <a:gd name="connsiteY26" fmla="*/ 1109662 h 1209675"/>
                  <a:gd name="connsiteX27" fmla="*/ 926307 w 1071564"/>
                  <a:gd name="connsiteY27" fmla="*/ 1109662 h 1209675"/>
                  <a:gd name="connsiteX28" fmla="*/ 926307 w 1071564"/>
                  <a:gd name="connsiteY28" fmla="*/ 1209675 h 1209675"/>
                  <a:gd name="connsiteX29" fmla="*/ 1071564 w 1071564"/>
                  <a:gd name="connsiteY29" fmla="*/ 1064418 h 1209675"/>
                  <a:gd name="connsiteX0" fmla="*/ 0 w 1476376"/>
                  <a:gd name="connsiteY0" fmla="*/ 0 h 1869281"/>
                  <a:gd name="connsiteX1" fmla="*/ 61913 w 1476376"/>
                  <a:gd name="connsiteY1" fmla="*/ 0 h 1869281"/>
                  <a:gd name="connsiteX2" fmla="*/ 61913 w 1476376"/>
                  <a:gd name="connsiteY2" fmla="*/ 69056 h 1869281"/>
                  <a:gd name="connsiteX3" fmla="*/ 178594 w 1476376"/>
                  <a:gd name="connsiteY3" fmla="*/ 69056 h 1869281"/>
                  <a:gd name="connsiteX4" fmla="*/ 178594 w 1476376"/>
                  <a:gd name="connsiteY4" fmla="*/ 123825 h 1869281"/>
                  <a:gd name="connsiteX5" fmla="*/ 250032 w 1476376"/>
                  <a:gd name="connsiteY5" fmla="*/ 123825 h 1869281"/>
                  <a:gd name="connsiteX6" fmla="*/ 250032 w 1476376"/>
                  <a:gd name="connsiteY6" fmla="*/ 190500 h 1869281"/>
                  <a:gd name="connsiteX7" fmla="*/ 288132 w 1476376"/>
                  <a:gd name="connsiteY7" fmla="*/ 190500 h 1869281"/>
                  <a:gd name="connsiteX8" fmla="*/ 288132 w 1476376"/>
                  <a:gd name="connsiteY8" fmla="*/ 404812 h 1869281"/>
                  <a:gd name="connsiteX9" fmla="*/ 342900 w 1476376"/>
                  <a:gd name="connsiteY9" fmla="*/ 404812 h 1869281"/>
                  <a:gd name="connsiteX10" fmla="*/ 342900 w 1476376"/>
                  <a:gd name="connsiteY10" fmla="*/ 481012 h 1869281"/>
                  <a:gd name="connsiteX11" fmla="*/ 383382 w 1476376"/>
                  <a:gd name="connsiteY11" fmla="*/ 481012 h 1869281"/>
                  <a:gd name="connsiteX12" fmla="*/ 383382 w 1476376"/>
                  <a:gd name="connsiteY12" fmla="*/ 557212 h 1869281"/>
                  <a:gd name="connsiteX13" fmla="*/ 416719 w 1476376"/>
                  <a:gd name="connsiteY13" fmla="*/ 557212 h 1869281"/>
                  <a:gd name="connsiteX14" fmla="*/ 416719 w 1476376"/>
                  <a:gd name="connsiteY14" fmla="*/ 633412 h 1869281"/>
                  <a:gd name="connsiteX15" fmla="*/ 492919 w 1476376"/>
                  <a:gd name="connsiteY15" fmla="*/ 633412 h 1869281"/>
                  <a:gd name="connsiteX16" fmla="*/ 492919 w 1476376"/>
                  <a:gd name="connsiteY16" fmla="*/ 700087 h 1869281"/>
                  <a:gd name="connsiteX17" fmla="*/ 516732 w 1476376"/>
                  <a:gd name="connsiteY17" fmla="*/ 700087 h 1869281"/>
                  <a:gd name="connsiteX18" fmla="*/ 516732 w 1476376"/>
                  <a:gd name="connsiteY18" fmla="*/ 766762 h 1869281"/>
                  <a:gd name="connsiteX19" fmla="*/ 645319 w 1476376"/>
                  <a:gd name="connsiteY19" fmla="*/ 766762 h 1869281"/>
                  <a:gd name="connsiteX20" fmla="*/ 645319 w 1476376"/>
                  <a:gd name="connsiteY20" fmla="*/ 850106 h 1869281"/>
                  <a:gd name="connsiteX21" fmla="*/ 747713 w 1476376"/>
                  <a:gd name="connsiteY21" fmla="*/ 850106 h 1869281"/>
                  <a:gd name="connsiteX22" fmla="*/ 747713 w 1476376"/>
                  <a:gd name="connsiteY22" fmla="*/ 938212 h 1869281"/>
                  <a:gd name="connsiteX23" fmla="*/ 802482 w 1476376"/>
                  <a:gd name="connsiteY23" fmla="*/ 938212 h 1869281"/>
                  <a:gd name="connsiteX24" fmla="*/ 802482 w 1476376"/>
                  <a:gd name="connsiteY24" fmla="*/ 1021556 h 1869281"/>
                  <a:gd name="connsiteX25" fmla="*/ 833438 w 1476376"/>
                  <a:gd name="connsiteY25" fmla="*/ 1021556 h 1869281"/>
                  <a:gd name="connsiteX26" fmla="*/ 833438 w 1476376"/>
                  <a:gd name="connsiteY26" fmla="*/ 1109662 h 1869281"/>
                  <a:gd name="connsiteX27" fmla="*/ 926307 w 1476376"/>
                  <a:gd name="connsiteY27" fmla="*/ 1109662 h 1869281"/>
                  <a:gd name="connsiteX28" fmla="*/ 926307 w 1476376"/>
                  <a:gd name="connsiteY28" fmla="*/ 1209675 h 1869281"/>
                  <a:gd name="connsiteX29" fmla="*/ 1476376 w 1476376"/>
                  <a:gd name="connsiteY29" fmla="*/ 1869281 h 1869281"/>
                  <a:gd name="connsiteX0" fmla="*/ 0 w 926307"/>
                  <a:gd name="connsiteY0" fmla="*/ 0 h 1209675"/>
                  <a:gd name="connsiteX1" fmla="*/ 61913 w 926307"/>
                  <a:gd name="connsiteY1" fmla="*/ 0 h 1209675"/>
                  <a:gd name="connsiteX2" fmla="*/ 61913 w 926307"/>
                  <a:gd name="connsiteY2" fmla="*/ 69056 h 1209675"/>
                  <a:gd name="connsiteX3" fmla="*/ 178594 w 926307"/>
                  <a:gd name="connsiteY3" fmla="*/ 69056 h 1209675"/>
                  <a:gd name="connsiteX4" fmla="*/ 178594 w 926307"/>
                  <a:gd name="connsiteY4" fmla="*/ 123825 h 1209675"/>
                  <a:gd name="connsiteX5" fmla="*/ 250032 w 926307"/>
                  <a:gd name="connsiteY5" fmla="*/ 123825 h 1209675"/>
                  <a:gd name="connsiteX6" fmla="*/ 250032 w 926307"/>
                  <a:gd name="connsiteY6" fmla="*/ 190500 h 1209675"/>
                  <a:gd name="connsiteX7" fmla="*/ 288132 w 926307"/>
                  <a:gd name="connsiteY7" fmla="*/ 190500 h 1209675"/>
                  <a:gd name="connsiteX8" fmla="*/ 288132 w 926307"/>
                  <a:gd name="connsiteY8" fmla="*/ 404812 h 1209675"/>
                  <a:gd name="connsiteX9" fmla="*/ 342900 w 926307"/>
                  <a:gd name="connsiteY9" fmla="*/ 404812 h 1209675"/>
                  <a:gd name="connsiteX10" fmla="*/ 342900 w 926307"/>
                  <a:gd name="connsiteY10" fmla="*/ 481012 h 1209675"/>
                  <a:gd name="connsiteX11" fmla="*/ 383382 w 926307"/>
                  <a:gd name="connsiteY11" fmla="*/ 481012 h 1209675"/>
                  <a:gd name="connsiteX12" fmla="*/ 383382 w 926307"/>
                  <a:gd name="connsiteY12" fmla="*/ 557212 h 1209675"/>
                  <a:gd name="connsiteX13" fmla="*/ 416719 w 926307"/>
                  <a:gd name="connsiteY13" fmla="*/ 557212 h 1209675"/>
                  <a:gd name="connsiteX14" fmla="*/ 416719 w 926307"/>
                  <a:gd name="connsiteY14" fmla="*/ 633412 h 1209675"/>
                  <a:gd name="connsiteX15" fmla="*/ 492919 w 926307"/>
                  <a:gd name="connsiteY15" fmla="*/ 633412 h 1209675"/>
                  <a:gd name="connsiteX16" fmla="*/ 492919 w 926307"/>
                  <a:gd name="connsiteY16" fmla="*/ 700087 h 1209675"/>
                  <a:gd name="connsiteX17" fmla="*/ 516732 w 926307"/>
                  <a:gd name="connsiteY17" fmla="*/ 700087 h 1209675"/>
                  <a:gd name="connsiteX18" fmla="*/ 516732 w 926307"/>
                  <a:gd name="connsiteY18" fmla="*/ 766762 h 1209675"/>
                  <a:gd name="connsiteX19" fmla="*/ 645319 w 926307"/>
                  <a:gd name="connsiteY19" fmla="*/ 766762 h 1209675"/>
                  <a:gd name="connsiteX20" fmla="*/ 645319 w 926307"/>
                  <a:gd name="connsiteY20" fmla="*/ 850106 h 1209675"/>
                  <a:gd name="connsiteX21" fmla="*/ 747713 w 926307"/>
                  <a:gd name="connsiteY21" fmla="*/ 850106 h 1209675"/>
                  <a:gd name="connsiteX22" fmla="*/ 747713 w 926307"/>
                  <a:gd name="connsiteY22" fmla="*/ 938212 h 1209675"/>
                  <a:gd name="connsiteX23" fmla="*/ 802482 w 926307"/>
                  <a:gd name="connsiteY23" fmla="*/ 938212 h 1209675"/>
                  <a:gd name="connsiteX24" fmla="*/ 802482 w 926307"/>
                  <a:gd name="connsiteY24" fmla="*/ 1021556 h 1209675"/>
                  <a:gd name="connsiteX25" fmla="*/ 833438 w 926307"/>
                  <a:gd name="connsiteY25" fmla="*/ 1021556 h 1209675"/>
                  <a:gd name="connsiteX26" fmla="*/ 833438 w 926307"/>
                  <a:gd name="connsiteY26" fmla="*/ 1109662 h 1209675"/>
                  <a:gd name="connsiteX27" fmla="*/ 926307 w 926307"/>
                  <a:gd name="connsiteY27" fmla="*/ 1109662 h 1209675"/>
                  <a:gd name="connsiteX28" fmla="*/ 926307 w 926307"/>
                  <a:gd name="connsiteY28" fmla="*/ 1209675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6307" h="1209675">
                    <a:moveTo>
                      <a:pt x="0" y="0"/>
                    </a:moveTo>
                    <a:lnTo>
                      <a:pt x="61913" y="0"/>
                    </a:lnTo>
                    <a:lnTo>
                      <a:pt x="61913" y="69056"/>
                    </a:lnTo>
                    <a:lnTo>
                      <a:pt x="178594" y="69056"/>
                    </a:lnTo>
                    <a:lnTo>
                      <a:pt x="178594" y="123825"/>
                    </a:lnTo>
                    <a:lnTo>
                      <a:pt x="250032" y="123825"/>
                    </a:lnTo>
                    <a:lnTo>
                      <a:pt x="250032" y="190500"/>
                    </a:lnTo>
                    <a:lnTo>
                      <a:pt x="288132" y="190500"/>
                    </a:lnTo>
                    <a:lnTo>
                      <a:pt x="288132" y="404812"/>
                    </a:lnTo>
                    <a:lnTo>
                      <a:pt x="342900" y="404812"/>
                    </a:lnTo>
                    <a:lnTo>
                      <a:pt x="342900" y="481012"/>
                    </a:lnTo>
                    <a:lnTo>
                      <a:pt x="383382" y="481012"/>
                    </a:lnTo>
                    <a:lnTo>
                      <a:pt x="383382" y="557212"/>
                    </a:lnTo>
                    <a:lnTo>
                      <a:pt x="416719" y="557212"/>
                    </a:lnTo>
                    <a:lnTo>
                      <a:pt x="416719" y="633412"/>
                    </a:lnTo>
                    <a:lnTo>
                      <a:pt x="492919" y="633412"/>
                    </a:lnTo>
                    <a:lnTo>
                      <a:pt x="492919" y="700087"/>
                    </a:lnTo>
                    <a:lnTo>
                      <a:pt x="516732" y="700087"/>
                    </a:lnTo>
                    <a:lnTo>
                      <a:pt x="516732" y="766762"/>
                    </a:lnTo>
                    <a:lnTo>
                      <a:pt x="645319" y="766762"/>
                    </a:lnTo>
                    <a:lnTo>
                      <a:pt x="645319" y="850106"/>
                    </a:lnTo>
                    <a:lnTo>
                      <a:pt x="747713" y="850106"/>
                    </a:lnTo>
                    <a:lnTo>
                      <a:pt x="747713" y="938212"/>
                    </a:lnTo>
                    <a:lnTo>
                      <a:pt x="802482" y="938212"/>
                    </a:lnTo>
                    <a:lnTo>
                      <a:pt x="802482" y="1021556"/>
                    </a:lnTo>
                    <a:lnTo>
                      <a:pt x="833438" y="1021556"/>
                    </a:lnTo>
                    <a:lnTo>
                      <a:pt x="833438" y="1109662"/>
                    </a:lnTo>
                    <a:lnTo>
                      <a:pt x="926307" y="1109662"/>
                    </a:lnTo>
                    <a:lnTo>
                      <a:pt x="926307" y="120967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Freeform 92"/>
              <p:cNvSpPr/>
              <p:nvPr/>
            </p:nvSpPr>
            <p:spPr>
              <a:xfrm>
                <a:off x="2185987" y="4995863"/>
                <a:ext cx="547687" cy="669131"/>
              </a:xfrm>
              <a:custGeom>
                <a:avLst/>
                <a:gdLst>
                  <a:gd name="connsiteX0" fmla="*/ 552450 w 552450"/>
                  <a:gd name="connsiteY0" fmla="*/ 657225 h 657225"/>
                  <a:gd name="connsiteX1" fmla="*/ 552450 w 552450"/>
                  <a:gd name="connsiteY1" fmla="*/ 466725 h 657225"/>
                  <a:gd name="connsiteX2" fmla="*/ 233363 w 552450"/>
                  <a:gd name="connsiteY2" fmla="*/ 466725 h 657225"/>
                  <a:gd name="connsiteX3" fmla="*/ 233363 w 552450"/>
                  <a:gd name="connsiteY3" fmla="*/ 371475 h 657225"/>
                  <a:gd name="connsiteX4" fmla="*/ 185738 w 552450"/>
                  <a:gd name="connsiteY4" fmla="*/ 371475 h 657225"/>
                  <a:gd name="connsiteX5" fmla="*/ 185738 w 552450"/>
                  <a:gd name="connsiteY5" fmla="*/ 278606 h 657225"/>
                  <a:gd name="connsiteX6" fmla="*/ 54769 w 552450"/>
                  <a:gd name="connsiteY6" fmla="*/ 278606 h 657225"/>
                  <a:gd name="connsiteX7" fmla="*/ 54769 w 552450"/>
                  <a:gd name="connsiteY7" fmla="*/ 180975 h 657225"/>
                  <a:gd name="connsiteX8" fmla="*/ 47625 w 552450"/>
                  <a:gd name="connsiteY8" fmla="*/ 180975 h 657225"/>
                  <a:gd name="connsiteX9" fmla="*/ 47625 w 552450"/>
                  <a:gd name="connsiteY9" fmla="*/ 97631 h 657225"/>
                  <a:gd name="connsiteX10" fmla="*/ 0 w 552450"/>
                  <a:gd name="connsiteY10" fmla="*/ 97631 h 657225"/>
                  <a:gd name="connsiteX11" fmla="*/ 0 w 552450"/>
                  <a:gd name="connsiteY11"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50" h="657225">
                    <a:moveTo>
                      <a:pt x="552450" y="657225"/>
                    </a:moveTo>
                    <a:lnTo>
                      <a:pt x="552450" y="466725"/>
                    </a:lnTo>
                    <a:lnTo>
                      <a:pt x="233363" y="466725"/>
                    </a:lnTo>
                    <a:lnTo>
                      <a:pt x="233363" y="371475"/>
                    </a:lnTo>
                    <a:lnTo>
                      <a:pt x="185738" y="371475"/>
                    </a:lnTo>
                    <a:lnTo>
                      <a:pt x="185738" y="278606"/>
                    </a:lnTo>
                    <a:lnTo>
                      <a:pt x="54769" y="278606"/>
                    </a:lnTo>
                    <a:lnTo>
                      <a:pt x="54769" y="180975"/>
                    </a:lnTo>
                    <a:lnTo>
                      <a:pt x="47625" y="180975"/>
                    </a:lnTo>
                    <a:lnTo>
                      <a:pt x="47625" y="97631"/>
                    </a:lnTo>
                    <a:lnTo>
                      <a:pt x="0" y="97631"/>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5" name="TextBox 54"/>
            <p:cNvSpPr txBox="1"/>
            <p:nvPr/>
          </p:nvSpPr>
          <p:spPr>
            <a:xfrm>
              <a:off x="6972623" y="3623846"/>
              <a:ext cx="593432" cy="338554"/>
            </a:xfrm>
            <a:prstGeom prst="rect">
              <a:avLst/>
            </a:prstGeom>
            <a:noFill/>
          </p:spPr>
          <p:txBody>
            <a:bodyPr wrap="none" rtlCol="0">
              <a:spAutoFit/>
            </a:bodyPr>
            <a:lstStyle/>
            <a:p>
              <a:pPr algn="ctr"/>
              <a:r>
                <a:rPr lang="en-GB" sz="1600" b="1" dirty="0" smtClean="0"/>
                <a:t>DFS</a:t>
              </a:r>
              <a:endParaRPr lang="en-GB" sz="1600" b="1" dirty="0"/>
            </a:p>
          </p:txBody>
        </p:sp>
        <p:sp>
          <p:nvSpPr>
            <p:cNvPr id="56" name="TextBox 55"/>
            <p:cNvSpPr txBox="1"/>
            <p:nvPr/>
          </p:nvSpPr>
          <p:spPr>
            <a:xfrm>
              <a:off x="5805191" y="5801753"/>
              <a:ext cx="269625" cy="276999"/>
            </a:xfrm>
            <a:prstGeom prst="rect">
              <a:avLst/>
            </a:prstGeom>
            <a:noFill/>
          </p:spPr>
          <p:txBody>
            <a:bodyPr wrap="none" rtlCol="0">
              <a:spAutoFit/>
            </a:bodyPr>
            <a:lstStyle/>
            <a:p>
              <a:pPr algn="ctr"/>
              <a:r>
                <a:rPr lang="en-GB" sz="1200" dirty="0" smtClean="0"/>
                <a:t>0</a:t>
              </a:r>
              <a:endParaRPr lang="en-GB" sz="1200" dirty="0"/>
            </a:p>
          </p:txBody>
        </p:sp>
        <p:sp>
          <p:nvSpPr>
            <p:cNvPr id="57" name="Freeform 56"/>
            <p:cNvSpPr/>
            <p:nvPr/>
          </p:nvSpPr>
          <p:spPr>
            <a:xfrm>
              <a:off x="5941592" y="3780681"/>
              <a:ext cx="2671314" cy="1896229"/>
            </a:xfrm>
            <a:custGeom>
              <a:avLst/>
              <a:gdLst>
                <a:gd name="connsiteX0" fmla="*/ 0 w 6383866"/>
                <a:gd name="connsiteY0" fmla="*/ 0 h 3005667"/>
                <a:gd name="connsiteX1" fmla="*/ 0 w 6383866"/>
                <a:gd name="connsiteY1" fmla="*/ 3005667 h 3005667"/>
                <a:gd name="connsiteX2" fmla="*/ 6383866 w 6383866"/>
                <a:gd name="connsiteY2" fmla="*/ 3005667 h 3005667"/>
              </a:gdLst>
              <a:ahLst/>
              <a:cxnLst>
                <a:cxn ang="0">
                  <a:pos x="connsiteX0" y="connsiteY0"/>
                </a:cxn>
                <a:cxn ang="0">
                  <a:pos x="connsiteX1" y="connsiteY1"/>
                </a:cxn>
                <a:cxn ang="0">
                  <a:pos x="connsiteX2" y="connsiteY2"/>
                </a:cxn>
              </a:cxnLst>
              <a:rect l="l" t="t" r="r" b="b"/>
              <a:pathLst>
                <a:path w="6383866" h="3005667">
                  <a:moveTo>
                    <a:pt x="0" y="0"/>
                  </a:moveTo>
                  <a:lnTo>
                    <a:pt x="0" y="3005667"/>
                  </a:lnTo>
                  <a:lnTo>
                    <a:pt x="6383866" y="3005667"/>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tx1"/>
                </a:solidFill>
              </a:endParaRPr>
            </a:p>
          </p:txBody>
        </p:sp>
        <p:sp>
          <p:nvSpPr>
            <p:cNvPr id="58" name="TextBox 57"/>
            <p:cNvSpPr txBox="1"/>
            <p:nvPr/>
          </p:nvSpPr>
          <p:spPr>
            <a:xfrm>
              <a:off x="5470620" y="3660590"/>
              <a:ext cx="397866" cy="276999"/>
            </a:xfrm>
            <a:prstGeom prst="rect">
              <a:avLst/>
            </a:prstGeom>
            <a:noFill/>
          </p:spPr>
          <p:txBody>
            <a:bodyPr wrap="none" rtlCol="0">
              <a:spAutoFit/>
            </a:bodyPr>
            <a:lstStyle/>
            <a:p>
              <a:pPr algn="r"/>
              <a:r>
                <a:rPr lang="en-GB" sz="1200" dirty="0" smtClean="0"/>
                <a:t>1.0</a:t>
              </a:r>
              <a:endParaRPr lang="en-GB" sz="1200" dirty="0"/>
            </a:p>
          </p:txBody>
        </p:sp>
        <p:sp>
          <p:nvSpPr>
            <p:cNvPr id="59" name="TextBox 58"/>
            <p:cNvSpPr txBox="1"/>
            <p:nvPr/>
          </p:nvSpPr>
          <p:spPr>
            <a:xfrm>
              <a:off x="5470620" y="4036059"/>
              <a:ext cx="397866" cy="276999"/>
            </a:xfrm>
            <a:prstGeom prst="rect">
              <a:avLst/>
            </a:prstGeom>
            <a:noFill/>
          </p:spPr>
          <p:txBody>
            <a:bodyPr wrap="none" rtlCol="0">
              <a:spAutoFit/>
            </a:bodyPr>
            <a:lstStyle/>
            <a:p>
              <a:pPr algn="r"/>
              <a:r>
                <a:rPr lang="en-GB" sz="1200" dirty="0" smtClean="0"/>
                <a:t>0.8</a:t>
              </a:r>
              <a:endParaRPr lang="en-GB" sz="1200" dirty="0"/>
            </a:p>
          </p:txBody>
        </p:sp>
        <p:sp>
          <p:nvSpPr>
            <p:cNvPr id="60" name="TextBox 59"/>
            <p:cNvSpPr txBox="1"/>
            <p:nvPr/>
          </p:nvSpPr>
          <p:spPr>
            <a:xfrm>
              <a:off x="5470620" y="4411528"/>
              <a:ext cx="397866" cy="276999"/>
            </a:xfrm>
            <a:prstGeom prst="rect">
              <a:avLst/>
            </a:prstGeom>
            <a:noFill/>
          </p:spPr>
          <p:txBody>
            <a:bodyPr wrap="none" rtlCol="0">
              <a:spAutoFit/>
            </a:bodyPr>
            <a:lstStyle/>
            <a:p>
              <a:pPr algn="r"/>
              <a:r>
                <a:rPr lang="en-GB" sz="1200" dirty="0" smtClean="0"/>
                <a:t>0.6</a:t>
              </a:r>
              <a:endParaRPr lang="en-GB" sz="1200" dirty="0"/>
            </a:p>
          </p:txBody>
        </p:sp>
        <p:sp>
          <p:nvSpPr>
            <p:cNvPr id="61" name="TextBox 60"/>
            <p:cNvSpPr txBox="1"/>
            <p:nvPr/>
          </p:nvSpPr>
          <p:spPr>
            <a:xfrm>
              <a:off x="5470620" y="5537934"/>
              <a:ext cx="397866" cy="276999"/>
            </a:xfrm>
            <a:prstGeom prst="rect">
              <a:avLst/>
            </a:prstGeom>
            <a:noFill/>
          </p:spPr>
          <p:txBody>
            <a:bodyPr wrap="none" rtlCol="0">
              <a:spAutoFit/>
            </a:bodyPr>
            <a:lstStyle/>
            <a:p>
              <a:pPr algn="r"/>
              <a:r>
                <a:rPr lang="en-GB" sz="1200" dirty="0" smtClean="0"/>
                <a:t>0.0</a:t>
              </a:r>
              <a:endParaRPr lang="en-GB" sz="1200" dirty="0"/>
            </a:p>
          </p:txBody>
        </p:sp>
        <p:cxnSp>
          <p:nvCxnSpPr>
            <p:cNvPr id="62" name="Straight Connector 61"/>
            <p:cNvCxnSpPr/>
            <p:nvPr/>
          </p:nvCxnSpPr>
          <p:spPr>
            <a:xfrm rot="16200000">
              <a:off x="5887592"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63" name="Straight Connector 62"/>
            <p:cNvCxnSpPr/>
            <p:nvPr/>
          </p:nvCxnSpPr>
          <p:spPr>
            <a:xfrm rot="16200000">
              <a:off x="8544677"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4" name="TextBox 63"/>
            <p:cNvSpPr txBox="1"/>
            <p:nvPr/>
          </p:nvSpPr>
          <p:spPr>
            <a:xfrm>
              <a:off x="8421385" y="5801753"/>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65" name="TextBox 64"/>
            <p:cNvSpPr txBox="1"/>
            <p:nvPr/>
          </p:nvSpPr>
          <p:spPr>
            <a:xfrm>
              <a:off x="5470620" y="4786997"/>
              <a:ext cx="397866" cy="276999"/>
            </a:xfrm>
            <a:prstGeom prst="rect">
              <a:avLst/>
            </a:prstGeom>
            <a:noFill/>
          </p:spPr>
          <p:txBody>
            <a:bodyPr wrap="none" rtlCol="0">
              <a:spAutoFit/>
            </a:bodyPr>
            <a:lstStyle/>
            <a:p>
              <a:pPr algn="r"/>
              <a:r>
                <a:rPr lang="en-GB" sz="1200" dirty="0" smtClean="0"/>
                <a:t>0.4</a:t>
              </a:r>
              <a:endParaRPr lang="en-GB" sz="1200" dirty="0"/>
            </a:p>
          </p:txBody>
        </p:sp>
        <p:grpSp>
          <p:nvGrpSpPr>
            <p:cNvPr id="66" name="Group 65"/>
            <p:cNvGrpSpPr/>
            <p:nvPr/>
          </p:nvGrpSpPr>
          <p:grpSpPr>
            <a:xfrm>
              <a:off x="5844639" y="3796162"/>
              <a:ext cx="108000" cy="1880748"/>
              <a:chOff x="792559" y="2834513"/>
              <a:chExt cx="108000" cy="1880748"/>
            </a:xfrm>
          </p:grpSpPr>
          <p:cxnSp>
            <p:nvCxnSpPr>
              <p:cNvPr id="86" name="Straight Connector 85"/>
              <p:cNvCxnSpPr/>
              <p:nvPr/>
            </p:nvCxnSpPr>
            <p:spPr>
              <a:xfrm>
                <a:off x="792559" y="28345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7" name="Straight Connector 86"/>
              <p:cNvCxnSpPr/>
              <p:nvPr/>
            </p:nvCxnSpPr>
            <p:spPr>
              <a:xfrm>
                <a:off x="792559" y="39629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8" name="Straight Connector 87"/>
              <p:cNvCxnSpPr/>
              <p:nvPr/>
            </p:nvCxnSpPr>
            <p:spPr>
              <a:xfrm>
                <a:off x="792559" y="32106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9" name="Straight Connector 88"/>
              <p:cNvCxnSpPr/>
              <p:nvPr/>
            </p:nvCxnSpPr>
            <p:spPr>
              <a:xfrm>
                <a:off x="792559" y="35868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0" name="Straight Connector 89"/>
              <p:cNvCxnSpPr/>
              <p:nvPr/>
            </p:nvCxnSpPr>
            <p:spPr>
              <a:xfrm>
                <a:off x="792559" y="4715261"/>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1" name="Straight Connector 90"/>
              <p:cNvCxnSpPr/>
              <p:nvPr/>
            </p:nvCxnSpPr>
            <p:spPr>
              <a:xfrm>
                <a:off x="792559" y="43391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67" name="TextBox 66"/>
            <p:cNvSpPr txBox="1"/>
            <p:nvPr/>
          </p:nvSpPr>
          <p:spPr>
            <a:xfrm>
              <a:off x="5470620" y="5162466"/>
              <a:ext cx="397866" cy="276999"/>
            </a:xfrm>
            <a:prstGeom prst="rect">
              <a:avLst/>
            </a:prstGeom>
            <a:noFill/>
          </p:spPr>
          <p:txBody>
            <a:bodyPr wrap="none" rtlCol="0">
              <a:spAutoFit/>
            </a:bodyPr>
            <a:lstStyle/>
            <a:p>
              <a:pPr algn="r"/>
              <a:r>
                <a:rPr lang="en-GB" sz="1200" dirty="0" smtClean="0"/>
                <a:t>0.2</a:t>
              </a:r>
              <a:endParaRPr lang="en-GB" sz="1200" dirty="0"/>
            </a:p>
          </p:txBody>
        </p:sp>
        <p:sp>
          <p:nvSpPr>
            <p:cNvPr id="68" name="TextBox 67"/>
            <p:cNvSpPr txBox="1"/>
            <p:nvPr/>
          </p:nvSpPr>
          <p:spPr>
            <a:xfrm>
              <a:off x="6248303" y="5801753"/>
              <a:ext cx="269625" cy="276999"/>
            </a:xfrm>
            <a:prstGeom prst="rect">
              <a:avLst/>
            </a:prstGeom>
            <a:noFill/>
          </p:spPr>
          <p:txBody>
            <a:bodyPr wrap="none" rtlCol="0">
              <a:spAutoFit/>
            </a:bodyPr>
            <a:lstStyle/>
            <a:p>
              <a:pPr algn="ctr"/>
              <a:r>
                <a:rPr lang="en-GB" sz="1200" dirty="0" smtClean="0"/>
                <a:t>2</a:t>
              </a:r>
              <a:endParaRPr lang="en-GB" sz="1200" dirty="0"/>
            </a:p>
          </p:txBody>
        </p:sp>
        <p:cxnSp>
          <p:nvCxnSpPr>
            <p:cNvPr id="69" name="Straight Connector 68"/>
            <p:cNvCxnSpPr/>
            <p:nvPr/>
          </p:nvCxnSpPr>
          <p:spPr>
            <a:xfrm rot="16200000">
              <a:off x="6330440"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0" name="TextBox 69"/>
            <p:cNvSpPr txBox="1"/>
            <p:nvPr/>
          </p:nvSpPr>
          <p:spPr>
            <a:xfrm>
              <a:off x="6691415" y="5801753"/>
              <a:ext cx="269625" cy="276999"/>
            </a:xfrm>
            <a:prstGeom prst="rect">
              <a:avLst/>
            </a:prstGeom>
            <a:noFill/>
          </p:spPr>
          <p:txBody>
            <a:bodyPr wrap="none" rtlCol="0">
              <a:spAutoFit/>
            </a:bodyPr>
            <a:lstStyle/>
            <a:p>
              <a:pPr algn="ctr"/>
              <a:r>
                <a:rPr lang="en-GB" sz="1200" dirty="0" smtClean="0"/>
                <a:t>4</a:t>
              </a:r>
              <a:endParaRPr lang="en-GB" sz="1200" dirty="0"/>
            </a:p>
          </p:txBody>
        </p:sp>
        <p:cxnSp>
          <p:nvCxnSpPr>
            <p:cNvPr id="71" name="Straight Connector 70"/>
            <p:cNvCxnSpPr/>
            <p:nvPr/>
          </p:nvCxnSpPr>
          <p:spPr>
            <a:xfrm rot="16200000">
              <a:off x="6773288"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2" name="TextBox 71"/>
            <p:cNvSpPr txBox="1"/>
            <p:nvPr/>
          </p:nvSpPr>
          <p:spPr>
            <a:xfrm>
              <a:off x="7134527" y="5801753"/>
              <a:ext cx="269625" cy="276999"/>
            </a:xfrm>
            <a:prstGeom prst="rect">
              <a:avLst/>
            </a:prstGeom>
            <a:noFill/>
          </p:spPr>
          <p:txBody>
            <a:bodyPr wrap="none" rtlCol="0">
              <a:spAutoFit/>
            </a:bodyPr>
            <a:lstStyle/>
            <a:p>
              <a:pPr algn="ctr"/>
              <a:r>
                <a:rPr lang="en-GB" sz="1200" dirty="0" smtClean="0"/>
                <a:t>6</a:t>
              </a:r>
              <a:endParaRPr lang="en-GB" sz="1200" dirty="0"/>
            </a:p>
          </p:txBody>
        </p:sp>
        <p:cxnSp>
          <p:nvCxnSpPr>
            <p:cNvPr id="73" name="Straight Connector 72"/>
            <p:cNvCxnSpPr/>
            <p:nvPr/>
          </p:nvCxnSpPr>
          <p:spPr>
            <a:xfrm rot="16200000">
              <a:off x="7216136"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4" name="TextBox 73"/>
            <p:cNvSpPr txBox="1"/>
            <p:nvPr/>
          </p:nvSpPr>
          <p:spPr>
            <a:xfrm>
              <a:off x="7577639" y="5801753"/>
              <a:ext cx="269625" cy="276999"/>
            </a:xfrm>
            <a:prstGeom prst="rect">
              <a:avLst/>
            </a:prstGeom>
            <a:noFill/>
          </p:spPr>
          <p:txBody>
            <a:bodyPr wrap="none" rtlCol="0">
              <a:spAutoFit/>
            </a:bodyPr>
            <a:lstStyle/>
            <a:p>
              <a:pPr algn="ctr"/>
              <a:r>
                <a:rPr lang="en-GB" sz="1200" dirty="0" smtClean="0"/>
                <a:t>8</a:t>
              </a:r>
              <a:endParaRPr lang="en-GB" sz="1200" dirty="0"/>
            </a:p>
          </p:txBody>
        </p:sp>
        <p:cxnSp>
          <p:nvCxnSpPr>
            <p:cNvPr id="75" name="Straight Connector 74"/>
            <p:cNvCxnSpPr/>
            <p:nvPr/>
          </p:nvCxnSpPr>
          <p:spPr>
            <a:xfrm rot="16200000">
              <a:off x="7658984"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6" name="TextBox 75"/>
            <p:cNvSpPr txBox="1"/>
            <p:nvPr/>
          </p:nvSpPr>
          <p:spPr>
            <a:xfrm>
              <a:off x="7978272" y="5801753"/>
              <a:ext cx="354584" cy="276999"/>
            </a:xfrm>
            <a:prstGeom prst="rect">
              <a:avLst/>
            </a:prstGeom>
            <a:noFill/>
          </p:spPr>
          <p:txBody>
            <a:bodyPr wrap="none" rtlCol="0">
              <a:spAutoFit/>
            </a:bodyPr>
            <a:lstStyle/>
            <a:p>
              <a:pPr algn="ctr"/>
              <a:r>
                <a:rPr lang="en-GB" sz="1200" dirty="0" smtClean="0"/>
                <a:t>10</a:t>
              </a:r>
              <a:endParaRPr lang="en-GB" sz="1200" dirty="0"/>
            </a:p>
          </p:txBody>
        </p:sp>
        <p:cxnSp>
          <p:nvCxnSpPr>
            <p:cNvPr id="77" name="Straight Connector 76"/>
            <p:cNvCxnSpPr/>
            <p:nvPr/>
          </p:nvCxnSpPr>
          <p:spPr>
            <a:xfrm rot="16200000">
              <a:off x="8101832"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8" name="TextBox 77"/>
            <p:cNvSpPr txBox="1"/>
            <p:nvPr/>
          </p:nvSpPr>
          <p:spPr>
            <a:xfrm rot="16200000">
              <a:off x="4926711" y="4586390"/>
              <a:ext cx="800220" cy="276999"/>
            </a:xfrm>
            <a:prstGeom prst="rect">
              <a:avLst/>
            </a:prstGeom>
            <a:noFill/>
          </p:spPr>
          <p:txBody>
            <a:bodyPr wrap="none" rtlCol="0">
              <a:spAutoFit/>
            </a:bodyPr>
            <a:lstStyle/>
            <a:p>
              <a:pPr algn="ctr"/>
              <a:r>
                <a:rPr lang="en-GB" sz="1200" dirty="0" smtClean="0"/>
                <a:t>DFS rate</a:t>
              </a:r>
              <a:endParaRPr lang="en-GB" sz="1200" dirty="0"/>
            </a:p>
          </p:txBody>
        </p:sp>
        <p:sp>
          <p:nvSpPr>
            <p:cNvPr id="79" name="TextBox 78"/>
            <p:cNvSpPr txBox="1"/>
            <p:nvPr/>
          </p:nvSpPr>
          <p:spPr>
            <a:xfrm>
              <a:off x="7907726" y="5368777"/>
              <a:ext cx="827471" cy="276999"/>
            </a:xfrm>
            <a:prstGeom prst="rect">
              <a:avLst/>
            </a:prstGeom>
            <a:noFill/>
          </p:spPr>
          <p:txBody>
            <a:bodyPr wrap="none" rtlCol="0">
              <a:spAutoFit/>
            </a:bodyPr>
            <a:lstStyle/>
            <a:p>
              <a:r>
                <a:rPr lang="en-GB" sz="1200" dirty="0" smtClean="0"/>
                <a:t>p&lt;0.0001</a:t>
              </a:r>
              <a:endParaRPr lang="en-GB" sz="1200" dirty="0"/>
            </a:p>
          </p:txBody>
        </p:sp>
        <p:cxnSp>
          <p:nvCxnSpPr>
            <p:cNvPr id="80" name="Straight Connector 79"/>
            <p:cNvCxnSpPr/>
            <p:nvPr/>
          </p:nvCxnSpPr>
          <p:spPr>
            <a:xfrm>
              <a:off x="7047778" y="4255294"/>
              <a:ext cx="0" cy="1416366"/>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sp>
          <p:nvSpPr>
            <p:cNvPr id="81" name="TextBox 80"/>
            <p:cNvSpPr txBox="1"/>
            <p:nvPr/>
          </p:nvSpPr>
          <p:spPr>
            <a:xfrm>
              <a:off x="8192891" y="3876645"/>
              <a:ext cx="490840" cy="276999"/>
            </a:xfrm>
            <a:prstGeom prst="rect">
              <a:avLst/>
            </a:prstGeom>
            <a:noFill/>
          </p:spPr>
          <p:txBody>
            <a:bodyPr wrap="none" rtlCol="0">
              <a:spAutoFit/>
            </a:bodyPr>
            <a:lstStyle/>
            <a:p>
              <a:pPr algn="r"/>
              <a:r>
                <a:rPr lang="en-GB" sz="1200" dirty="0" smtClean="0"/>
                <a:t>81%</a:t>
              </a:r>
              <a:endParaRPr lang="en-GB" sz="1200" dirty="0"/>
            </a:p>
          </p:txBody>
        </p:sp>
        <p:sp>
          <p:nvSpPr>
            <p:cNvPr id="82" name="TextBox 81"/>
            <p:cNvSpPr txBox="1"/>
            <p:nvPr/>
          </p:nvSpPr>
          <p:spPr>
            <a:xfrm>
              <a:off x="7411418" y="5213029"/>
              <a:ext cx="490840" cy="276999"/>
            </a:xfrm>
            <a:prstGeom prst="rect">
              <a:avLst/>
            </a:prstGeom>
            <a:noFill/>
          </p:spPr>
          <p:txBody>
            <a:bodyPr wrap="none" rtlCol="0">
              <a:spAutoFit/>
            </a:bodyPr>
            <a:lstStyle/>
            <a:p>
              <a:pPr algn="r"/>
              <a:r>
                <a:rPr lang="en-GB" sz="1200" dirty="0" smtClean="0"/>
                <a:t>21%</a:t>
              </a:r>
              <a:endParaRPr lang="en-GB" sz="1200" dirty="0"/>
            </a:p>
          </p:txBody>
        </p:sp>
        <p:sp>
          <p:nvSpPr>
            <p:cNvPr id="83" name="Freeform 82"/>
            <p:cNvSpPr/>
            <p:nvPr/>
          </p:nvSpPr>
          <p:spPr>
            <a:xfrm>
              <a:off x="5949950" y="3794125"/>
              <a:ext cx="2654300" cy="346075"/>
            </a:xfrm>
            <a:custGeom>
              <a:avLst/>
              <a:gdLst>
                <a:gd name="connsiteX0" fmla="*/ 0 w 2654300"/>
                <a:gd name="connsiteY0" fmla="*/ 0 h 587375"/>
                <a:gd name="connsiteX1" fmla="*/ 0 w 2654300"/>
                <a:gd name="connsiteY1" fmla="*/ 161925 h 587375"/>
                <a:gd name="connsiteX2" fmla="*/ 584200 w 2654300"/>
                <a:gd name="connsiteY2" fmla="*/ 161925 h 587375"/>
                <a:gd name="connsiteX3" fmla="*/ 584200 w 2654300"/>
                <a:gd name="connsiteY3" fmla="*/ 346075 h 587375"/>
                <a:gd name="connsiteX4" fmla="*/ 2654300 w 2654300"/>
                <a:gd name="connsiteY4" fmla="*/ 346075 h 587375"/>
                <a:gd name="connsiteX5" fmla="*/ 2654300 w 2654300"/>
                <a:gd name="connsiteY5" fmla="*/ 587375 h 587375"/>
                <a:gd name="connsiteX6" fmla="*/ 2654300 w 2654300"/>
                <a:gd name="connsiteY6" fmla="*/ 587375 h 587375"/>
                <a:gd name="connsiteX0" fmla="*/ 0 w 2654300"/>
                <a:gd name="connsiteY0" fmla="*/ 0 h 587375"/>
                <a:gd name="connsiteX1" fmla="*/ 0 w 2654300"/>
                <a:gd name="connsiteY1" fmla="*/ 161925 h 587375"/>
                <a:gd name="connsiteX2" fmla="*/ 584200 w 2654300"/>
                <a:gd name="connsiteY2" fmla="*/ 161925 h 587375"/>
                <a:gd name="connsiteX3" fmla="*/ 584200 w 2654300"/>
                <a:gd name="connsiteY3" fmla="*/ 346075 h 587375"/>
                <a:gd name="connsiteX4" fmla="*/ 2654300 w 2654300"/>
                <a:gd name="connsiteY4" fmla="*/ 346075 h 587375"/>
                <a:gd name="connsiteX5" fmla="*/ 2654300 w 2654300"/>
                <a:gd name="connsiteY5" fmla="*/ 587375 h 587375"/>
                <a:gd name="connsiteX0" fmla="*/ 0 w 2654300"/>
                <a:gd name="connsiteY0" fmla="*/ 0 h 346075"/>
                <a:gd name="connsiteX1" fmla="*/ 0 w 2654300"/>
                <a:gd name="connsiteY1" fmla="*/ 161925 h 346075"/>
                <a:gd name="connsiteX2" fmla="*/ 584200 w 2654300"/>
                <a:gd name="connsiteY2" fmla="*/ 161925 h 346075"/>
                <a:gd name="connsiteX3" fmla="*/ 584200 w 2654300"/>
                <a:gd name="connsiteY3" fmla="*/ 346075 h 346075"/>
                <a:gd name="connsiteX4" fmla="*/ 2654300 w 2654300"/>
                <a:gd name="connsiteY4" fmla="*/ 346075 h 34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300" h="346075">
                  <a:moveTo>
                    <a:pt x="0" y="0"/>
                  </a:moveTo>
                  <a:lnTo>
                    <a:pt x="0" y="161925"/>
                  </a:lnTo>
                  <a:lnTo>
                    <a:pt x="584200" y="161925"/>
                  </a:lnTo>
                  <a:lnTo>
                    <a:pt x="584200" y="346075"/>
                  </a:lnTo>
                  <a:lnTo>
                    <a:pt x="2654300" y="346075"/>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Freeform 83"/>
            <p:cNvSpPr/>
            <p:nvPr/>
          </p:nvSpPr>
          <p:spPr>
            <a:xfrm>
              <a:off x="5945981" y="3790950"/>
              <a:ext cx="1745457" cy="1685925"/>
            </a:xfrm>
            <a:custGeom>
              <a:avLst/>
              <a:gdLst>
                <a:gd name="connsiteX0" fmla="*/ 0 w 1745457"/>
                <a:gd name="connsiteY0" fmla="*/ 0 h 1685925"/>
                <a:gd name="connsiteX1" fmla="*/ 0 w 1745457"/>
                <a:gd name="connsiteY1" fmla="*/ 80963 h 1685925"/>
                <a:gd name="connsiteX2" fmla="*/ 50007 w 1745457"/>
                <a:gd name="connsiteY2" fmla="*/ 80963 h 1685925"/>
                <a:gd name="connsiteX3" fmla="*/ 50007 w 1745457"/>
                <a:gd name="connsiteY3" fmla="*/ 178594 h 1685925"/>
                <a:gd name="connsiteX4" fmla="*/ 80963 w 1745457"/>
                <a:gd name="connsiteY4" fmla="*/ 178594 h 1685925"/>
                <a:gd name="connsiteX5" fmla="*/ 80963 w 1745457"/>
                <a:gd name="connsiteY5" fmla="*/ 235744 h 1685925"/>
                <a:gd name="connsiteX6" fmla="*/ 104775 w 1745457"/>
                <a:gd name="connsiteY6" fmla="*/ 235744 h 1685925"/>
                <a:gd name="connsiteX7" fmla="*/ 104775 w 1745457"/>
                <a:gd name="connsiteY7" fmla="*/ 273844 h 1685925"/>
                <a:gd name="connsiteX8" fmla="*/ 119063 w 1745457"/>
                <a:gd name="connsiteY8" fmla="*/ 273844 h 1685925"/>
                <a:gd name="connsiteX9" fmla="*/ 119063 w 1745457"/>
                <a:gd name="connsiteY9" fmla="*/ 381000 h 1685925"/>
                <a:gd name="connsiteX10" fmla="*/ 142875 w 1745457"/>
                <a:gd name="connsiteY10" fmla="*/ 381000 h 1685925"/>
                <a:gd name="connsiteX11" fmla="*/ 142875 w 1745457"/>
                <a:gd name="connsiteY11" fmla="*/ 433388 h 1685925"/>
                <a:gd name="connsiteX12" fmla="*/ 178594 w 1745457"/>
                <a:gd name="connsiteY12" fmla="*/ 433388 h 1685925"/>
                <a:gd name="connsiteX13" fmla="*/ 178594 w 1745457"/>
                <a:gd name="connsiteY13" fmla="*/ 476250 h 1685925"/>
                <a:gd name="connsiteX14" fmla="*/ 188119 w 1745457"/>
                <a:gd name="connsiteY14" fmla="*/ 485775 h 1685925"/>
                <a:gd name="connsiteX15" fmla="*/ 188119 w 1745457"/>
                <a:gd name="connsiteY15" fmla="*/ 581025 h 1685925"/>
                <a:gd name="connsiteX16" fmla="*/ 216694 w 1745457"/>
                <a:gd name="connsiteY16" fmla="*/ 581025 h 1685925"/>
                <a:gd name="connsiteX17" fmla="*/ 216694 w 1745457"/>
                <a:gd name="connsiteY17" fmla="*/ 621506 h 1685925"/>
                <a:gd name="connsiteX18" fmla="*/ 216694 w 1745457"/>
                <a:gd name="connsiteY18" fmla="*/ 621506 h 1685925"/>
                <a:gd name="connsiteX19" fmla="*/ 216694 w 1745457"/>
                <a:gd name="connsiteY19" fmla="*/ 664369 h 1685925"/>
                <a:gd name="connsiteX20" fmla="*/ 252413 w 1745457"/>
                <a:gd name="connsiteY20" fmla="*/ 664369 h 1685925"/>
                <a:gd name="connsiteX21" fmla="*/ 252413 w 1745457"/>
                <a:gd name="connsiteY21" fmla="*/ 726281 h 1685925"/>
                <a:gd name="connsiteX22" fmla="*/ 311944 w 1745457"/>
                <a:gd name="connsiteY22" fmla="*/ 726281 h 1685925"/>
                <a:gd name="connsiteX23" fmla="*/ 311944 w 1745457"/>
                <a:gd name="connsiteY23" fmla="*/ 831056 h 1685925"/>
                <a:gd name="connsiteX24" fmla="*/ 319088 w 1745457"/>
                <a:gd name="connsiteY24" fmla="*/ 831056 h 1685925"/>
                <a:gd name="connsiteX25" fmla="*/ 319088 w 1745457"/>
                <a:gd name="connsiteY25" fmla="*/ 866775 h 1685925"/>
                <a:gd name="connsiteX26" fmla="*/ 371475 w 1745457"/>
                <a:gd name="connsiteY26" fmla="*/ 866775 h 1685925"/>
                <a:gd name="connsiteX27" fmla="*/ 371475 w 1745457"/>
                <a:gd name="connsiteY27" fmla="*/ 890588 h 1685925"/>
                <a:gd name="connsiteX28" fmla="*/ 409575 w 1745457"/>
                <a:gd name="connsiteY28" fmla="*/ 890588 h 1685925"/>
                <a:gd name="connsiteX29" fmla="*/ 409575 w 1745457"/>
                <a:gd name="connsiteY29" fmla="*/ 940594 h 1685925"/>
                <a:gd name="connsiteX30" fmla="*/ 435769 w 1745457"/>
                <a:gd name="connsiteY30" fmla="*/ 940594 h 1685925"/>
                <a:gd name="connsiteX31" fmla="*/ 435769 w 1745457"/>
                <a:gd name="connsiteY31" fmla="*/ 997744 h 1685925"/>
                <a:gd name="connsiteX32" fmla="*/ 488157 w 1745457"/>
                <a:gd name="connsiteY32" fmla="*/ 997744 h 1685925"/>
                <a:gd name="connsiteX33" fmla="*/ 488157 w 1745457"/>
                <a:gd name="connsiteY33" fmla="*/ 1019175 h 1685925"/>
                <a:gd name="connsiteX34" fmla="*/ 516732 w 1745457"/>
                <a:gd name="connsiteY34" fmla="*/ 1019175 h 1685925"/>
                <a:gd name="connsiteX35" fmla="*/ 516732 w 1745457"/>
                <a:gd name="connsiteY35" fmla="*/ 1059656 h 1685925"/>
                <a:gd name="connsiteX36" fmla="*/ 642938 w 1745457"/>
                <a:gd name="connsiteY36" fmla="*/ 1059656 h 1685925"/>
                <a:gd name="connsiteX37" fmla="*/ 642938 w 1745457"/>
                <a:gd name="connsiteY37" fmla="*/ 1095375 h 1685925"/>
                <a:gd name="connsiteX38" fmla="*/ 671513 w 1745457"/>
                <a:gd name="connsiteY38" fmla="*/ 1095375 h 1685925"/>
                <a:gd name="connsiteX39" fmla="*/ 671513 w 1745457"/>
                <a:gd name="connsiteY39" fmla="*/ 1176338 h 1685925"/>
                <a:gd name="connsiteX40" fmla="*/ 733425 w 1745457"/>
                <a:gd name="connsiteY40" fmla="*/ 1176338 h 1685925"/>
                <a:gd name="connsiteX41" fmla="*/ 733425 w 1745457"/>
                <a:gd name="connsiteY41" fmla="*/ 1209675 h 1685925"/>
                <a:gd name="connsiteX42" fmla="*/ 783432 w 1745457"/>
                <a:gd name="connsiteY42" fmla="*/ 1209675 h 1685925"/>
                <a:gd name="connsiteX43" fmla="*/ 783432 w 1745457"/>
                <a:gd name="connsiteY43" fmla="*/ 1254919 h 1685925"/>
                <a:gd name="connsiteX44" fmla="*/ 802482 w 1745457"/>
                <a:gd name="connsiteY44" fmla="*/ 1254919 h 1685925"/>
                <a:gd name="connsiteX45" fmla="*/ 802482 w 1745457"/>
                <a:gd name="connsiteY45" fmla="*/ 1288256 h 1685925"/>
                <a:gd name="connsiteX46" fmla="*/ 821532 w 1745457"/>
                <a:gd name="connsiteY46" fmla="*/ 1288256 h 1685925"/>
                <a:gd name="connsiteX47" fmla="*/ 821532 w 1745457"/>
                <a:gd name="connsiteY47" fmla="*/ 1371600 h 1685925"/>
                <a:gd name="connsiteX48" fmla="*/ 873919 w 1745457"/>
                <a:gd name="connsiteY48" fmla="*/ 1371600 h 1685925"/>
                <a:gd name="connsiteX49" fmla="*/ 873919 w 1745457"/>
                <a:gd name="connsiteY49" fmla="*/ 1445419 h 1685925"/>
                <a:gd name="connsiteX50" fmla="*/ 914400 w 1745457"/>
                <a:gd name="connsiteY50" fmla="*/ 1445419 h 1685925"/>
                <a:gd name="connsiteX51" fmla="*/ 914400 w 1745457"/>
                <a:gd name="connsiteY51" fmla="*/ 1483519 h 1685925"/>
                <a:gd name="connsiteX52" fmla="*/ 1485900 w 1745457"/>
                <a:gd name="connsiteY52" fmla="*/ 1483519 h 1685925"/>
                <a:gd name="connsiteX53" fmla="*/ 1485900 w 1745457"/>
                <a:gd name="connsiteY53" fmla="*/ 1685925 h 1685925"/>
                <a:gd name="connsiteX54" fmla="*/ 1745457 w 1745457"/>
                <a:gd name="connsiteY54" fmla="*/ 1685925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5457" h="1685925">
                  <a:moveTo>
                    <a:pt x="0" y="0"/>
                  </a:moveTo>
                  <a:lnTo>
                    <a:pt x="0" y="80963"/>
                  </a:lnTo>
                  <a:lnTo>
                    <a:pt x="50007" y="80963"/>
                  </a:lnTo>
                  <a:lnTo>
                    <a:pt x="50007" y="178594"/>
                  </a:lnTo>
                  <a:lnTo>
                    <a:pt x="80963" y="178594"/>
                  </a:lnTo>
                  <a:lnTo>
                    <a:pt x="80963" y="235744"/>
                  </a:lnTo>
                  <a:lnTo>
                    <a:pt x="104775" y="235744"/>
                  </a:lnTo>
                  <a:lnTo>
                    <a:pt x="104775" y="273844"/>
                  </a:lnTo>
                  <a:lnTo>
                    <a:pt x="119063" y="273844"/>
                  </a:lnTo>
                  <a:lnTo>
                    <a:pt x="119063" y="381000"/>
                  </a:lnTo>
                  <a:lnTo>
                    <a:pt x="142875" y="381000"/>
                  </a:lnTo>
                  <a:lnTo>
                    <a:pt x="142875" y="433388"/>
                  </a:lnTo>
                  <a:lnTo>
                    <a:pt x="178594" y="433388"/>
                  </a:lnTo>
                  <a:lnTo>
                    <a:pt x="178594" y="476250"/>
                  </a:lnTo>
                  <a:lnTo>
                    <a:pt x="188119" y="485775"/>
                  </a:lnTo>
                  <a:lnTo>
                    <a:pt x="188119" y="581025"/>
                  </a:lnTo>
                  <a:lnTo>
                    <a:pt x="216694" y="581025"/>
                  </a:lnTo>
                  <a:lnTo>
                    <a:pt x="216694" y="621506"/>
                  </a:lnTo>
                  <a:lnTo>
                    <a:pt x="216694" y="621506"/>
                  </a:lnTo>
                  <a:lnTo>
                    <a:pt x="216694" y="664369"/>
                  </a:lnTo>
                  <a:lnTo>
                    <a:pt x="252413" y="664369"/>
                  </a:lnTo>
                  <a:lnTo>
                    <a:pt x="252413" y="726281"/>
                  </a:lnTo>
                  <a:lnTo>
                    <a:pt x="311944" y="726281"/>
                  </a:lnTo>
                  <a:lnTo>
                    <a:pt x="311944" y="831056"/>
                  </a:lnTo>
                  <a:lnTo>
                    <a:pt x="319088" y="831056"/>
                  </a:lnTo>
                  <a:lnTo>
                    <a:pt x="319088" y="866775"/>
                  </a:lnTo>
                  <a:lnTo>
                    <a:pt x="371475" y="866775"/>
                  </a:lnTo>
                  <a:lnTo>
                    <a:pt x="371475" y="890588"/>
                  </a:lnTo>
                  <a:lnTo>
                    <a:pt x="409575" y="890588"/>
                  </a:lnTo>
                  <a:lnTo>
                    <a:pt x="409575" y="940594"/>
                  </a:lnTo>
                  <a:lnTo>
                    <a:pt x="435769" y="940594"/>
                  </a:lnTo>
                  <a:lnTo>
                    <a:pt x="435769" y="997744"/>
                  </a:lnTo>
                  <a:lnTo>
                    <a:pt x="488157" y="997744"/>
                  </a:lnTo>
                  <a:lnTo>
                    <a:pt x="488157" y="1019175"/>
                  </a:lnTo>
                  <a:lnTo>
                    <a:pt x="516732" y="1019175"/>
                  </a:lnTo>
                  <a:lnTo>
                    <a:pt x="516732" y="1059656"/>
                  </a:lnTo>
                  <a:lnTo>
                    <a:pt x="642938" y="1059656"/>
                  </a:lnTo>
                  <a:lnTo>
                    <a:pt x="642938" y="1095375"/>
                  </a:lnTo>
                  <a:lnTo>
                    <a:pt x="671513" y="1095375"/>
                  </a:lnTo>
                  <a:lnTo>
                    <a:pt x="671513" y="1176338"/>
                  </a:lnTo>
                  <a:lnTo>
                    <a:pt x="733425" y="1176338"/>
                  </a:lnTo>
                  <a:lnTo>
                    <a:pt x="733425" y="1209675"/>
                  </a:lnTo>
                  <a:lnTo>
                    <a:pt x="783432" y="1209675"/>
                  </a:lnTo>
                  <a:lnTo>
                    <a:pt x="783432" y="1254919"/>
                  </a:lnTo>
                  <a:lnTo>
                    <a:pt x="802482" y="1254919"/>
                  </a:lnTo>
                  <a:lnTo>
                    <a:pt x="802482" y="1288256"/>
                  </a:lnTo>
                  <a:lnTo>
                    <a:pt x="821532" y="1288256"/>
                  </a:lnTo>
                  <a:lnTo>
                    <a:pt x="821532" y="1371600"/>
                  </a:lnTo>
                  <a:lnTo>
                    <a:pt x="873919" y="1371600"/>
                  </a:lnTo>
                  <a:lnTo>
                    <a:pt x="873919" y="1445419"/>
                  </a:lnTo>
                  <a:lnTo>
                    <a:pt x="914400" y="1445419"/>
                  </a:lnTo>
                  <a:lnTo>
                    <a:pt x="914400" y="1483519"/>
                  </a:lnTo>
                  <a:lnTo>
                    <a:pt x="1485900" y="1483519"/>
                  </a:lnTo>
                  <a:lnTo>
                    <a:pt x="1485900" y="1685925"/>
                  </a:lnTo>
                  <a:lnTo>
                    <a:pt x="1745457" y="16859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Freeform 84"/>
            <p:cNvSpPr/>
            <p:nvPr/>
          </p:nvSpPr>
          <p:spPr>
            <a:xfrm>
              <a:off x="5955505" y="3793331"/>
              <a:ext cx="923925" cy="1869282"/>
            </a:xfrm>
            <a:custGeom>
              <a:avLst/>
              <a:gdLst>
                <a:gd name="connsiteX0" fmla="*/ 926306 w 926306"/>
                <a:gd name="connsiteY0" fmla="*/ 1874044 h 1874044"/>
                <a:gd name="connsiteX1" fmla="*/ 926306 w 926306"/>
                <a:gd name="connsiteY1" fmla="*/ 1695450 h 1874044"/>
                <a:gd name="connsiteX2" fmla="*/ 659606 w 926306"/>
                <a:gd name="connsiteY2" fmla="*/ 1695450 h 1874044"/>
                <a:gd name="connsiteX3" fmla="*/ 659606 w 926306"/>
                <a:gd name="connsiteY3" fmla="*/ 1597819 h 1874044"/>
                <a:gd name="connsiteX4" fmla="*/ 611981 w 926306"/>
                <a:gd name="connsiteY4" fmla="*/ 1597819 h 1874044"/>
                <a:gd name="connsiteX5" fmla="*/ 611981 w 926306"/>
                <a:gd name="connsiteY5" fmla="*/ 1500187 h 1874044"/>
                <a:gd name="connsiteX6" fmla="*/ 378619 w 926306"/>
                <a:gd name="connsiteY6" fmla="*/ 1500187 h 1874044"/>
                <a:gd name="connsiteX7" fmla="*/ 378619 w 926306"/>
                <a:gd name="connsiteY7" fmla="*/ 1414462 h 1874044"/>
                <a:gd name="connsiteX8" fmla="*/ 316706 w 926306"/>
                <a:gd name="connsiteY8" fmla="*/ 1414462 h 1874044"/>
                <a:gd name="connsiteX9" fmla="*/ 316706 w 926306"/>
                <a:gd name="connsiteY9" fmla="*/ 1347787 h 1874044"/>
                <a:gd name="connsiteX10" fmla="*/ 250031 w 926306"/>
                <a:gd name="connsiteY10" fmla="*/ 1347787 h 1874044"/>
                <a:gd name="connsiteX11" fmla="*/ 250031 w 926306"/>
                <a:gd name="connsiteY11" fmla="*/ 1283494 h 1874044"/>
                <a:gd name="connsiteX12" fmla="*/ 228600 w 926306"/>
                <a:gd name="connsiteY12" fmla="*/ 1283494 h 1874044"/>
                <a:gd name="connsiteX13" fmla="*/ 228600 w 926306"/>
                <a:gd name="connsiteY13" fmla="*/ 1214437 h 1874044"/>
                <a:gd name="connsiteX14" fmla="*/ 202406 w 926306"/>
                <a:gd name="connsiteY14" fmla="*/ 1214437 h 1874044"/>
                <a:gd name="connsiteX15" fmla="*/ 202406 w 926306"/>
                <a:gd name="connsiteY15" fmla="*/ 1145381 h 1874044"/>
                <a:gd name="connsiteX16" fmla="*/ 171450 w 926306"/>
                <a:gd name="connsiteY16" fmla="*/ 1145381 h 1874044"/>
                <a:gd name="connsiteX17" fmla="*/ 171450 w 926306"/>
                <a:gd name="connsiteY17" fmla="*/ 876300 h 1874044"/>
                <a:gd name="connsiteX18" fmla="*/ 123825 w 926306"/>
                <a:gd name="connsiteY18" fmla="*/ 876300 h 1874044"/>
                <a:gd name="connsiteX19" fmla="*/ 123825 w 926306"/>
                <a:gd name="connsiteY19" fmla="*/ 673894 h 1874044"/>
                <a:gd name="connsiteX20" fmla="*/ 102394 w 926306"/>
                <a:gd name="connsiteY20" fmla="*/ 673894 h 1874044"/>
                <a:gd name="connsiteX21" fmla="*/ 102394 w 926306"/>
                <a:gd name="connsiteY21" fmla="*/ 476250 h 1874044"/>
                <a:gd name="connsiteX22" fmla="*/ 88106 w 926306"/>
                <a:gd name="connsiteY22" fmla="*/ 476250 h 1874044"/>
                <a:gd name="connsiteX23" fmla="*/ 88106 w 926306"/>
                <a:gd name="connsiteY23" fmla="*/ 407194 h 1874044"/>
                <a:gd name="connsiteX24" fmla="*/ 54769 w 926306"/>
                <a:gd name="connsiteY24" fmla="*/ 407194 h 1874044"/>
                <a:gd name="connsiteX25" fmla="*/ 54769 w 926306"/>
                <a:gd name="connsiteY25" fmla="*/ 269081 h 1874044"/>
                <a:gd name="connsiteX26" fmla="*/ 33338 w 926306"/>
                <a:gd name="connsiteY26" fmla="*/ 269081 h 1874044"/>
                <a:gd name="connsiteX27" fmla="*/ 33338 w 926306"/>
                <a:gd name="connsiteY27" fmla="*/ 0 h 1874044"/>
                <a:gd name="connsiteX28" fmla="*/ 0 w 926306"/>
                <a:gd name="connsiteY28" fmla="*/ 0 h 187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6306" h="1874044">
                  <a:moveTo>
                    <a:pt x="926306" y="1874044"/>
                  </a:moveTo>
                  <a:lnTo>
                    <a:pt x="926306" y="1695450"/>
                  </a:lnTo>
                  <a:lnTo>
                    <a:pt x="659606" y="1695450"/>
                  </a:lnTo>
                  <a:lnTo>
                    <a:pt x="659606" y="1597819"/>
                  </a:lnTo>
                  <a:lnTo>
                    <a:pt x="611981" y="1597819"/>
                  </a:lnTo>
                  <a:lnTo>
                    <a:pt x="611981" y="1500187"/>
                  </a:lnTo>
                  <a:lnTo>
                    <a:pt x="378619" y="1500187"/>
                  </a:lnTo>
                  <a:lnTo>
                    <a:pt x="378619" y="1414462"/>
                  </a:lnTo>
                  <a:lnTo>
                    <a:pt x="316706" y="1414462"/>
                  </a:lnTo>
                  <a:lnTo>
                    <a:pt x="316706" y="1347787"/>
                  </a:lnTo>
                  <a:lnTo>
                    <a:pt x="250031" y="1347787"/>
                  </a:lnTo>
                  <a:lnTo>
                    <a:pt x="250031" y="1283494"/>
                  </a:lnTo>
                  <a:lnTo>
                    <a:pt x="228600" y="1283494"/>
                  </a:lnTo>
                  <a:lnTo>
                    <a:pt x="228600" y="1214437"/>
                  </a:lnTo>
                  <a:lnTo>
                    <a:pt x="202406" y="1214437"/>
                  </a:lnTo>
                  <a:lnTo>
                    <a:pt x="202406" y="1145381"/>
                  </a:lnTo>
                  <a:lnTo>
                    <a:pt x="171450" y="1145381"/>
                  </a:lnTo>
                  <a:lnTo>
                    <a:pt x="171450" y="876300"/>
                  </a:lnTo>
                  <a:lnTo>
                    <a:pt x="123825" y="876300"/>
                  </a:lnTo>
                  <a:lnTo>
                    <a:pt x="123825" y="673894"/>
                  </a:lnTo>
                  <a:lnTo>
                    <a:pt x="102394" y="673894"/>
                  </a:lnTo>
                  <a:lnTo>
                    <a:pt x="102394" y="476250"/>
                  </a:lnTo>
                  <a:lnTo>
                    <a:pt x="88106" y="476250"/>
                  </a:lnTo>
                  <a:lnTo>
                    <a:pt x="88106" y="407194"/>
                  </a:lnTo>
                  <a:lnTo>
                    <a:pt x="54769" y="407194"/>
                  </a:lnTo>
                  <a:lnTo>
                    <a:pt x="54769" y="269081"/>
                  </a:lnTo>
                  <a:lnTo>
                    <a:pt x="33338" y="269081"/>
                  </a:lnTo>
                  <a:lnTo>
                    <a:pt x="33338"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00" name="TextBox 99"/>
          <p:cNvSpPr txBox="1"/>
          <p:nvPr/>
        </p:nvSpPr>
        <p:spPr>
          <a:xfrm>
            <a:off x="1899923" y="3123168"/>
            <a:ext cx="5344155" cy="369332"/>
          </a:xfrm>
          <a:prstGeom prst="rect">
            <a:avLst/>
          </a:prstGeom>
          <a:noFill/>
        </p:spPr>
        <p:txBody>
          <a:bodyPr wrap="none" rtlCol="0">
            <a:spAutoFit/>
          </a:bodyPr>
          <a:lstStyle/>
          <a:p>
            <a:r>
              <a:rPr lang="en-GB" b="1" dirty="0"/>
              <a:t>Survival according to liver damage </a:t>
            </a:r>
            <a:r>
              <a:rPr lang="en-GB" b="1" dirty="0" smtClean="0"/>
              <a:t>(grade A/B</a:t>
            </a:r>
            <a:r>
              <a:rPr lang="en-GB" b="1" dirty="0"/>
              <a:t>)</a:t>
            </a:r>
          </a:p>
        </p:txBody>
      </p:sp>
    </p:spTree>
    <p:extLst>
      <p:ext uri="{BB962C8B-B14F-4D97-AF65-F5344CB8AC3E}">
        <p14:creationId xmlns:p14="http://schemas.microsoft.com/office/powerpoint/2010/main" xmlns="" val="1055462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en-GB" b="1" dirty="0"/>
              <a:t>Key </a:t>
            </a:r>
            <a:r>
              <a:rPr lang="en-GB" b="1" dirty="0" smtClean="0"/>
              <a:t>results (cont.)</a:t>
            </a:r>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0" indent="0">
              <a:buNone/>
            </a:pPr>
            <a:r>
              <a:rPr lang="en-GB" b="1" dirty="0" smtClean="0"/>
              <a:t>Conclusions</a:t>
            </a:r>
          </a:p>
          <a:p>
            <a:r>
              <a:rPr lang="en-GB" b="1" dirty="0" smtClean="0"/>
              <a:t>Repeat hepatectomy should be indicated for </a:t>
            </a:r>
            <a:r>
              <a:rPr lang="en-GB" b="1" dirty="0"/>
              <a:t>patients with recurrent HCC </a:t>
            </a:r>
            <a:r>
              <a:rPr lang="en-GB" b="1" dirty="0" smtClean="0"/>
              <a:t>and grade </a:t>
            </a:r>
            <a:r>
              <a:rPr lang="en-GB" b="1" dirty="0"/>
              <a:t>A liver damage after curative resection</a:t>
            </a:r>
            <a:endParaRPr lang="en-GB" b="1" dirty="0" smtClean="0"/>
          </a:p>
          <a:p>
            <a:r>
              <a:rPr lang="en-GB" b="1" dirty="0" smtClean="0"/>
              <a:t>The prognosis of patients with grade B liver damage after repeat hepatectomy is poor; therefore, salvage LDLT would be a potent option in such patients</a:t>
            </a:r>
          </a:p>
        </p:txBody>
      </p:sp>
      <p:sp>
        <p:nvSpPr>
          <p:cNvPr id="13" name="Text Placeholder 12"/>
          <p:cNvSpPr>
            <a:spLocks noGrp="1"/>
          </p:cNvSpPr>
          <p:nvPr>
            <p:ph type="body" sz="quarter" idx="10"/>
          </p:nvPr>
        </p:nvSpPr>
        <p:spPr>
          <a:xfrm>
            <a:off x="365125" y="6400800"/>
            <a:ext cx="4130675" cy="182563"/>
          </a:xfrm>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it-IT" dirty="0">
                <a:solidFill>
                  <a:srgbClr val="363636"/>
                </a:solidFill>
              </a:rPr>
              <a:t>Yamashita et al. </a:t>
            </a:r>
            <a:r>
              <a:rPr lang="it-IT" i="1" dirty="0">
                <a:solidFill>
                  <a:srgbClr val="363636"/>
                </a:solidFill>
              </a:rPr>
              <a:t>Ann </a:t>
            </a:r>
            <a:r>
              <a:rPr lang="it-IT" i="1" dirty="0" err="1">
                <a:solidFill>
                  <a:srgbClr val="363636"/>
                </a:solidFill>
              </a:rPr>
              <a:t>Oncol</a:t>
            </a:r>
            <a:r>
              <a:rPr lang="it-IT" dirty="0">
                <a:solidFill>
                  <a:srgbClr val="363636"/>
                </a:solidFill>
              </a:rPr>
              <a:t> 2015; </a:t>
            </a:r>
            <a:r>
              <a:rPr lang="it-IT" dirty="0" smtClean="0">
                <a:solidFill>
                  <a:srgbClr val="363636"/>
                </a:solidFill>
              </a:rPr>
              <a:t>26 (</a:t>
            </a:r>
            <a:r>
              <a:rPr lang="it-IT" dirty="0" err="1" smtClean="0">
                <a:solidFill>
                  <a:srgbClr val="363636"/>
                </a:solidFill>
              </a:rPr>
              <a:t>suppl</a:t>
            </a:r>
            <a:r>
              <a:rPr lang="it-IT" dirty="0" smtClean="0">
                <a:solidFill>
                  <a:srgbClr val="363636"/>
                </a:solidFill>
              </a:rPr>
              <a:t> 6): </a:t>
            </a:r>
            <a:r>
              <a:rPr lang="fr-FR" dirty="0" err="1">
                <a:solidFill>
                  <a:srgbClr val="363636"/>
                </a:solidFill>
              </a:rPr>
              <a:t>abstr</a:t>
            </a:r>
            <a:r>
              <a:rPr lang="fr-FR" dirty="0">
                <a:solidFill>
                  <a:srgbClr val="363636"/>
                </a:solidFill>
              </a:rPr>
              <a:t> 2205</a:t>
            </a:r>
            <a:endParaRPr lang="en-GB" dirty="0"/>
          </a:p>
        </p:txBody>
      </p:sp>
      <p:sp>
        <p:nvSpPr>
          <p:cNvPr id="5" name="Title 4"/>
          <p:cNvSpPr>
            <a:spLocks noGrp="1"/>
          </p:cNvSpPr>
          <p:nvPr>
            <p:ph type="title"/>
          </p:nvPr>
        </p:nvSpPr>
        <p:spPr/>
        <p:txBody>
          <a:bodyPr/>
          <a:lstStyle/>
          <a:p>
            <a:r>
              <a:rPr lang="en-GB" sz="1800" dirty="0"/>
              <a:t>2205: Treatment strategy for recurrent hepatocellular carcinoma after curative </a:t>
            </a:r>
            <a:r>
              <a:rPr lang="en-GB" sz="1800" dirty="0" smtClean="0"/>
              <a:t>hepatectomy</a:t>
            </a:r>
            <a:r>
              <a:rPr lang="en-GB" sz="1800" dirty="0"/>
              <a:t>: Repeat hepatectomy vs. salvage living donor liver transplantation – Yamashita </a:t>
            </a:r>
            <a:r>
              <a:rPr lang="en-GB" sz="1800" dirty="0" smtClean="0"/>
              <a:t>YI</a:t>
            </a:r>
            <a:r>
              <a:rPr lang="en-GB" sz="1800" dirty="0"/>
              <a:t> et al</a:t>
            </a:r>
          </a:p>
        </p:txBody>
      </p:sp>
      <p:graphicFrame>
        <p:nvGraphicFramePr>
          <p:cNvPr id="2" name="Table 1"/>
          <p:cNvGraphicFramePr>
            <a:graphicFrameLocks noGrp="1"/>
          </p:cNvGraphicFramePr>
          <p:nvPr>
            <p:extLst>
              <p:ext uri="{D42A27DB-BD31-4B8C-83A1-F6EECF244321}">
                <p14:modId xmlns:p14="http://schemas.microsoft.com/office/powerpoint/2010/main" xmlns="" val="663652664"/>
              </p:ext>
            </p:extLst>
          </p:nvPr>
        </p:nvGraphicFramePr>
        <p:xfrm>
          <a:off x="457200" y="1676400"/>
          <a:ext cx="8382000" cy="2956560"/>
        </p:xfrm>
        <a:graphic>
          <a:graphicData uri="http://schemas.openxmlformats.org/drawingml/2006/table">
            <a:tbl>
              <a:tblPr firstRow="1" bandRow="1">
                <a:tableStyleId>{69012ECD-51FC-41F1-AA8D-1B2483CD663E}</a:tableStyleId>
              </a:tblPr>
              <a:tblGrid>
                <a:gridCol w="2743200"/>
                <a:gridCol w="2438400"/>
                <a:gridCol w="1905000"/>
                <a:gridCol w="1295400"/>
              </a:tblGrid>
              <a:tr h="238125">
                <a:tc>
                  <a:txBody>
                    <a:bodyPr/>
                    <a:lstStyle/>
                    <a:p>
                      <a:pPr algn="ctr"/>
                      <a:r>
                        <a:rPr lang="en-GB" sz="1400" dirty="0" smtClean="0">
                          <a:solidFill>
                            <a:schemeClr val="tx2"/>
                          </a:solidFill>
                        </a:rPr>
                        <a:t>Short-term</a:t>
                      </a:r>
                      <a:r>
                        <a:rPr lang="en-GB" sz="1400" baseline="0" dirty="0" smtClean="0">
                          <a:solidFill>
                            <a:schemeClr val="tx2"/>
                          </a:solidFill>
                        </a:rPr>
                        <a:t> surgical outcomes</a:t>
                      </a:r>
                      <a:endParaRPr lang="en-GB" sz="1400" dirty="0">
                        <a:solidFill>
                          <a:schemeClr val="tx2"/>
                        </a:solidFill>
                      </a:endParaRPr>
                    </a:p>
                  </a:txBody>
                  <a:tcPr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Repeat</a:t>
                      </a:r>
                      <a:r>
                        <a:rPr lang="en-GB" sz="1400" baseline="0" dirty="0" smtClean="0">
                          <a:solidFill>
                            <a:schemeClr val="tx2"/>
                          </a:solidFill>
                        </a:rPr>
                        <a:t> </a:t>
                      </a:r>
                      <a:r>
                        <a:rPr lang="en-GB" sz="1400" baseline="0" dirty="0" err="1" smtClean="0">
                          <a:solidFill>
                            <a:schemeClr val="tx2"/>
                          </a:solidFill>
                        </a:rPr>
                        <a:t>hepatectomy</a:t>
                      </a:r>
                      <a:r>
                        <a:rPr lang="en-GB" sz="1400" baseline="0" dirty="0" smtClean="0">
                          <a:solidFill>
                            <a:schemeClr val="tx2"/>
                          </a:solidFill>
                        </a:rPr>
                        <a:t> (n=146)</a:t>
                      </a:r>
                      <a:endParaRPr lang="en-GB" sz="1400" dirty="0">
                        <a:solidFill>
                          <a:schemeClr val="tx2"/>
                        </a:solidFill>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Salvage</a:t>
                      </a:r>
                      <a:r>
                        <a:rPr lang="en-GB" sz="1400" baseline="0" dirty="0" smtClean="0">
                          <a:solidFill>
                            <a:schemeClr val="tx2"/>
                          </a:solidFill>
                        </a:rPr>
                        <a:t> LDLT (n=13)</a:t>
                      </a:r>
                      <a:endParaRPr lang="en-GB" sz="1400" dirty="0">
                        <a:solidFill>
                          <a:schemeClr val="tx2"/>
                        </a:solidFill>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en-GB" sz="1400" dirty="0" smtClean="0">
                          <a:solidFill>
                            <a:schemeClr val="tx2"/>
                          </a:solidFill>
                        </a:rPr>
                        <a:t>p-value</a:t>
                      </a:r>
                      <a:endParaRPr lang="en-GB" sz="1400" dirty="0">
                        <a:solidFill>
                          <a:schemeClr val="tx2"/>
                        </a:solidFill>
                      </a:endParaRPr>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38125">
                <a:tc>
                  <a:txBody>
                    <a:bodyPr/>
                    <a:lstStyle/>
                    <a:p>
                      <a:r>
                        <a:rPr lang="en-GB" sz="1400" dirty="0" smtClean="0"/>
                        <a:t>Surgical</a:t>
                      </a:r>
                      <a:r>
                        <a:rPr lang="en-GB" sz="1400" baseline="0" dirty="0" smtClean="0"/>
                        <a:t> outcome</a:t>
                      </a:r>
                      <a:endParaRPr lang="en-GB" sz="140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38125">
                <a:tc>
                  <a:txBody>
                    <a:bodyPr/>
                    <a:lstStyle/>
                    <a:p>
                      <a:pPr marL="180000"/>
                      <a:r>
                        <a:rPr lang="en-GB" sz="1400" dirty="0" smtClean="0"/>
                        <a:t>Operation time, min </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229.1</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862.9</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&lt;0.0001</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125">
                <a:tc>
                  <a:txBody>
                    <a:bodyPr/>
                    <a:lstStyle/>
                    <a:p>
                      <a:pPr marL="180000"/>
                      <a:r>
                        <a:rPr lang="en-GB" sz="1400" dirty="0" smtClean="0"/>
                        <a:t>Blood loss, g</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596.3</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24,690.0</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&lt;0.0001</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38125">
                <a:tc>
                  <a:txBody>
                    <a:bodyPr/>
                    <a:lstStyle/>
                    <a:p>
                      <a:pPr marL="180000"/>
                      <a:r>
                        <a:rPr lang="en-GB" sz="1400" dirty="0" smtClean="0"/>
                        <a:t>Intraoperative transfusion,</a:t>
                      </a:r>
                      <a:r>
                        <a:rPr lang="en-GB" sz="1400" baseline="0" dirty="0" smtClean="0"/>
                        <a:t> %</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18</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100</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&lt;0.0001</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125">
                <a:tc>
                  <a:txBody>
                    <a:bodyPr/>
                    <a:lstStyle/>
                    <a:p>
                      <a:r>
                        <a:rPr lang="en-GB" sz="1400" dirty="0" smtClean="0"/>
                        <a:t>Post-operative course</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38125">
                <a:tc>
                  <a:txBody>
                    <a:bodyPr/>
                    <a:lstStyle/>
                    <a:p>
                      <a:pPr marL="180000"/>
                      <a:r>
                        <a:rPr lang="en-GB" sz="1400" dirty="0" smtClean="0"/>
                        <a:t>Mortality, %</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0</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7.7</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0.0818</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125">
                <a:tc>
                  <a:txBody>
                    <a:bodyPr/>
                    <a:lstStyle/>
                    <a:p>
                      <a:pPr marL="180000"/>
                      <a:r>
                        <a:rPr lang="en-GB" sz="1400" dirty="0" smtClean="0"/>
                        <a:t>Morbidity (≥</a:t>
                      </a:r>
                      <a:r>
                        <a:rPr lang="en-GB" sz="1400" dirty="0" err="1" smtClean="0"/>
                        <a:t>Clavien</a:t>
                      </a:r>
                      <a:r>
                        <a:rPr lang="en-GB" sz="1400" dirty="0" smtClean="0"/>
                        <a:t> II), %</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26</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62</a:t>
                      </a: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0.0111</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38125">
                <a:tc>
                  <a:txBody>
                    <a:bodyPr/>
                    <a:lstStyle/>
                    <a:p>
                      <a:pPr marL="180000"/>
                      <a:r>
                        <a:rPr lang="en-GB" sz="1400" dirty="0" smtClean="0"/>
                        <a:t>Hospital</a:t>
                      </a:r>
                      <a:r>
                        <a:rPr lang="en-GB" sz="1400" baseline="0" dirty="0" smtClean="0"/>
                        <a:t> stay, days</a:t>
                      </a:r>
                      <a:endParaRPr lang="en-GB" sz="1400" dirty="0"/>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20</a:t>
                      </a:r>
                      <a:endParaRPr lang="en-GB" sz="1400" dirty="0"/>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35</a:t>
                      </a:r>
                      <a:endParaRPr lang="en-GB" sz="1400" dirty="0"/>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0.0180</a:t>
                      </a: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14888483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6538</Words>
  <Application>Microsoft Office PowerPoint</Application>
  <PresentationFormat>Bildschirmpräsentation (4:3)</PresentationFormat>
  <Paragraphs>1369</Paragraphs>
  <Slides>48</Slides>
  <Notes>0</Notes>
  <HiddenSlides>0</HiddenSlides>
  <MMClips>0</MMClips>
  <ScaleCrop>false</ScaleCrop>
  <HeadingPairs>
    <vt:vector size="4" baseType="variant">
      <vt:variant>
        <vt:lpstr>Design</vt:lpstr>
      </vt:variant>
      <vt:variant>
        <vt:i4>3</vt:i4>
      </vt:variant>
      <vt:variant>
        <vt:lpstr>Folientitel</vt:lpstr>
      </vt:variant>
      <vt:variant>
        <vt:i4>48</vt:i4>
      </vt:variant>
    </vt:vector>
  </HeadingPairs>
  <TitlesOfParts>
    <vt:vector size="51" baseType="lpstr">
      <vt:lpstr>1_Default Design</vt:lpstr>
      <vt:lpstr>Default Design</vt:lpstr>
      <vt:lpstr>2_Default Design</vt:lpstr>
      <vt:lpstr>GI SLIDE DECK 2015 Selected abstracts on Non-Colorectal Cancer from:</vt:lpstr>
      <vt:lpstr>Letter from ESDO</vt:lpstr>
      <vt:lpstr>ESDO Medical Oncology Slide Deck  Editors 2015</vt:lpstr>
      <vt:lpstr>Glossary</vt:lpstr>
      <vt:lpstr>Contents</vt:lpstr>
      <vt:lpstr>Hepatocellular carcinoma</vt:lpstr>
      <vt:lpstr>2205: Treatment strategy for recurrent hepatocellular carcinoma after curative hepatectomy: Repeat hepatectomy vs. salvage living donor liver transplantation – Yamashita YI et al</vt:lpstr>
      <vt:lpstr>2205: Treatment strategy for recurrent hepatocellular carcinoma after curative hepatectomy: Repeat hepatectomy vs. salvage living donor liver transplantation – Yamashita YI et al</vt:lpstr>
      <vt:lpstr>2205: Treatment strategy for recurrent hepatocellular carcinoma after curative hepatectomy: Repeat hepatectomy vs. salvage living donor liver transplantation – Yamashita YI et al</vt:lpstr>
      <vt:lpstr>Oesophageal and  gastric cancer</vt:lpstr>
      <vt:lpstr>36LBA: Pathological response to neoadjuvant 5-FU, oxaliplatin and docetaxel (FLOT) versus epirubicin, cisplatin and 5-FU (ECF) in patients with locally advanced, resectable gastric/esophagogastric junction (EGJ) cancer: Data from the phase II part of the FLOT4 phase III study of the AIO – Pauligk C* et al</vt:lpstr>
      <vt:lpstr>36LBA: Pathological response to neoadjuvant 5-FU, oxaliplatin and docetaxel (FLOT) versus epirubicin, cisplatin and 5-FU (ECF) in patients with locally advanced, resectable gastric/esophagogastric junction (EGJ) cancer: Data from the phase II part of the FLOT4 phase III study of the AIO – Pauligk C* et al</vt:lpstr>
      <vt:lpstr>36LBA: Pathological response to neoadjuvant 5-FU, oxaliplatin and docetaxel (FLOT) versus epirubicin, cisplatin and 5-FU (ECF) in patients with locally advanced, resectable gastric/esophagogastric junction (EGJ) cancer: Data from the phase II part of the FLOT4 phase III study of the AIO – Pauligk C* et al</vt:lpstr>
      <vt:lpstr>37LBA: Telotristat etiprate is effective in treating patients with carcinoid syndrome that is inadequately controlled by somatostatin analog therapy (the phase 3 TELESTAR clinical trial) – Kulke MH et al</vt:lpstr>
      <vt:lpstr>37LBA: Telotristat etiprate is effective in treating patients with carcinoid syndrome that is inadequately controlled by somatostatin analog therapy (the phase 3 TELESTAR clinical trial) – Kulke MH et al</vt:lpstr>
      <vt:lpstr>37LBA: Telotristat etiprate is effective in treating patients with carcinoid syndrome that is inadequately controlled by somatostatin analog therapy (the phase 3 TELESTAR clinical trial) – Kulke MH et al</vt:lpstr>
      <vt:lpstr>104: CDH2 negative esophageal squamous cell carcinoma with cytotoxic T-lymphocyte signatures is a good responder subtype to definitive chemoradiotherapy – Tanaka Y et al</vt:lpstr>
      <vt:lpstr>104: CDH2 negative esophageal squamous cell carcinoma with cytotoxic  T-lymphocyte signatures is a good responder subtype to definitive chemoradiotherapy – Tanaka Y et al</vt:lpstr>
      <vt:lpstr>104: CDH2 negative esophageal squamous cell carcinoma with cytotoxic  T-lymphocyte signatures is a good responder subtype to definitive chemoradiotherapy – Tanaka Y et al</vt:lpstr>
      <vt:lpstr>901: Reporting adverse events (AEs) in cancer surgery randomized trial: A systemic analysis of published trials in oesogastric (OG) and gynecological (GY) cancer patients – Meghelli L et al</vt:lpstr>
      <vt:lpstr>901: Reporting adverse events (AEs) in cancer surgery randomized trial: A systemic analysis of published trials in oesogastric (OG) and gynecological (GY) cancer patients – Meghelli L et al</vt:lpstr>
      <vt:lpstr>901: Reporting adverse events (AEs) in cancer surgery randomized trial: A systemic analysis of published trials in oesogastric (OG) and gynecological (GY) cancer patients – Meghelli L et al</vt:lpstr>
      <vt:lpstr>2200: TOPGEAR: A randomized phase II/III trial of perioperative ECF chemotherapy versus preoperative chemoradiation plus perioperative ECF chemotherapy for resectable gastric cancer. Interim results from an international, intergroup trial of the AGITG/TROG/NCIC CTG/EORTC – Leong T et al</vt:lpstr>
      <vt:lpstr>2200: TOPGEAR: A randomized phase II/III trial of perioperative ECF chemotherapy versus preoperative chemoradiation plus perioperative ECF chemotherapy for resectable gastric cancer. Interim results from an international, intergroup trial of the AGITG/TROG/NCIC CTG/EORTC – Leong T et al</vt:lpstr>
      <vt:lpstr>2200: TOPGEAR: A randomized phase II/III trial of perioperative ECF chemotherapy versus preoperative chemoradiation plus perioperative ECF chemotherapy for resectable gastric cancer. Interim results from an international, intergroup trial of the AGITG/TROG/NCIC CTG/EORTC – Leong T et al</vt:lpstr>
      <vt:lpstr>2201: Peri-operative chemotherapy ± bevacizumab for resectable gastro-oesophageal adenocarcinoma: Results from the UK Medical Research Council randomised ST03 trial (ISRCTN 46020948) – Cunningham D et al</vt:lpstr>
      <vt:lpstr>2201: Peri-operative chemotherapy ± bevacizumab for resectable gastro-oesophageal adenocarcinoma: Results from the UK Medical Research Council randomised ST03 trial (ISRCTN 46020948) – Cunningham D et al</vt:lpstr>
      <vt:lpstr>2201: Peri-operative chemotherapy ± bevacizumab for resectable gastro-oesophageal adenocarcinoma: Results from the UK Medical Research Council randomised ST03 trial (ISRCTN 46020948) – Cunningham D et al</vt:lpstr>
      <vt:lpstr>2202: Incorporation of N0 stage with insufficient numbers of lymph nodes into N1 stage in the seventh edition of the TNM classification improves prediction of prognosis in gastric cancer: Results of a single-institution study of 1258 Chinese patients – Li B</vt:lpstr>
      <vt:lpstr>2202: Incorporation of N0 stage with insufficient numbers of lymph nodes into N1 stage in the seventh edition of the TNM classification improves prediction of prognosis in gastric cancer: Results of a single-institution study of 1258 Chinese patients – Li B</vt:lpstr>
      <vt:lpstr>2203: Association with programmed death ligand-1 (PDL-1) expression and Helicobacter pylori infection in patients with "non diffusive type" gastric carcinoma radically resected – Di Bartolomeo M et al</vt:lpstr>
      <vt:lpstr>2203: Association with programmed death ligand-1 (PDL-1) expression and Helicobacter pylori infection in patients with "non diffusive type" gastric carcinoma radically resected – Di Bartolomeo M et al</vt:lpstr>
      <vt:lpstr>2203: Association with programmed death ligand-1 (PDL-1) expression and Helicobacter pylori infection in patients with "non diffusive type" gastric carcinoma radically resected – Di Bartolomeo M et al</vt:lpstr>
      <vt:lpstr>ANAL CANCER</vt:lpstr>
      <vt:lpstr>500: Pembrolizumab (MK-3475) for PD-L1-positive squamous cell carcinoma (SCC) of the anal canal: Preliminary safety and efficacy results from KEYNOTE-028 – Ott PA et al</vt:lpstr>
      <vt:lpstr>500: Pembrolizumab (MK-3475) for PD-L1-positive squamous cell carcinoma (SCC) of the anal canal: Preliminary safety and efficacy results from KEYNOTE-028 – Ott PA et al</vt:lpstr>
      <vt:lpstr>500: Pembrolizumab (MK-3475) for PD-L1-positive squamous cell carcinoma (SCC) of the anal canal: Preliminary safety and efficacy results from KEYNOTE-028 – Ott PA et al</vt:lpstr>
      <vt:lpstr>Neuroendocrine tumours</vt:lpstr>
      <vt:lpstr>5LBA: Everolimus in advanced nonfunctional neuroendocrine tumors (NET) of lung or gastrointestinal (GI) origin: Efficacy and safety results from the placebo-controlled, double-blind, multicenter, Phase 3 RADIANT-4 study  – Yao J et al</vt:lpstr>
      <vt:lpstr>5LBA: Everolimus in advanced nonfunctional neuroendocrine tumors (NET) of lung or gastrointestinal (GI) origin: Efficacy and safety results from the placebo-controlled, double-blind, multicenter, Phase 3 RADIANT-4 study  – Yao J et al</vt:lpstr>
      <vt:lpstr>5LBA: Everolimus in advanced nonfunctional neuroendocrine tumors (NET) of lung or gastrointestinal (GI) origin: Efficacy and safety results from the placebo-controlled, double-blind, multicenter, Phase 3 RADIANT-4 study  – Yao J et al</vt:lpstr>
      <vt:lpstr>6LBA: 177Lu-Dotatate significantly improves progression-free survival in patients with midgut neuroendocrine tumours: Results of the phase III NETTER-1 trial – Strosberg J* et al</vt:lpstr>
      <vt:lpstr>6LBA: 177Lu-Dotatate significantly improves progression-free survival in patients with midgut neuroendocrine tumours: Results of the phase III NETTER-1 trial – Strosberg J* et al</vt:lpstr>
      <vt:lpstr>6LBA: 177Lu-Dotatate significantly improves progression-free survival in patients with midgut neuroendocrine tumours: Results of the phase III NETTER-1 trial – Strosberg J* et al</vt:lpstr>
      <vt:lpstr>peritoneal carcinomatosis</vt:lpstr>
      <vt:lpstr>2204: Predicting incomplete cytoreduction and aborted hyperthermic intraperitoneal chemotherapy procedures in patients with peritoneal carcinomatosis – Milovanov V et al</vt:lpstr>
      <vt:lpstr>2204: Predicting incomplete cytoreduction and aborted hyperthermic intraperitoneal chemotherapy procedures in patients with peritoneal carcinomatosis – Milovanov V et al</vt:lpstr>
      <vt:lpstr>2204: Predicting incomplete cytoreduction and aborted hyperthermic intraperitoneal chemotherapy procedures in patients with peritoneal carcinomatosis – Milovanov V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dworschak</cp:lastModifiedBy>
  <cp:revision>364</cp:revision>
  <dcterms:created xsi:type="dcterms:W3CDTF">2011-02-23T10:20:57Z</dcterms:created>
  <dcterms:modified xsi:type="dcterms:W3CDTF">2015-10-16T07:58:10Z</dcterms:modified>
</cp:coreProperties>
</file>